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327" r:id="rId2"/>
    <p:sldId id="308" r:id="rId3"/>
    <p:sldId id="303" r:id="rId4"/>
    <p:sldId id="325" r:id="rId5"/>
    <p:sldId id="302" r:id="rId6"/>
    <p:sldId id="304" r:id="rId7"/>
    <p:sldId id="305" r:id="rId8"/>
    <p:sldId id="307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6" r:id="rId23"/>
    <p:sldId id="345" r:id="rId24"/>
    <p:sldId id="347" r:id="rId25"/>
    <p:sldId id="324" r:id="rId26"/>
    <p:sldId id="32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5" autoAdjust="0"/>
    <p:restoredTop sz="94660"/>
  </p:normalViewPr>
  <p:slideViewPr>
    <p:cSldViewPr>
      <p:cViewPr varScale="1">
        <p:scale>
          <a:sx n="85" d="100"/>
          <a:sy n="85" d="100"/>
        </p:scale>
        <p:origin x="-878" y="-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morrissey@azwestern.org" TargetMode="External"/><Relationship Id="rId2" Type="http://schemas.openxmlformats.org/officeDocument/2006/relationships/hyperlink" Target="mailto:Michaelm@hacy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czavala@hacy.org" TargetMode="External"/><Relationship Id="rId4" Type="http://schemas.openxmlformats.org/officeDocument/2006/relationships/hyperlink" Target="mailto:luza@hacy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0ahUKEwi4xPn3j9rVAhVF3mMKHZkcArsQjRwIBw&amp;url=http://www.kbluam.com/wp-content/uploads/2013/04/&amp;psig=AFQjCNFZqe2Dk1qxXbnBRBgrh48g-ecZKQ&amp;ust=150291691215200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SHINE Mentor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Survey of </a:t>
            </a:r>
            <a:r>
              <a:rPr lang="en-US" sz="2200" dirty="0" smtClean="0"/>
              <a:t>Business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Content Placeholder 6" descr="5 Ways Small Businesses Can Benefit From Using Surveys - Survey ...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One: Business in a Changing World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Two: Business Ethics and Social Responsibility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Business Ethics and Social Responsibility</a:t>
            </a:r>
          </a:p>
          <a:p>
            <a:pPr lvl="2"/>
            <a:r>
              <a:rPr lang="en-US" dirty="0" smtClean="0"/>
              <a:t>The Role of Ethics in Business</a:t>
            </a:r>
          </a:p>
          <a:p>
            <a:pPr lvl="2"/>
            <a:r>
              <a:rPr lang="en-US" dirty="0" smtClean="0"/>
              <a:t>The Nature of Social Responsibility</a:t>
            </a:r>
          </a:p>
          <a:p>
            <a:pPr lvl="2"/>
            <a:r>
              <a:rPr lang="en-US" dirty="0" smtClean="0"/>
              <a:t>Unemployment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8" name="Picture 2" descr="C:\Users\Michaelm\AppData\Local\Microsoft\Windows\Temporary Internet Files\Content.IE5\WH26L03T\ethics-2991600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267200"/>
            <a:ext cx="2819400" cy="1866900"/>
          </a:xfrm>
          <a:prstGeom prst="rect">
            <a:avLst/>
          </a:prstGeom>
          <a:noFill/>
        </p:spPr>
      </p:pic>
      <p:pic>
        <p:nvPicPr>
          <p:cNvPr id="10" name="Picture 9" descr="Managing Social Responsibility and Ethics (Management) | Teaching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81400"/>
            <a:ext cx="281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One: Business in a Changing World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Three: Business in a Borderless World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The Role of International Business</a:t>
            </a:r>
          </a:p>
          <a:p>
            <a:pPr lvl="2"/>
            <a:r>
              <a:rPr lang="en-US" dirty="0" smtClean="0"/>
              <a:t>International Trade Barriers</a:t>
            </a:r>
          </a:p>
          <a:p>
            <a:pPr lvl="2"/>
            <a:r>
              <a:rPr lang="en-US" dirty="0" smtClean="0"/>
              <a:t>Trade Agreements, Alliances, and Organizations</a:t>
            </a:r>
          </a:p>
          <a:p>
            <a:pPr lvl="2"/>
            <a:r>
              <a:rPr lang="en-US" dirty="0" smtClean="0"/>
              <a:t>Getting Involved in International Business</a:t>
            </a:r>
          </a:p>
          <a:p>
            <a:pPr lvl="2"/>
            <a:r>
              <a:rPr lang="en-US" dirty="0" smtClean="0"/>
              <a:t>International Business Strategies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8" name="Picture 7" descr="Global Marketplace stock vector. Illustration of design - 373617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0"/>
            <a:ext cx="1123798" cy="971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Two: Starting and Growing a Business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Four: Options for Organizing Business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Sole Proprietorships</a:t>
            </a:r>
          </a:p>
          <a:p>
            <a:pPr lvl="2"/>
            <a:r>
              <a:rPr lang="en-US" dirty="0" smtClean="0"/>
              <a:t>Partnerships</a:t>
            </a:r>
          </a:p>
          <a:p>
            <a:pPr lvl="2"/>
            <a:r>
              <a:rPr lang="en-US" dirty="0" smtClean="0"/>
              <a:t>Corporations</a:t>
            </a:r>
          </a:p>
          <a:p>
            <a:pPr lvl="2"/>
            <a:r>
              <a:rPr lang="en-US" dirty="0" smtClean="0"/>
              <a:t>Other Types of Ownership</a:t>
            </a:r>
          </a:p>
          <a:p>
            <a:pPr lvl="2"/>
            <a:r>
              <a:rPr lang="en-US" dirty="0" smtClean="0"/>
              <a:t>Trends in Business Ownership</a:t>
            </a:r>
          </a:p>
          <a:p>
            <a:pPr lvl="1">
              <a:buNone/>
            </a:pPr>
            <a:endParaRPr lang="en-US" sz="1800" dirty="0" smtClean="0"/>
          </a:p>
        </p:txBody>
      </p:sp>
      <p:pic>
        <p:nvPicPr>
          <p:cNvPr id="8" name="Picture 7" descr="Business Ownership Mind Map Concept Royalty Free Cliparts, Vectors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0"/>
            <a:ext cx="3886200" cy="24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Two: Starting and Growing a Business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Five: Small Business, Entrepreneurship, and Franchising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The Nature of Entrepreneurship and Small Business</a:t>
            </a:r>
          </a:p>
          <a:p>
            <a:pPr lvl="2"/>
            <a:r>
              <a:rPr lang="en-US" sz="1800" dirty="0" smtClean="0"/>
              <a:t>Advantages of Small Business Ownership</a:t>
            </a:r>
          </a:p>
          <a:p>
            <a:pPr lvl="2"/>
            <a:r>
              <a:rPr lang="en-US" sz="1800" dirty="0" smtClean="0"/>
              <a:t>Disadvantages of Small Business Ownership</a:t>
            </a:r>
          </a:p>
          <a:p>
            <a:pPr lvl="2"/>
            <a:r>
              <a:rPr lang="en-US" sz="1800" dirty="0" smtClean="0"/>
              <a:t>Starting a Small Business</a:t>
            </a:r>
          </a:p>
          <a:p>
            <a:pPr lvl="2"/>
            <a:r>
              <a:rPr lang="en-US" sz="1800" dirty="0" smtClean="0"/>
              <a:t>The Future for Small Business</a:t>
            </a:r>
          </a:p>
          <a:p>
            <a:pPr lvl="2"/>
            <a:r>
              <a:rPr lang="en-US" sz="1800" dirty="0" smtClean="0"/>
              <a:t>Making a Big Business Act Small</a:t>
            </a:r>
          </a:p>
        </p:txBody>
      </p:sp>
      <p:pic>
        <p:nvPicPr>
          <p:cNvPr id="8" name="Picture 7" descr="Alex Designs small-business-big-mone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19600"/>
            <a:ext cx="354330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Three: Managing for Quality and Competitiveness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Six: The Nature of Management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The Importance of Management</a:t>
            </a:r>
          </a:p>
          <a:p>
            <a:pPr lvl="2"/>
            <a:r>
              <a:rPr lang="en-US" sz="1800" dirty="0" smtClean="0"/>
              <a:t>Management Functions: Plan-Organize-Staff-Direct-Control</a:t>
            </a:r>
          </a:p>
          <a:p>
            <a:pPr lvl="2"/>
            <a:r>
              <a:rPr lang="en-US" sz="1800" dirty="0" smtClean="0"/>
              <a:t>Types of Management: Levels and Areas</a:t>
            </a:r>
          </a:p>
          <a:p>
            <a:pPr lvl="2"/>
            <a:r>
              <a:rPr lang="en-US" sz="1800" dirty="0" smtClean="0"/>
              <a:t>Skills Needed by Managers</a:t>
            </a:r>
          </a:p>
          <a:p>
            <a:pPr lvl="3"/>
            <a:r>
              <a:rPr lang="en-US" sz="1600" dirty="0" smtClean="0"/>
              <a:t>Technical-Conceptual-Analytical-Human Relations</a:t>
            </a:r>
          </a:p>
          <a:p>
            <a:pPr lvl="2"/>
            <a:r>
              <a:rPr lang="en-US" sz="1800" dirty="0" smtClean="0"/>
              <a:t>Leadership</a:t>
            </a:r>
          </a:p>
          <a:p>
            <a:pPr lvl="2"/>
            <a:r>
              <a:rPr lang="en-US" sz="1800" dirty="0" smtClean="0"/>
              <a:t>Decision Making</a:t>
            </a:r>
          </a:p>
          <a:p>
            <a:pPr lvl="2"/>
            <a:r>
              <a:rPr lang="en-US" sz="1800" dirty="0" smtClean="0"/>
              <a:t>Management in Practice</a:t>
            </a:r>
          </a:p>
          <a:p>
            <a:pPr lvl="2"/>
            <a:endParaRPr lang="en-US" sz="1800" dirty="0" smtClean="0"/>
          </a:p>
        </p:txBody>
      </p:sp>
      <p:pic>
        <p:nvPicPr>
          <p:cNvPr id="8" name="Picture 7" descr="What's the Difference Between Leadership and Management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958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 Three: Managing for Quality and Competitiveness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Seven: Organization, Teamwork, and Communication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Organizational Culture</a:t>
            </a:r>
          </a:p>
          <a:p>
            <a:pPr lvl="2"/>
            <a:r>
              <a:rPr lang="en-US" sz="1800" dirty="0" smtClean="0"/>
              <a:t>Developing Organizational Structure</a:t>
            </a:r>
          </a:p>
          <a:p>
            <a:pPr lvl="2"/>
            <a:r>
              <a:rPr lang="en-US" sz="1800" dirty="0" smtClean="0"/>
              <a:t>Assigning Tasks</a:t>
            </a:r>
          </a:p>
          <a:p>
            <a:pPr lvl="2"/>
            <a:r>
              <a:rPr lang="en-US" sz="1800" dirty="0" smtClean="0"/>
              <a:t>Assuming Responsibility</a:t>
            </a:r>
          </a:p>
          <a:p>
            <a:pPr lvl="2"/>
            <a:r>
              <a:rPr lang="en-US" sz="1800" dirty="0" smtClean="0"/>
              <a:t>Forms of Organizational Structure</a:t>
            </a:r>
          </a:p>
          <a:p>
            <a:pPr lvl="2"/>
            <a:r>
              <a:rPr lang="en-US" sz="1800" dirty="0" smtClean="0"/>
              <a:t>Roles of Groups and Teams in Orgs.</a:t>
            </a:r>
          </a:p>
          <a:p>
            <a:pPr lvl="2"/>
            <a:r>
              <a:rPr lang="en-US" sz="1800" dirty="0" smtClean="0"/>
              <a:t>Communicating in Orgs.</a:t>
            </a:r>
          </a:p>
        </p:txBody>
      </p:sp>
      <p:pic>
        <p:nvPicPr>
          <p:cNvPr id="8" name="Picture 7" descr="4 Types of Business Organizational Structures | by E. B. Kevin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91000"/>
            <a:ext cx="3581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RM - Organizational Culture - Tutorialspoi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14600"/>
            <a:ext cx="3276600" cy="15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Three: Managing for Quality and Competitiveness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Eight: Managing Service and Manufacturing Operations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The Nature of Operations Management</a:t>
            </a:r>
          </a:p>
          <a:p>
            <a:pPr lvl="2"/>
            <a:r>
              <a:rPr lang="en-US" sz="1800" dirty="0" smtClean="0"/>
              <a:t>Planning and Designing Operations Systems</a:t>
            </a:r>
          </a:p>
          <a:p>
            <a:pPr lvl="2"/>
            <a:r>
              <a:rPr lang="en-US" sz="1800" dirty="0" smtClean="0"/>
              <a:t>Managing the Supply Chain</a:t>
            </a:r>
          </a:p>
          <a:p>
            <a:pPr lvl="2"/>
            <a:r>
              <a:rPr lang="en-US" sz="1800" dirty="0" smtClean="0"/>
              <a:t>Managing Quality</a:t>
            </a:r>
          </a:p>
          <a:p>
            <a:pPr lvl="2"/>
            <a:r>
              <a:rPr lang="en-US" sz="1800" dirty="0" smtClean="0"/>
              <a:t>Integrating Operations and Supply Chain Mgmt.</a:t>
            </a:r>
          </a:p>
        </p:txBody>
      </p:sp>
      <p:pic>
        <p:nvPicPr>
          <p:cNvPr id="8" name="Picture 7" descr="Operations Management Software - MyEasyIS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724400"/>
            <a:ext cx="320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Four: Creating the Human Resource Advantage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Nine: Motivating the Workforce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Nature of Human Relations</a:t>
            </a:r>
          </a:p>
          <a:p>
            <a:pPr lvl="2"/>
            <a:r>
              <a:rPr lang="en-US" sz="1800" dirty="0" smtClean="0"/>
              <a:t>Historical Perspectives on Employee Motivation</a:t>
            </a:r>
          </a:p>
          <a:p>
            <a:pPr lvl="2"/>
            <a:r>
              <a:rPr lang="en-US" sz="1800" dirty="0" smtClean="0"/>
              <a:t>Theories of Employee Motivation</a:t>
            </a:r>
          </a:p>
          <a:p>
            <a:pPr lvl="2"/>
            <a:r>
              <a:rPr lang="en-US" sz="1800" dirty="0" smtClean="0"/>
              <a:t>Strategies for Motivating Employees</a:t>
            </a:r>
          </a:p>
        </p:txBody>
      </p:sp>
      <p:pic>
        <p:nvPicPr>
          <p:cNvPr id="8" name="Picture 7" descr="7 Key-Steps to Motivate and Inspire Your Team - Invis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958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nsonia Derby Human Relations Clu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Four: Creating the Human Resource Advantage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Ten: Managing Human Resources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The Nature of Human Resource Management</a:t>
            </a:r>
          </a:p>
          <a:p>
            <a:pPr lvl="2"/>
            <a:r>
              <a:rPr lang="en-US" sz="1800" dirty="0" smtClean="0"/>
              <a:t>Planning for Human Resource Needs</a:t>
            </a:r>
          </a:p>
          <a:p>
            <a:pPr lvl="2"/>
            <a:r>
              <a:rPr lang="en-US" sz="1800" dirty="0" smtClean="0"/>
              <a:t>Recruiting and Selecting New Employees</a:t>
            </a:r>
          </a:p>
          <a:p>
            <a:pPr lvl="2"/>
            <a:r>
              <a:rPr lang="en-US" sz="1800" dirty="0" smtClean="0"/>
              <a:t>Developing the Workforce</a:t>
            </a:r>
          </a:p>
          <a:p>
            <a:pPr lvl="2"/>
            <a:r>
              <a:rPr lang="en-US" sz="1800" dirty="0" smtClean="0"/>
              <a:t>Compensating the Workforce</a:t>
            </a:r>
          </a:p>
          <a:p>
            <a:pPr lvl="2"/>
            <a:r>
              <a:rPr lang="en-US" sz="1800" dirty="0" smtClean="0"/>
              <a:t>Managing Unionized Employees</a:t>
            </a:r>
          </a:p>
          <a:p>
            <a:pPr lvl="2"/>
            <a:r>
              <a:rPr lang="en-US" sz="1800" dirty="0" smtClean="0"/>
              <a:t>The Importance of Workforce Diversity</a:t>
            </a:r>
          </a:p>
          <a:p>
            <a:pPr lvl="2"/>
            <a:r>
              <a:rPr lang="en-US" sz="1800" dirty="0" smtClean="0"/>
              <a:t>Trends in Management of the Workforce</a:t>
            </a:r>
          </a:p>
        </p:txBody>
      </p:sp>
      <p:pic>
        <p:nvPicPr>
          <p:cNvPr id="8" name="Picture 7" descr="7 Human Resource Management Basics Every HR Professional Should Kno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obile Training Teams - People Icon White Png Clipart - Full Size Clipart  (#1242382) - PinClipar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17249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mployees | Department of Human Resourc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4864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Five: Marketing: Developing Relationships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Eleven: Customer-Driven Marketing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Nature of Marketing</a:t>
            </a:r>
          </a:p>
          <a:p>
            <a:pPr lvl="2"/>
            <a:r>
              <a:rPr lang="en-US" sz="1800" dirty="0" smtClean="0"/>
              <a:t>Developing a Marketing Strategy</a:t>
            </a:r>
          </a:p>
          <a:p>
            <a:pPr lvl="2"/>
            <a:r>
              <a:rPr lang="en-US" sz="1800" dirty="0" smtClean="0"/>
              <a:t>Marketing Research and Information Systems</a:t>
            </a:r>
          </a:p>
          <a:p>
            <a:pPr lvl="2"/>
            <a:r>
              <a:rPr lang="en-US" sz="1800" dirty="0" smtClean="0"/>
              <a:t>Buying Behavior</a:t>
            </a:r>
          </a:p>
          <a:p>
            <a:pPr lvl="2"/>
            <a:r>
              <a:rPr lang="en-US" sz="1800" dirty="0" smtClean="0"/>
              <a:t>The Marketing Environment</a:t>
            </a:r>
          </a:p>
          <a:p>
            <a:pPr lvl="2"/>
            <a:r>
              <a:rPr lang="en-US" sz="1800" dirty="0" smtClean="0"/>
              <a:t>Importance of Marketing to Business and Society</a:t>
            </a:r>
          </a:p>
        </p:txBody>
      </p:sp>
      <p:pic>
        <p:nvPicPr>
          <p:cNvPr id="8" name="Picture 7" descr="Creating a marketing plan for your business| Marketing pl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244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Meeting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SHINE Mentor: </a:t>
            </a:r>
            <a:r>
              <a:rPr lang="en-US" sz="2400" u="sng" dirty="0" smtClean="0"/>
              <a:t>Survey of </a:t>
            </a:r>
            <a:r>
              <a:rPr lang="en-US" sz="2400" u="sng" dirty="0" smtClean="0"/>
              <a:t>Business</a:t>
            </a:r>
            <a:endParaRPr lang="en-US" sz="2400" u="sng" dirty="0" smtClean="0"/>
          </a:p>
          <a:p>
            <a:endParaRPr lang="en-US" sz="800" u="sng" dirty="0" smtClean="0"/>
          </a:p>
          <a:p>
            <a:pPr lvl="1"/>
            <a:r>
              <a:rPr lang="en-US" sz="1900" dirty="0" smtClean="0"/>
              <a:t>October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through </a:t>
            </a:r>
            <a:r>
              <a:rPr lang="en-US" sz="1900" dirty="0" smtClean="0"/>
              <a:t>May </a:t>
            </a:r>
            <a:r>
              <a:rPr lang="en-US" sz="1900" dirty="0" smtClean="0"/>
              <a:t>13</a:t>
            </a:r>
            <a:r>
              <a:rPr lang="en-US" sz="1900" baseline="30000" dirty="0" smtClean="0"/>
              <a:t>th</a:t>
            </a:r>
            <a:r>
              <a:rPr lang="en-US" sz="1900" dirty="0" smtClean="0"/>
              <a:t> </a:t>
            </a:r>
            <a:endParaRPr lang="en-US" sz="1900" dirty="0" smtClean="0"/>
          </a:p>
          <a:p>
            <a:pPr lvl="2"/>
            <a:r>
              <a:rPr lang="en-US" sz="1600" dirty="0" smtClean="0"/>
              <a:t>Thursdays from 6:30 to 8:30 PM</a:t>
            </a:r>
          </a:p>
          <a:p>
            <a:pPr lvl="1"/>
            <a:r>
              <a:rPr lang="en-US" sz="1900" dirty="0" smtClean="0"/>
              <a:t>SHINE Boys and Girls Center</a:t>
            </a:r>
            <a:endParaRPr lang="en-US" sz="1900" dirty="0" smtClean="0"/>
          </a:p>
          <a:p>
            <a:pPr lvl="2"/>
            <a:r>
              <a:rPr lang="en-US" sz="1600" dirty="0" smtClean="0"/>
              <a:t>1100 South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Avenue</a:t>
            </a:r>
            <a:r>
              <a:rPr lang="en-US" sz="1600" dirty="0" smtClean="0"/>
              <a:t>, Yuma, Arizona 85364</a:t>
            </a:r>
            <a:endParaRPr lang="en-US" sz="1600" dirty="0"/>
          </a:p>
        </p:txBody>
      </p:sp>
      <p:pic>
        <p:nvPicPr>
          <p:cNvPr id="6146" name="Picture 2" descr="C:\Users\michaelm\AppData\Local\Microsoft\Windows\INetCache\IE\XNQPUWUE\family-meet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800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Five: Marketing: Developing Relationships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Twelve: Dimensions of Marketing Strategy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The Marketing Mix</a:t>
            </a:r>
          </a:p>
          <a:p>
            <a:pPr lvl="2"/>
            <a:r>
              <a:rPr lang="en-US" sz="1800" dirty="0" smtClean="0"/>
              <a:t>Product Strategy</a:t>
            </a:r>
          </a:p>
          <a:p>
            <a:pPr lvl="2"/>
            <a:r>
              <a:rPr lang="en-US" sz="1800" dirty="0" smtClean="0"/>
              <a:t>Pricing Strategy</a:t>
            </a:r>
          </a:p>
          <a:p>
            <a:pPr lvl="2"/>
            <a:r>
              <a:rPr lang="en-US" sz="1800" dirty="0" smtClean="0"/>
              <a:t>Distribution Strategy</a:t>
            </a:r>
          </a:p>
          <a:p>
            <a:pPr lvl="2"/>
            <a:r>
              <a:rPr lang="en-US" sz="1800" dirty="0" smtClean="0"/>
              <a:t>Promotion Strategy</a:t>
            </a:r>
          </a:p>
          <a:p>
            <a:pPr lvl="2"/>
            <a:r>
              <a:rPr lang="en-US" sz="1800" dirty="0" smtClean="0"/>
              <a:t>Importance of Marketing Strategy</a:t>
            </a:r>
          </a:p>
        </p:txBody>
      </p:sp>
      <p:pic>
        <p:nvPicPr>
          <p:cNvPr id="8" name="Picture 7" descr="Do You Know Your Marketing Mix? - OnDemand C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Five: Marketing: Developing Relationships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Chapter Thirteen: Digital Marketing and Social Networking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Growth and Benefits of Digital Communication</a:t>
            </a:r>
          </a:p>
          <a:p>
            <a:pPr lvl="2"/>
            <a:r>
              <a:rPr lang="en-US" sz="1800" dirty="0" smtClean="0"/>
              <a:t>Using Digital Media in Business</a:t>
            </a:r>
          </a:p>
          <a:p>
            <a:pPr lvl="2"/>
            <a:r>
              <a:rPr lang="en-US" sz="1800" dirty="0" smtClean="0"/>
              <a:t>Digital Media and the Marketing Mix</a:t>
            </a:r>
          </a:p>
          <a:p>
            <a:pPr lvl="2"/>
            <a:r>
              <a:rPr lang="en-US" sz="1800" dirty="0" smtClean="0"/>
              <a:t>Types of Consumer-Generated Marketing and Digital Media</a:t>
            </a:r>
          </a:p>
          <a:p>
            <a:pPr lvl="2"/>
            <a:r>
              <a:rPr lang="en-US" sz="1800" dirty="0" smtClean="0"/>
              <a:t>Using Digital Media to Reach Consumers</a:t>
            </a:r>
          </a:p>
          <a:p>
            <a:pPr lvl="2"/>
            <a:r>
              <a:rPr lang="en-US" sz="1800" dirty="0" smtClean="0"/>
              <a:t>Using Digital Media to Learn about Consumers</a:t>
            </a:r>
          </a:p>
          <a:p>
            <a:pPr lvl="2"/>
            <a:r>
              <a:rPr lang="en-US" sz="1800" dirty="0" smtClean="0"/>
              <a:t>Legal and Social Issues in Internet Marketing</a:t>
            </a:r>
          </a:p>
          <a:p>
            <a:pPr lvl="2"/>
            <a:r>
              <a:rPr lang="en-US" sz="1800" dirty="0" smtClean="0"/>
              <a:t>Digital Media’s Impact on Marketing</a:t>
            </a:r>
          </a:p>
          <a:p>
            <a:pPr lvl="2"/>
            <a:endParaRPr lang="en-US" dirty="0"/>
          </a:p>
        </p:txBody>
      </p:sp>
      <p:pic>
        <p:nvPicPr>
          <p:cNvPr id="6" name="Picture 5" descr="Adding Social Media To Your Website | Floatleft Lab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43400"/>
            <a:ext cx="29819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Six: Financing the Enterprise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Chapter Fourteen: Accounting and Financial Statements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The Nature of Accounting</a:t>
            </a:r>
          </a:p>
          <a:p>
            <a:pPr lvl="2"/>
            <a:r>
              <a:rPr lang="en-US" sz="1800" dirty="0" smtClean="0"/>
              <a:t>The Accounting Process</a:t>
            </a:r>
          </a:p>
          <a:p>
            <a:pPr lvl="2"/>
            <a:r>
              <a:rPr lang="en-US" sz="1800" dirty="0" smtClean="0"/>
              <a:t>Financial Statements</a:t>
            </a:r>
          </a:p>
          <a:p>
            <a:pPr lvl="2"/>
            <a:r>
              <a:rPr lang="en-US" sz="1800" dirty="0" smtClean="0"/>
              <a:t>Ratio Analysis: Analyzing Financial Statements</a:t>
            </a:r>
          </a:p>
          <a:p>
            <a:pPr lvl="2"/>
            <a:r>
              <a:rPr lang="en-US" sz="1800" dirty="0" smtClean="0"/>
              <a:t>Importance of Integrity in Accounting</a:t>
            </a:r>
          </a:p>
          <a:p>
            <a:pPr lvl="2"/>
            <a:endParaRPr lang="en-US" dirty="0"/>
          </a:p>
        </p:txBody>
      </p:sp>
      <p:pic>
        <p:nvPicPr>
          <p:cNvPr id="7" name="Picture 6" descr="The Beginner's Guide to Accounting | Free eBoo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819400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Six: Financing the Enterprise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Chapter Fifteen: Money and the Financial System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Money in the Financial System</a:t>
            </a:r>
          </a:p>
          <a:p>
            <a:pPr lvl="3"/>
            <a:r>
              <a:rPr lang="en-US" sz="1800" dirty="0" smtClean="0"/>
              <a:t>Functions-Characteristics-Types</a:t>
            </a:r>
          </a:p>
          <a:p>
            <a:pPr lvl="2"/>
            <a:r>
              <a:rPr lang="en-US" sz="1800" dirty="0" smtClean="0"/>
              <a:t>The American Financial System</a:t>
            </a:r>
          </a:p>
          <a:p>
            <a:pPr lvl="3"/>
            <a:r>
              <a:rPr lang="en-US" sz="1800" dirty="0" smtClean="0"/>
              <a:t>Federal Reserve-Banking</a:t>
            </a:r>
          </a:p>
          <a:p>
            <a:pPr lvl="2"/>
            <a:endParaRPr lang="en-US" dirty="0"/>
          </a:p>
        </p:txBody>
      </p:sp>
      <p:pic>
        <p:nvPicPr>
          <p:cNvPr id="6" name="Picture 5" descr="Bag of Money - Outer Banks CommonGoo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0"/>
            <a:ext cx="3124200" cy="320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267200"/>
            <a:ext cx="1780337" cy="178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Part Six: Financing the Enterprise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Chapter Sixteen: Financial Management and Securities Market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/>
              <a:t>Managing Current Assets and Liabilities</a:t>
            </a:r>
          </a:p>
          <a:p>
            <a:pPr lvl="2"/>
            <a:r>
              <a:rPr lang="en-US" sz="1800" dirty="0" smtClean="0"/>
              <a:t>Managing Fixed Assets</a:t>
            </a:r>
          </a:p>
          <a:p>
            <a:pPr lvl="2"/>
            <a:r>
              <a:rPr lang="en-US" sz="1800" dirty="0" smtClean="0"/>
              <a:t>Financing with Long-Term Liabilities</a:t>
            </a:r>
          </a:p>
          <a:p>
            <a:pPr lvl="2"/>
            <a:r>
              <a:rPr lang="en-US" sz="1800" dirty="0" smtClean="0"/>
              <a:t>Financing with Owner’s Equity</a:t>
            </a:r>
          </a:p>
          <a:p>
            <a:pPr lvl="2"/>
            <a:r>
              <a:rPr lang="en-US" sz="1800" dirty="0" smtClean="0"/>
              <a:t>Investment Banking</a:t>
            </a:r>
          </a:p>
          <a:p>
            <a:pPr lvl="2"/>
            <a:r>
              <a:rPr lang="en-US" sz="1800" dirty="0" smtClean="0"/>
              <a:t>The Securities Market</a:t>
            </a:r>
          </a:p>
          <a:p>
            <a:pPr lvl="2"/>
            <a:endParaRPr lang="en-US" dirty="0"/>
          </a:p>
        </p:txBody>
      </p:sp>
      <p:pic>
        <p:nvPicPr>
          <p:cNvPr id="5" name="Picture 4" descr="Free Vector | Financial management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 Building Exercise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Build a Tower</a:t>
            </a:r>
          </a:p>
          <a:p>
            <a:pPr lvl="1"/>
            <a:r>
              <a:rPr lang="en-US" dirty="0" smtClean="0"/>
              <a:t>Connect Spaghetti and </a:t>
            </a:r>
            <a:r>
              <a:rPr lang="en-US" dirty="0" smtClean="0"/>
              <a:t>Marshmallows (Toothpick-Jelly Beans)</a:t>
            </a:r>
          </a:p>
          <a:p>
            <a:pPr lvl="2"/>
            <a:r>
              <a:rPr lang="en-US" dirty="0" smtClean="0"/>
              <a:t>Tallest and most sturdy tower wins</a:t>
            </a:r>
          </a:p>
          <a:p>
            <a:pPr lvl="2"/>
            <a:endParaRPr lang="en-US" sz="800" dirty="0" smtClean="0"/>
          </a:p>
          <a:p>
            <a:r>
              <a:rPr lang="en-US" sz="2400" u="sng" dirty="0" smtClean="0"/>
              <a:t>Analyze and Discuss Activity</a:t>
            </a:r>
            <a:endParaRPr lang="en-US" sz="2400" u="sng" dirty="0" smtClean="0"/>
          </a:p>
          <a:p>
            <a:pPr lvl="1"/>
            <a:r>
              <a:rPr lang="en-US" dirty="0" smtClean="0"/>
              <a:t>Human Relations</a:t>
            </a:r>
            <a:endParaRPr lang="en-US" dirty="0" smtClean="0"/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endParaRPr lang="en-US" sz="800" dirty="0" smtClean="0"/>
          </a:p>
          <a:p>
            <a:pPr lvl="1">
              <a:buNone/>
            </a:pPr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u="sng" dirty="0" smtClean="0"/>
          </a:p>
          <a:p>
            <a:endParaRPr lang="en-US" u="sng" dirty="0"/>
          </a:p>
        </p:txBody>
      </p:sp>
      <p:pic>
        <p:nvPicPr>
          <p:cNvPr id="2058" name="Picture 10" descr="C:\Users\michaelm\AppData\Local\Microsoft\Windows\INetCache\IE\8ZR0P28V\White_Marshmallow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1905000" cy="2057400"/>
          </a:xfrm>
          <a:prstGeom prst="rect">
            <a:avLst/>
          </a:prstGeom>
          <a:noFill/>
        </p:spPr>
      </p:pic>
      <p:pic>
        <p:nvPicPr>
          <p:cNvPr id="2059" name="Picture 11" descr="C:\Users\michaelm\AppData\Local\Microsoft\Windows\INetCache\IE\XNQPUWUE\Spaghetti_spiral_splaye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267200"/>
            <a:ext cx="1828800" cy="2057400"/>
          </a:xfrm>
          <a:prstGeom prst="rect">
            <a:avLst/>
          </a:prstGeom>
          <a:noFill/>
        </p:spPr>
      </p:pic>
      <p:pic>
        <p:nvPicPr>
          <p:cNvPr id="2060" name="Picture 12" descr="C:\Users\michaelm\AppData\Local\Microsoft\Windows\INetCache\IE\XNQPUWUE\spaghetti-tow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00600"/>
            <a:ext cx="1981200" cy="1510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5" name="Picture 9" descr="C:\Users\michaelm\AppData\Local\Microsoft\Windows\INetCache\IE\8ZR0P28V\the-en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 smtClean="0"/>
              <a:t>Coach Mike</a:t>
            </a:r>
          </a:p>
          <a:p>
            <a:pPr lvl="1"/>
            <a:r>
              <a:rPr lang="en-US" sz="1800" dirty="0" smtClean="0"/>
              <a:t>Michael Morrissey, AWC Associate Faculty</a:t>
            </a:r>
          </a:p>
          <a:p>
            <a:pPr lvl="1"/>
            <a:r>
              <a:rPr lang="en-US" sz="1800" dirty="0" smtClean="0"/>
              <a:t>Executive Director, Housing Authority City of Yuma – AHDC/SHINE</a:t>
            </a:r>
          </a:p>
          <a:p>
            <a:pPr lvl="2"/>
            <a:r>
              <a:rPr lang="en-US" sz="1600" dirty="0" smtClean="0"/>
              <a:t>420 South Madison Avenue; Yuma, AZ 85364</a:t>
            </a:r>
          </a:p>
          <a:p>
            <a:pPr lvl="2"/>
            <a:r>
              <a:rPr lang="en-US" sz="1600" dirty="0" smtClean="0"/>
              <a:t>Work: (928) 782-3823 </a:t>
            </a:r>
            <a:r>
              <a:rPr lang="en-US" sz="1600" dirty="0" smtClean="0"/>
              <a:t>x.128; Cell</a:t>
            </a:r>
            <a:r>
              <a:rPr lang="en-US" sz="1600" dirty="0" smtClean="0"/>
              <a:t>: (928) 920-2085</a:t>
            </a:r>
          </a:p>
          <a:p>
            <a:pPr lvl="2"/>
            <a:r>
              <a:rPr lang="en-US" sz="1600" dirty="0" smtClean="0">
                <a:hlinkClick r:id="rId2"/>
              </a:rPr>
              <a:t>Michaelm@hacy.org</a:t>
            </a:r>
            <a:r>
              <a:rPr lang="en-US" sz="1600" dirty="0" smtClean="0"/>
              <a:t> or </a:t>
            </a:r>
            <a:r>
              <a:rPr lang="en-US" sz="1600" dirty="0" smtClean="0">
                <a:hlinkClick r:id="rId3"/>
              </a:rPr>
              <a:t>michael.morrissey@azwestern.org</a:t>
            </a:r>
            <a:endParaRPr lang="en-US" sz="1600" dirty="0" smtClean="0"/>
          </a:p>
          <a:p>
            <a:r>
              <a:rPr lang="en-US" sz="2400" u="sng" dirty="0" smtClean="0"/>
              <a:t>Coach Luz</a:t>
            </a:r>
          </a:p>
          <a:p>
            <a:pPr lvl="1"/>
            <a:r>
              <a:rPr lang="en-US" sz="1800" dirty="0" smtClean="0"/>
              <a:t>Luz Acosta, </a:t>
            </a:r>
            <a:r>
              <a:rPr lang="en-US" sz="1800" dirty="0" smtClean="0"/>
              <a:t>SHINE Program Manager</a:t>
            </a:r>
          </a:p>
          <a:p>
            <a:pPr lvl="2"/>
            <a:r>
              <a:rPr lang="en-US" sz="1600" dirty="0" smtClean="0"/>
              <a:t>Work</a:t>
            </a:r>
            <a:r>
              <a:rPr lang="en-US" sz="1600" dirty="0" smtClean="0"/>
              <a:t>: (928</a:t>
            </a:r>
            <a:r>
              <a:rPr lang="en-US" sz="1600" dirty="0" smtClean="0"/>
              <a:t>) 318-5800; Cell (928</a:t>
            </a:r>
            <a:r>
              <a:rPr lang="en-US" sz="1600" dirty="0" smtClean="0"/>
              <a:t>) 261-8635</a:t>
            </a:r>
          </a:p>
          <a:p>
            <a:pPr lvl="2"/>
            <a:r>
              <a:rPr lang="en-US" sz="1600" dirty="0" smtClean="0">
                <a:hlinkClick r:id="rId4"/>
              </a:rPr>
              <a:t>luza@hacy.org</a:t>
            </a:r>
            <a:r>
              <a:rPr lang="en-US" sz="1600" dirty="0" smtClean="0"/>
              <a:t> </a:t>
            </a:r>
          </a:p>
          <a:p>
            <a:r>
              <a:rPr lang="en-US" sz="2400" u="sng" dirty="0" smtClean="0"/>
              <a:t>Coac</a:t>
            </a:r>
            <a:r>
              <a:rPr lang="en-US" sz="2400" u="sng" dirty="0" smtClean="0"/>
              <a:t>h Claudia</a:t>
            </a:r>
            <a:endParaRPr lang="en-US" sz="2400" u="sng" dirty="0" smtClean="0"/>
          </a:p>
          <a:p>
            <a:pPr lvl="1"/>
            <a:r>
              <a:rPr lang="en-US" sz="1800" dirty="0" smtClean="0"/>
              <a:t>Claudia Zavala, SHINE Service Coordinator</a:t>
            </a:r>
          </a:p>
          <a:p>
            <a:pPr lvl="2"/>
            <a:r>
              <a:rPr lang="en-US" sz="1600" dirty="0" smtClean="0"/>
              <a:t>Work (928) 919-1818; Cell (928) 580-4773</a:t>
            </a:r>
          </a:p>
          <a:p>
            <a:pPr lvl="2"/>
            <a:r>
              <a:rPr lang="en-US" sz="1600" dirty="0" smtClean="0">
                <a:hlinkClick r:id="rId5"/>
              </a:rPr>
              <a:t>czavala@hacy.org</a:t>
            </a:r>
            <a:r>
              <a:rPr lang="en-US" sz="1600" dirty="0" smtClean="0"/>
              <a:t> </a:t>
            </a:r>
          </a:p>
          <a:p>
            <a:pPr lvl="1"/>
            <a:endParaRPr lang="en-US" sz="1800" dirty="0" smtClean="0"/>
          </a:p>
          <a:p>
            <a:pPr lvl="1"/>
            <a:endParaRPr lang="en-US" sz="1900" dirty="0" smtClean="0"/>
          </a:p>
          <a:p>
            <a:pPr lvl="4">
              <a:buNone/>
            </a:pPr>
            <a:endParaRPr lang="en-US" sz="15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endParaRPr lang="en-US" dirty="0"/>
          </a:p>
        </p:txBody>
      </p:sp>
      <p:pic>
        <p:nvPicPr>
          <p:cNvPr id="1026" name="Picture 2" descr="C:\Users\michaelm\AppData\Local\Microsoft\Windows\INetCache\IE\XNQPUWUE\contact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114800"/>
            <a:ext cx="239686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Pick a </a:t>
            </a:r>
            <a:r>
              <a:rPr lang="en-US" sz="2400" u="sng" dirty="0" smtClean="0"/>
              <a:t>Partner (from a distance :)…</a:t>
            </a:r>
            <a:endParaRPr lang="en-US" sz="2400" u="sng" dirty="0" smtClean="0"/>
          </a:p>
          <a:p>
            <a:pPr lvl="1"/>
            <a:r>
              <a:rPr lang="en-US" sz="2000" dirty="0" smtClean="0"/>
              <a:t>Someone You Don’t Already Know</a:t>
            </a:r>
          </a:p>
          <a:p>
            <a:r>
              <a:rPr lang="en-US" sz="2400" u="sng" dirty="0" smtClean="0"/>
              <a:t>Learn the following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Name</a:t>
            </a:r>
          </a:p>
          <a:p>
            <a:pPr lvl="1"/>
            <a:r>
              <a:rPr lang="en-US" sz="2000" dirty="0" smtClean="0"/>
              <a:t>High School – Grade</a:t>
            </a:r>
          </a:p>
          <a:p>
            <a:pPr lvl="1"/>
            <a:r>
              <a:rPr lang="en-US" sz="2000" dirty="0" smtClean="0"/>
              <a:t>School Activities – Hobbies – Interests</a:t>
            </a:r>
          </a:p>
          <a:p>
            <a:pPr lvl="1"/>
            <a:r>
              <a:rPr lang="en-US" sz="2000" dirty="0" smtClean="0"/>
              <a:t>College and/or Career Goals</a:t>
            </a:r>
          </a:p>
          <a:p>
            <a:pPr lvl="1"/>
            <a:r>
              <a:rPr lang="en-US" sz="2000" dirty="0" smtClean="0"/>
              <a:t>Other Interesting Facts</a:t>
            </a:r>
          </a:p>
          <a:p>
            <a:r>
              <a:rPr lang="en-US" sz="2400" u="sng" dirty="0" smtClean="0"/>
              <a:t>Introduce Partner to the Class</a:t>
            </a:r>
            <a:endParaRPr lang="en-US" sz="2400" u="sng" dirty="0"/>
          </a:p>
        </p:txBody>
      </p:sp>
      <p:pic>
        <p:nvPicPr>
          <p:cNvPr id="1033" name="Picture 9" descr="C:\Users\michaelm\AppData\Local\Microsoft\Windows\INetCache\IE\XNQPUWUE\hello_my_name_is__sticker__by_littledarkspri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2266950" cy="1676400"/>
          </a:xfrm>
          <a:prstGeom prst="rect">
            <a:avLst/>
          </a:prstGeom>
          <a:noFill/>
        </p:spPr>
      </p:pic>
      <p:pic>
        <p:nvPicPr>
          <p:cNvPr id="1037" name="Picture 13" descr="C:\Users\michaelm\AppData\Local\Microsoft\Windows\INetCache\IE\2HBKIZ1C\introduction_by_vasichk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3429000" cy="2057400"/>
          </a:xfrm>
          <a:prstGeom prst="rect">
            <a:avLst/>
          </a:prstGeom>
          <a:noFill/>
        </p:spPr>
      </p:pic>
      <p:pic>
        <p:nvPicPr>
          <p:cNvPr id="1040" name="Picture 16" descr="C:\Users\michaelm\AppData\Local\Microsoft\Windows\INetCache\IE\8ZR0P28V\Povray_hello_worl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105400"/>
            <a:ext cx="21336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BUA 100</a:t>
            </a:r>
            <a:r>
              <a:rPr lang="en-US" sz="2400" u="sng" dirty="0" smtClean="0"/>
              <a:t>: Survey of Business</a:t>
            </a:r>
            <a:endParaRPr lang="en-US" sz="2400" u="sng" dirty="0" smtClean="0"/>
          </a:p>
          <a:p>
            <a:pPr lvl="1"/>
            <a:r>
              <a:rPr lang="en-US" u="sng" dirty="0" smtClean="0"/>
              <a:t>Business Foundations: A Changing World (11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Edition)</a:t>
            </a:r>
            <a:endParaRPr lang="en-US" u="sng" dirty="0" smtClean="0"/>
          </a:p>
          <a:p>
            <a:pPr lvl="1"/>
            <a:endParaRPr lang="en-US" sz="800" u="sng" dirty="0" smtClean="0"/>
          </a:p>
          <a:p>
            <a:pPr lvl="2"/>
            <a:r>
              <a:rPr lang="en-US" dirty="0" smtClean="0"/>
              <a:t>O.C. Ferrell, Geoffrey </a:t>
            </a:r>
            <a:r>
              <a:rPr lang="en-US" dirty="0" err="1" smtClean="0"/>
              <a:t>Hirt</a:t>
            </a:r>
            <a:r>
              <a:rPr lang="en-US" dirty="0" smtClean="0"/>
              <a:t>, and Linda Ferrell; McGraw-Hill Education, New York, NY 2018</a:t>
            </a:r>
            <a:endParaRPr lang="en-US" dirty="0" smtClean="0"/>
          </a:p>
          <a:p>
            <a:pPr lvl="3"/>
            <a:r>
              <a:rPr lang="en-US" dirty="0" smtClean="0"/>
              <a:t>ISBN</a:t>
            </a:r>
            <a:r>
              <a:rPr lang="en-US" dirty="0" smtClean="0"/>
              <a:t>: </a:t>
            </a:r>
            <a:r>
              <a:rPr lang="en-US" dirty="0" smtClean="0"/>
              <a:t>978-1-259-68523-1</a:t>
            </a:r>
            <a:endParaRPr lang="en-US" dirty="0" smtClean="0"/>
          </a:p>
          <a:p>
            <a:pPr lvl="1"/>
            <a:endParaRPr lang="en-US" sz="1700" dirty="0"/>
          </a:p>
        </p:txBody>
      </p:sp>
      <p:pic>
        <p:nvPicPr>
          <p:cNvPr id="2050" name="Picture 2" descr="C:\Users\michaelm\AppData\Local\Microsoft\Windows\INetCache\IE\2HBKIZ1C\course-inf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609600"/>
            <a:ext cx="1578864" cy="551688"/>
          </a:xfrm>
          <a:prstGeom prst="rect">
            <a:avLst/>
          </a:prstGeom>
          <a:noFill/>
        </p:spPr>
      </p:pic>
      <p:pic>
        <p:nvPicPr>
          <p:cNvPr id="7" name="Picture 2" descr="C:\Users\michaelm\AppData\Local\Microsoft\Windows\INetCache\IE\XNQPUWUE\Approved-gree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1524000" cy="1164340"/>
          </a:xfrm>
          <a:prstGeom prst="rect">
            <a:avLst/>
          </a:prstGeom>
          <a:noFill/>
        </p:spPr>
      </p:pic>
      <p:pic>
        <p:nvPicPr>
          <p:cNvPr id="8" name="irc_mi" descr="Related imag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2672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MichaelM\AppData\Local\Microsoft\Windows\INetCache\IE\T5TVNH9H\601px-Business_plate_blue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038600"/>
            <a:ext cx="2895600" cy="1756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Expectations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Attend All Classes and Be On-Time</a:t>
            </a:r>
          </a:p>
          <a:p>
            <a:r>
              <a:rPr lang="en-US" sz="2400" dirty="0" smtClean="0"/>
              <a:t>Participate in Class Discussion and Group Projects</a:t>
            </a:r>
          </a:p>
          <a:p>
            <a:r>
              <a:rPr lang="en-US" sz="2400" dirty="0" smtClean="0"/>
              <a:t>Complete Weekly Assignments and Maintain </a:t>
            </a:r>
            <a:r>
              <a:rPr lang="en-US" sz="2400" dirty="0" smtClean="0"/>
              <a:t>Journal</a:t>
            </a:r>
            <a:endParaRPr lang="en-US" sz="2400" dirty="0" smtClean="0"/>
          </a:p>
          <a:p>
            <a:r>
              <a:rPr lang="en-US" sz="2400" dirty="0" smtClean="0"/>
              <a:t>Complete Projects, Presentations, Essays, </a:t>
            </a:r>
            <a:r>
              <a:rPr lang="en-US" sz="2400" dirty="0" smtClean="0"/>
              <a:t>Quizzes &amp; Exams</a:t>
            </a:r>
            <a:endParaRPr lang="en-US" sz="2400" dirty="0" smtClean="0"/>
          </a:p>
          <a:p>
            <a:r>
              <a:rPr lang="en-US" sz="2400" dirty="0" smtClean="0"/>
              <a:t>Facilitate Workshops and Capstone </a:t>
            </a:r>
            <a:r>
              <a:rPr lang="en-US" sz="2400" dirty="0" smtClean="0"/>
              <a:t>Project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5" name="Picture 3" descr="C:\Users\michaelm\AppData\Local\Microsoft\Windows\INetCache\IE\2HBKIZ1C\expecta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41656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Grading Policy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Attendance and Participation </a:t>
            </a:r>
            <a:r>
              <a:rPr lang="en-US" sz="2400" dirty="0" smtClean="0"/>
              <a:t>(25%)</a:t>
            </a:r>
          </a:p>
          <a:p>
            <a:pPr lvl="1"/>
            <a:r>
              <a:rPr lang="en-US" sz="2000" dirty="0" smtClean="0"/>
              <a:t>10 Points each week for attendance and participation</a:t>
            </a:r>
          </a:p>
          <a:p>
            <a:pPr lvl="2"/>
            <a:r>
              <a:rPr lang="en-US" sz="1800" dirty="0" smtClean="0"/>
              <a:t>5 Points if late to class</a:t>
            </a:r>
          </a:p>
          <a:p>
            <a:r>
              <a:rPr lang="en-US" sz="2400" u="sng" dirty="0" smtClean="0"/>
              <a:t>Weekly Assignments </a:t>
            </a:r>
            <a:r>
              <a:rPr lang="en-US" sz="2400" dirty="0" smtClean="0"/>
              <a:t>(25%)</a:t>
            </a:r>
          </a:p>
          <a:p>
            <a:pPr lvl="1"/>
            <a:r>
              <a:rPr lang="en-US" sz="2000" dirty="0" smtClean="0"/>
              <a:t>10 Points each week for completing weekly assignments</a:t>
            </a:r>
          </a:p>
          <a:p>
            <a:pPr lvl="2"/>
            <a:r>
              <a:rPr lang="en-US" sz="1800" dirty="0" smtClean="0"/>
              <a:t>5 Points for incomplete or late assignments</a:t>
            </a:r>
          </a:p>
          <a:p>
            <a:r>
              <a:rPr lang="en-US" sz="2400" u="sng" dirty="0" smtClean="0"/>
              <a:t>Class Projects (25%)</a:t>
            </a:r>
          </a:p>
          <a:p>
            <a:pPr lvl="1"/>
            <a:r>
              <a:rPr lang="en-US" sz="2000" dirty="0" smtClean="0"/>
              <a:t>Projects may include Essays, Presentations, </a:t>
            </a:r>
            <a:r>
              <a:rPr lang="en-US" sz="2000" dirty="0" smtClean="0"/>
              <a:t>Workshops Etc</a:t>
            </a:r>
            <a:r>
              <a:rPr lang="en-US" sz="2000" dirty="0" smtClean="0"/>
              <a:t>.</a:t>
            </a:r>
          </a:p>
          <a:p>
            <a:r>
              <a:rPr lang="en-US" sz="2400" u="sng" dirty="0" smtClean="0"/>
              <a:t>Final </a:t>
            </a:r>
            <a:r>
              <a:rPr lang="en-US" sz="2400" u="sng" dirty="0" smtClean="0"/>
              <a:t>Exam (Capstone Project) </a:t>
            </a:r>
            <a:r>
              <a:rPr lang="en-US" sz="2400" u="sng" dirty="0" smtClean="0"/>
              <a:t>(25%)</a:t>
            </a:r>
          </a:p>
          <a:p>
            <a:pPr lvl="1"/>
            <a:r>
              <a:rPr lang="en-US" sz="1900" dirty="0" smtClean="0"/>
              <a:t>There will be a </a:t>
            </a:r>
            <a:r>
              <a:rPr lang="en-US" sz="1900" dirty="0" smtClean="0"/>
              <a:t>Final Exam (Capstone Project)</a:t>
            </a:r>
            <a:endParaRPr lang="en-US" sz="1900" dirty="0" smtClean="0"/>
          </a:p>
          <a:p>
            <a:r>
              <a:rPr lang="en-US" sz="2400" u="sng" dirty="0" smtClean="0"/>
              <a:t>Extra Credit</a:t>
            </a:r>
          </a:p>
          <a:p>
            <a:pPr lvl="1"/>
            <a:r>
              <a:rPr lang="en-US" sz="1900" dirty="0" smtClean="0"/>
              <a:t>There will be opportunities for extra credit</a:t>
            </a:r>
          </a:p>
          <a:p>
            <a:pPr lvl="2"/>
            <a:r>
              <a:rPr lang="en-US" sz="1700" dirty="0" smtClean="0"/>
              <a:t>Points earned will be added to Final Grade</a:t>
            </a:r>
          </a:p>
        </p:txBody>
      </p:sp>
      <p:pic>
        <p:nvPicPr>
          <p:cNvPr id="4101" name="Picture 5" descr="C:\Users\michaelm\AppData\Local\Microsoft\Windows\INetCache\IE\XNQPUWUE\140px-Nuvola_apps_edu_miscellaneous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581400"/>
            <a:ext cx="1676400" cy="2362200"/>
          </a:xfrm>
          <a:prstGeom prst="rect">
            <a:avLst/>
          </a:prstGeom>
          <a:noFill/>
        </p:spPr>
      </p:pic>
      <p:pic>
        <p:nvPicPr>
          <p:cNvPr id="2050" name="Picture 2" descr="C:\Users\michaelm\AppData\Local\Microsoft\Windows\INetCache\IE\8ZR0P28V\329px-Official_policy_seal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"/>
            <a:ext cx="1828800" cy="1524000"/>
          </a:xfrm>
          <a:prstGeom prst="rect">
            <a:avLst/>
          </a:prstGeom>
          <a:noFill/>
        </p:spPr>
      </p:pic>
      <p:pic>
        <p:nvPicPr>
          <p:cNvPr id="2052" name="Picture 4" descr="C:\Users\michaelm\AppData\Local\Microsoft\Windows\INetCache\IE\XNQPUWUE\reportcard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4000"/>
            <a:ext cx="1752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Course </a:t>
            </a:r>
            <a:r>
              <a:rPr lang="en-US" sz="3200" dirty="0" smtClean="0"/>
              <a:t>Goals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85000" lnSpcReduction="20000"/>
          </a:bodyPr>
          <a:lstStyle/>
          <a:p>
            <a:r>
              <a:rPr lang="en-US" sz="2400" u="sng" dirty="0" smtClean="0"/>
              <a:t>This course will cover the following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The Dynamics of Business and Economics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Business Ethics and Social Responsibility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Business in a Borderless World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Options for Organizing Business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Small Business, Entrepreneurship, and Franchising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The Nature of Management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Organization, Teamwork, and Communication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Managing Service and Manufacturing Operations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Motivating the Workforce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Managing Human Relations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Customer-Driven Marketing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Dimensions of Marketing Strategy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Digital Marketing and Social Networking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Accounting and Financial Statements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Money and the Financial System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100" dirty="0" smtClean="0"/>
              <a:t>Financial Management and Securities Market</a:t>
            </a:r>
            <a:endParaRPr lang="en-US" sz="21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marL="731520" lvl="1" indent="-457200">
              <a:buFont typeface="+mj-lt"/>
              <a:buAutoNum type="arabicPeriod"/>
            </a:pPr>
            <a:endParaRPr lang="en-US" sz="1900" dirty="0" smtClean="0"/>
          </a:p>
          <a:p>
            <a:pPr lvl="2">
              <a:buFont typeface="+mj-lt"/>
              <a:buAutoNum type="arabicPeriod"/>
            </a:pPr>
            <a:endParaRPr lang="en-US" sz="800" dirty="0" smtClean="0"/>
          </a:p>
        </p:txBody>
      </p:sp>
      <p:pic>
        <p:nvPicPr>
          <p:cNvPr id="1042" name="Picture 18" descr="C:\Users\michaelm\AppData\Local\Microsoft\Windows\INetCache\IE\8ZR0P28V\goal-976853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19600"/>
            <a:ext cx="24384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 One: Business in a Changing World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Chapter One: The Dynamics of Business and Economics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Chapter Outline: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The Nature of Business</a:t>
            </a:r>
          </a:p>
          <a:p>
            <a:pPr lvl="2"/>
            <a:r>
              <a:rPr lang="en-US" dirty="0" smtClean="0"/>
              <a:t>The Economic Foundations of Business</a:t>
            </a:r>
          </a:p>
          <a:p>
            <a:pPr lvl="2"/>
            <a:r>
              <a:rPr lang="en-US" dirty="0" smtClean="0"/>
              <a:t>The American Economy</a:t>
            </a:r>
          </a:p>
          <a:p>
            <a:pPr lvl="2"/>
            <a:r>
              <a:rPr lang="en-US" dirty="0" smtClean="0"/>
              <a:t>Can you learn Business in a Classroom?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8" name="Picture 7" descr="Business Studies - Find Courses &amp; Universiti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3810000" cy="205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ichaelM\AppData\Local\Microsoft\Windows\INetCache\IE\NA6TXAAW\classroom-381896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76800"/>
            <a:ext cx="2209800" cy="1459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1163</TotalTime>
  <Words>1128</Words>
  <Application>Microsoft Office PowerPoint</Application>
  <PresentationFormat>On-screen Show (4:3)</PresentationFormat>
  <Paragraphs>297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SHINE Mentor Survey of Business</vt:lpstr>
      <vt:lpstr>Meeting Information</vt:lpstr>
      <vt:lpstr>Contact Information</vt:lpstr>
      <vt:lpstr>Introductions</vt:lpstr>
      <vt:lpstr>Course Information</vt:lpstr>
      <vt:lpstr>Expectations</vt:lpstr>
      <vt:lpstr>Grading Policy</vt:lpstr>
      <vt:lpstr>Course Goals</vt:lpstr>
      <vt:lpstr>Part One: Business in a Changing World</vt:lpstr>
      <vt:lpstr>Part One: Business in a Changing World</vt:lpstr>
      <vt:lpstr>Part One: Business in a Changing World</vt:lpstr>
      <vt:lpstr>Part Two: Starting and Growing a Business</vt:lpstr>
      <vt:lpstr>Part Two: Starting and Growing a Business</vt:lpstr>
      <vt:lpstr>Part Three: Managing for Quality and Competitiveness</vt:lpstr>
      <vt:lpstr>Part Three: Managing for Quality and Competitiveness</vt:lpstr>
      <vt:lpstr>Part Three: Managing for Quality and Competitiveness</vt:lpstr>
      <vt:lpstr>Part Four: Creating the Human Resource Advantage</vt:lpstr>
      <vt:lpstr>Part Four: Creating the Human Resource Advantage</vt:lpstr>
      <vt:lpstr>Part Five: Marketing: Developing Relationships</vt:lpstr>
      <vt:lpstr>Part Five: Marketing: Developing Relationships</vt:lpstr>
      <vt:lpstr>Part Five: Marketing: Developing Relationships</vt:lpstr>
      <vt:lpstr>Part Six: Financing the Enterprise</vt:lpstr>
      <vt:lpstr>Part Six: Financing the Enterprise</vt:lpstr>
      <vt:lpstr>Part Six: Financing the Enterprise</vt:lpstr>
      <vt:lpstr>Team Building Exercise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</cp:lastModifiedBy>
  <cp:revision>150</cp:revision>
  <dcterms:created xsi:type="dcterms:W3CDTF">2015-02-01T00:37:43Z</dcterms:created>
  <dcterms:modified xsi:type="dcterms:W3CDTF">2020-09-28T23:52:32Z</dcterms:modified>
</cp:coreProperties>
</file>