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7"/>
  </p:notesMasterIdLst>
  <p:handoutMasterIdLst>
    <p:handoutMasterId r:id="rId68"/>
  </p:handoutMasterIdLst>
  <p:sldIdLst>
    <p:sldId id="327" r:id="rId2"/>
    <p:sldId id="309" r:id="rId3"/>
    <p:sldId id="328" r:id="rId4"/>
    <p:sldId id="329" r:id="rId5"/>
    <p:sldId id="330" r:id="rId6"/>
    <p:sldId id="355" r:id="rId7"/>
    <p:sldId id="357" r:id="rId8"/>
    <p:sldId id="358" r:id="rId9"/>
    <p:sldId id="356" r:id="rId10"/>
    <p:sldId id="359" r:id="rId11"/>
    <p:sldId id="408" r:id="rId12"/>
    <p:sldId id="360" r:id="rId13"/>
    <p:sldId id="333" r:id="rId14"/>
    <p:sldId id="337" r:id="rId15"/>
    <p:sldId id="335" r:id="rId16"/>
    <p:sldId id="336" r:id="rId17"/>
    <p:sldId id="339" r:id="rId18"/>
    <p:sldId id="353" r:id="rId19"/>
    <p:sldId id="341" r:id="rId20"/>
    <p:sldId id="342" r:id="rId21"/>
    <p:sldId id="344" r:id="rId22"/>
    <p:sldId id="345" r:id="rId23"/>
    <p:sldId id="347" r:id="rId24"/>
    <p:sldId id="348" r:id="rId25"/>
    <p:sldId id="349" r:id="rId26"/>
    <p:sldId id="351" r:id="rId27"/>
    <p:sldId id="362" r:id="rId28"/>
    <p:sldId id="363" r:id="rId29"/>
    <p:sldId id="364" r:id="rId30"/>
    <p:sldId id="365" r:id="rId31"/>
    <p:sldId id="366" r:id="rId32"/>
    <p:sldId id="367" r:id="rId33"/>
    <p:sldId id="368" r:id="rId34"/>
    <p:sldId id="369" r:id="rId35"/>
    <p:sldId id="371" r:id="rId36"/>
    <p:sldId id="372" r:id="rId37"/>
    <p:sldId id="374" r:id="rId38"/>
    <p:sldId id="375" r:id="rId39"/>
    <p:sldId id="376" r:id="rId40"/>
    <p:sldId id="377" r:id="rId41"/>
    <p:sldId id="379" r:id="rId42"/>
    <p:sldId id="380" r:id="rId43"/>
    <p:sldId id="381" r:id="rId44"/>
    <p:sldId id="382" r:id="rId45"/>
    <p:sldId id="384" r:id="rId46"/>
    <p:sldId id="385" r:id="rId47"/>
    <p:sldId id="386" r:id="rId48"/>
    <p:sldId id="387" r:id="rId49"/>
    <p:sldId id="388" r:id="rId50"/>
    <p:sldId id="389" r:id="rId51"/>
    <p:sldId id="390" r:id="rId52"/>
    <p:sldId id="391" r:id="rId53"/>
    <p:sldId id="392" r:id="rId54"/>
    <p:sldId id="393" r:id="rId55"/>
    <p:sldId id="397" r:id="rId56"/>
    <p:sldId id="398" r:id="rId57"/>
    <p:sldId id="399" r:id="rId58"/>
    <p:sldId id="400" r:id="rId59"/>
    <p:sldId id="401" r:id="rId60"/>
    <p:sldId id="402" r:id="rId61"/>
    <p:sldId id="403" r:id="rId62"/>
    <p:sldId id="405" r:id="rId63"/>
    <p:sldId id="406" r:id="rId64"/>
    <p:sldId id="407" r:id="rId65"/>
    <p:sldId id="32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8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1/5/2023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1/5/2023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1/5/2023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1/5/2023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1/5/2023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1/5/2023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a:t>
            </a:r>
            <a:r>
              <a:rPr lang="en-US" sz="3200" u="sng" dirty="0" smtClean="0"/>
              <a:t/>
            </a:r>
            <a:br>
              <a:rPr lang="en-US" sz="3200" u="sng" dirty="0" smtClean="0"/>
            </a:br>
            <a:r>
              <a:rPr lang="en-US" sz="2000" dirty="0" smtClean="0"/>
              <a:t>Session One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lstStyle/>
          <a:p>
            <a:r>
              <a:rPr lang="en-US" sz="2400" u="sng" dirty="0" smtClean="0"/>
              <a:t>The Quantitative Approach focuses on several </a:t>
            </a:r>
            <a:r>
              <a:rPr lang="en-US" sz="2400" u="sng" dirty="0" smtClean="0"/>
              <a:t>quantitative </a:t>
            </a:r>
            <a:r>
              <a:rPr lang="en-US" sz="2400" u="sng" dirty="0" smtClean="0"/>
              <a:t>techniques, which </a:t>
            </a:r>
            <a:r>
              <a:rPr lang="en-US" sz="2400" u="sng" dirty="0" smtClean="0"/>
              <a:t>provide tools for managers to make their job easier</a:t>
            </a:r>
            <a:r>
              <a:rPr lang="en-US" dirty="0" smtClean="0"/>
              <a:t>.</a:t>
            </a:r>
          </a:p>
          <a:p>
            <a:endParaRPr lang="en-US" sz="800" dirty="0" smtClean="0"/>
          </a:p>
          <a:p>
            <a:pPr lvl="1"/>
            <a:r>
              <a:rPr lang="en-US" sz="2000" dirty="0" smtClean="0"/>
              <a:t>This approach uses the application of statistics, optimization models, information models, computer simulations, and other quantitative techniques involving management activities.</a:t>
            </a:r>
            <a:endParaRPr lang="en-US" sz="2000" dirty="0" smtClean="0"/>
          </a:p>
        </p:txBody>
      </p:sp>
      <p:pic>
        <p:nvPicPr>
          <p:cNvPr id="6" name="Picture 5"/>
          <p:cNvPicPr>
            <a:picLocks noChangeAspect="1"/>
          </p:cNvPicPr>
          <p:nvPr/>
        </p:nvPicPr>
        <p:blipFill>
          <a:blip r:embed="rId2"/>
          <a:stretch>
            <a:fillRect/>
          </a:stretch>
        </p:blipFill>
        <p:spPr>
          <a:xfrm>
            <a:off x="4340352" y="4038600"/>
            <a:ext cx="4495800" cy="2247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sz="2200" u="sng" dirty="0" smtClean="0"/>
              <a:t>Total </a:t>
            </a:r>
            <a:r>
              <a:rPr lang="en-US" sz="2200" u="sng" dirty="0" smtClean="0"/>
              <a:t>Quality Management (TQM</a:t>
            </a:r>
            <a:r>
              <a:rPr lang="en-US" sz="2200" u="sng" dirty="0" smtClean="0"/>
              <a:t>) is a </a:t>
            </a:r>
            <a:r>
              <a:rPr lang="en-US" sz="2200" u="sng" dirty="0" smtClean="0"/>
              <a:t>management philosophy devoted to continual improvement and responding to customer needs and expectations.</a:t>
            </a:r>
            <a:endParaRPr lang="en-US" sz="2200" u="sng" dirty="0"/>
          </a:p>
        </p:txBody>
      </p:sp>
      <p:pic>
        <p:nvPicPr>
          <p:cNvPr id="5" name="Picture 4"/>
          <p:cNvPicPr>
            <a:picLocks noChangeAspect="1"/>
          </p:cNvPicPr>
          <p:nvPr/>
        </p:nvPicPr>
        <p:blipFill>
          <a:blip r:embed="rId2"/>
          <a:stretch>
            <a:fillRect/>
          </a:stretch>
        </p:blipFill>
        <p:spPr>
          <a:xfrm>
            <a:off x="4818888" y="2286000"/>
            <a:ext cx="3891507" cy="3910965"/>
          </a:xfrm>
          <a:prstGeom prst="rect">
            <a:avLst/>
          </a:prstGeom>
        </p:spPr>
      </p:pic>
    </p:spTree>
    <p:extLst>
      <p:ext uri="{BB962C8B-B14F-4D97-AF65-F5344CB8AC3E}">
        <p14:creationId xmlns:p14="http://schemas.microsoft.com/office/powerpoint/2010/main" val="199756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lstStyle/>
          <a:p>
            <a:r>
              <a:rPr lang="en-US" sz="2400" u="sng" dirty="0" smtClean="0"/>
              <a:t>Contemporary </a:t>
            </a:r>
            <a:r>
              <a:rPr lang="en-US" sz="2400" u="sng" dirty="0" smtClean="0"/>
              <a:t>Approaches look at what is </a:t>
            </a:r>
            <a:r>
              <a:rPr lang="en-US" sz="2400" u="sng" dirty="0" smtClean="0"/>
              <a:t>happening in the external environment outside the organization</a:t>
            </a:r>
            <a:r>
              <a:rPr lang="en-US" dirty="0" smtClean="0"/>
              <a:t>.</a:t>
            </a:r>
          </a:p>
          <a:p>
            <a:pPr lvl="1"/>
            <a:endParaRPr lang="en-US" sz="800" dirty="0" smtClean="0"/>
          </a:p>
          <a:p>
            <a:pPr lvl="2"/>
            <a:r>
              <a:rPr lang="en-US" dirty="0" smtClean="0">
                <a:solidFill>
                  <a:srgbClr val="FF0000"/>
                </a:solidFill>
              </a:rPr>
              <a:t>Organizations </a:t>
            </a:r>
            <a:r>
              <a:rPr lang="en-US" dirty="0" smtClean="0">
                <a:solidFill>
                  <a:srgbClr val="FF0000"/>
                </a:solidFill>
              </a:rPr>
              <a:t>function as open systems, which means they are influenced by and interact with their environments.</a:t>
            </a:r>
            <a:endParaRPr lang="en-US" dirty="0">
              <a:solidFill>
                <a:srgbClr val="FF0000"/>
              </a:solidFill>
            </a:endParaRPr>
          </a:p>
        </p:txBody>
      </p:sp>
      <p:pic>
        <p:nvPicPr>
          <p:cNvPr id="10242" name="Picture 2" descr="C:\Users\michaelm\AppData\Local\Microsoft\Windows\INetCache\IE\IKBH2KDQ\Environment-Download-PNG[1].png"/>
          <p:cNvPicPr>
            <a:picLocks noChangeAspect="1" noChangeArrowheads="1"/>
          </p:cNvPicPr>
          <p:nvPr/>
        </p:nvPicPr>
        <p:blipFill>
          <a:blip r:embed="rId2" cstate="print"/>
          <a:srcRect/>
          <a:stretch>
            <a:fillRect/>
          </a:stretch>
        </p:blipFill>
        <p:spPr bwMode="auto">
          <a:xfrm>
            <a:off x="5568019" y="3505200"/>
            <a:ext cx="3268134" cy="2819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Management </a:t>
            </a:r>
            <a:r>
              <a:rPr lang="en-US" sz="2400" u="sng" dirty="0" smtClean="0"/>
              <a:t>is the process of getting things done, effectively and efficiently, with and through other people</a:t>
            </a:r>
            <a:r>
              <a:rPr lang="en-US" dirty="0" smtClean="0"/>
              <a:t>.</a:t>
            </a:r>
          </a:p>
          <a:p>
            <a:pPr lvl="1"/>
            <a:endParaRPr lang="en-US" sz="800" dirty="0" smtClean="0"/>
          </a:p>
          <a:p>
            <a:pPr lvl="2"/>
            <a:r>
              <a:rPr lang="en-US" dirty="0" smtClean="0">
                <a:solidFill>
                  <a:srgbClr val="FF0000"/>
                </a:solidFill>
              </a:rPr>
              <a:t>A process refers to a set of ongoing and interrelated activities. </a:t>
            </a:r>
            <a:endParaRPr lang="en-US" dirty="0">
              <a:solidFill>
                <a:srgbClr val="FF0000"/>
              </a:solidFill>
            </a:endParaRPr>
          </a:p>
        </p:txBody>
      </p:sp>
      <p:pic>
        <p:nvPicPr>
          <p:cNvPr id="11266" name="Picture 2" descr="C:\Users\michaelm\AppData\Local\Microsoft\Windows\INetCache\IE\8ZR0P28V\Six-Sigma-Process%20Improvement[1].jpg"/>
          <p:cNvPicPr>
            <a:picLocks noChangeAspect="1" noChangeArrowheads="1"/>
          </p:cNvPicPr>
          <p:nvPr/>
        </p:nvPicPr>
        <p:blipFill>
          <a:blip r:embed="rId2" cstate="print"/>
          <a:srcRect/>
          <a:stretch>
            <a:fillRect/>
          </a:stretch>
        </p:blipFill>
        <p:spPr bwMode="auto">
          <a:xfrm>
            <a:off x="4486564" y="3352800"/>
            <a:ext cx="4124036"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lstStyle/>
          <a:p>
            <a:r>
              <a:rPr lang="en-US" sz="2400" u="sng" dirty="0" smtClean="0"/>
              <a:t>Efficiency is doing </a:t>
            </a:r>
            <a:r>
              <a:rPr lang="en-US" sz="2400" u="sng" dirty="0" smtClean="0"/>
              <a:t>a task correctly and getting the most output from the </a:t>
            </a:r>
            <a:r>
              <a:rPr lang="en-US" sz="2400" u="sng" dirty="0" smtClean="0"/>
              <a:t>least of input</a:t>
            </a:r>
            <a:r>
              <a:rPr lang="en-US" dirty="0" smtClean="0"/>
              <a:t>.</a:t>
            </a:r>
            <a:endParaRPr lang="en-US" dirty="0" smtClean="0"/>
          </a:p>
          <a:p>
            <a:pPr lvl="1"/>
            <a:endParaRPr lang="en-US" sz="800" dirty="0" smtClean="0"/>
          </a:p>
          <a:p>
            <a:pPr lvl="2"/>
            <a:r>
              <a:rPr lang="en-US" dirty="0" smtClean="0"/>
              <a:t>“</a:t>
            </a:r>
            <a:r>
              <a:rPr lang="en-US" dirty="0" smtClean="0">
                <a:solidFill>
                  <a:srgbClr val="FF0000"/>
                </a:solidFill>
              </a:rPr>
              <a:t>Doing things right.”</a:t>
            </a:r>
          </a:p>
          <a:p>
            <a:pPr lvl="2"/>
            <a:endParaRPr lang="en-US" sz="800" dirty="0" smtClean="0"/>
          </a:p>
          <a:p>
            <a:r>
              <a:rPr lang="en-US" sz="2400" u="sng" dirty="0" smtClean="0"/>
              <a:t>Effectiveness is doing </a:t>
            </a:r>
            <a:r>
              <a:rPr lang="en-US" sz="2400" u="sng" dirty="0" smtClean="0"/>
              <a:t>work tasks that help the organization reach its goals</a:t>
            </a:r>
            <a:r>
              <a:rPr lang="en-US" dirty="0" smtClean="0"/>
              <a:t>.</a:t>
            </a:r>
          </a:p>
          <a:p>
            <a:pPr lvl="1"/>
            <a:endParaRPr lang="en-US" sz="800" dirty="0" smtClean="0"/>
          </a:p>
          <a:p>
            <a:pPr lvl="2"/>
            <a:r>
              <a:rPr lang="en-US" dirty="0" smtClean="0">
                <a:solidFill>
                  <a:srgbClr val="FF0000"/>
                </a:solidFill>
              </a:rPr>
              <a:t>“Doing the right things.”</a:t>
            </a:r>
            <a:endParaRPr lang="en-US" dirty="0">
              <a:solidFill>
                <a:srgbClr val="FF0000"/>
              </a:solidFill>
            </a:endParaRPr>
          </a:p>
        </p:txBody>
      </p:sp>
      <p:pic>
        <p:nvPicPr>
          <p:cNvPr id="12290" name="Picture 2" descr="C:\Users\michaelm\AppData\Local\Microsoft\Windows\INetCache\IE\8ZR0P28V\priceisright[1].jpg"/>
          <p:cNvPicPr>
            <a:picLocks noChangeAspect="1" noChangeArrowheads="1"/>
          </p:cNvPicPr>
          <p:nvPr/>
        </p:nvPicPr>
        <p:blipFill>
          <a:blip r:embed="rId2" cstate="print"/>
          <a:srcRect/>
          <a:stretch>
            <a:fillRect/>
          </a:stretch>
        </p:blipFill>
        <p:spPr bwMode="auto">
          <a:xfrm>
            <a:off x="6553200" y="4191000"/>
            <a:ext cx="1651000" cy="1524000"/>
          </a:xfrm>
          <a:prstGeom prst="rect">
            <a:avLst/>
          </a:prstGeom>
          <a:noFill/>
        </p:spPr>
      </p:pic>
      <p:pic>
        <p:nvPicPr>
          <p:cNvPr id="12291" name="Picture 3" descr="C:\Users\michaelm\AppData\Local\Microsoft\Windows\INetCache\IE\IKBH2KDQ\tango_right_arrow_red[1].png"/>
          <p:cNvPicPr>
            <a:picLocks noChangeAspect="1" noChangeArrowheads="1"/>
          </p:cNvPicPr>
          <p:nvPr/>
        </p:nvPicPr>
        <p:blipFill>
          <a:blip r:embed="rId3" cstate="print"/>
          <a:srcRect/>
          <a:stretch>
            <a:fillRect/>
          </a:stretch>
        </p:blipFill>
        <p:spPr bwMode="auto">
          <a:xfrm>
            <a:off x="6553200" y="2133600"/>
            <a:ext cx="1671032" cy="990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Look at What Managers Do</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normAutofit fontScale="92500"/>
          </a:bodyPr>
          <a:lstStyle/>
          <a:p>
            <a:r>
              <a:rPr lang="en-US" sz="2600" u="sng" dirty="0" smtClean="0"/>
              <a:t>Four Functions Approach</a:t>
            </a:r>
          </a:p>
          <a:p>
            <a:endParaRPr lang="en-US" sz="900" u="sng" dirty="0" smtClean="0"/>
          </a:p>
          <a:p>
            <a:pPr marL="731520" lvl="1" indent="-457200">
              <a:buFont typeface="+mj-lt"/>
              <a:buAutoNum type="arabicPeriod"/>
            </a:pPr>
            <a:r>
              <a:rPr lang="en-US" u="sng" dirty="0" smtClean="0"/>
              <a:t>Planning</a:t>
            </a:r>
          </a:p>
          <a:p>
            <a:pPr lvl="2"/>
            <a:r>
              <a:rPr lang="en-US" sz="1900" dirty="0" smtClean="0">
                <a:solidFill>
                  <a:srgbClr val="FF0000"/>
                </a:solidFill>
              </a:rPr>
              <a:t>Includes defining goals, establishing strategy, and developing plans to coordinate activities.</a:t>
            </a:r>
          </a:p>
          <a:p>
            <a:pPr marL="731520" lvl="1" indent="-457200">
              <a:buFont typeface="+mj-lt"/>
              <a:buAutoNum type="arabicPeriod"/>
            </a:pPr>
            <a:r>
              <a:rPr lang="en-US" u="sng" dirty="0" smtClean="0"/>
              <a:t>Organizing</a:t>
            </a:r>
          </a:p>
          <a:p>
            <a:pPr lvl="2"/>
            <a:r>
              <a:rPr lang="en-US" sz="1900" dirty="0" smtClean="0">
                <a:solidFill>
                  <a:srgbClr val="FF0000"/>
                </a:solidFill>
              </a:rPr>
              <a:t>Includes determining what tasks to be done, who is to do them, how tasks are to be grouped, who reports to whom, and who will make decisions.</a:t>
            </a:r>
          </a:p>
          <a:p>
            <a:pPr marL="731520" lvl="1" indent="-457200">
              <a:buFont typeface="+mj-lt"/>
              <a:buAutoNum type="arabicPeriod"/>
            </a:pPr>
            <a:r>
              <a:rPr lang="en-US" u="sng" dirty="0" smtClean="0"/>
              <a:t>Leading</a:t>
            </a:r>
          </a:p>
          <a:p>
            <a:pPr lvl="2"/>
            <a:r>
              <a:rPr lang="en-US" sz="1900" dirty="0" smtClean="0">
                <a:solidFill>
                  <a:srgbClr val="FF0000"/>
                </a:solidFill>
              </a:rPr>
              <a:t>Includes motivating employees, directing the activities of others, selecting the most effective communication channel, and resolving conflicts.</a:t>
            </a:r>
          </a:p>
          <a:p>
            <a:pPr marL="731520" lvl="1" indent="-457200">
              <a:buFont typeface="+mj-lt"/>
              <a:buAutoNum type="arabicPeriod"/>
            </a:pPr>
            <a:r>
              <a:rPr lang="en-US" u="sng" dirty="0" smtClean="0"/>
              <a:t>Controlling</a:t>
            </a:r>
          </a:p>
          <a:p>
            <a:pPr lvl="2"/>
            <a:r>
              <a:rPr lang="en-US" sz="1900" dirty="0" smtClean="0">
                <a:solidFill>
                  <a:srgbClr val="FF0000"/>
                </a:solidFill>
              </a:rPr>
              <a:t>Includes monitoring performance, comparing it with goals, and correcting any significant deviations.</a:t>
            </a:r>
          </a:p>
        </p:txBody>
      </p:sp>
      <p:pic>
        <p:nvPicPr>
          <p:cNvPr id="14338" name="Picture 2" descr="C:\Users\michaelm\AppData\Local\Microsoft\Windows\INetCache\IE\XNQPUWUE\People_024_Teacher_Desk_Chair[1].png"/>
          <p:cNvPicPr>
            <a:picLocks noChangeAspect="1" noChangeArrowheads="1"/>
          </p:cNvPicPr>
          <p:nvPr/>
        </p:nvPicPr>
        <p:blipFill>
          <a:blip r:embed="rId2" cstate="print"/>
          <a:srcRect/>
          <a:stretch>
            <a:fillRect/>
          </a:stretch>
        </p:blipFill>
        <p:spPr bwMode="auto">
          <a:xfrm>
            <a:off x="6553200" y="990600"/>
            <a:ext cx="2073619" cy="139367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Look at What Managers Do</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normAutofit/>
          </a:bodyPr>
          <a:lstStyle/>
          <a:p>
            <a:r>
              <a:rPr lang="en-US" sz="2400" u="sng" dirty="0" smtClean="0"/>
              <a:t>Management Roles Approach</a:t>
            </a:r>
          </a:p>
          <a:p>
            <a:endParaRPr lang="en-US" sz="800" u="sng" dirty="0" smtClean="0"/>
          </a:p>
          <a:p>
            <a:pPr marL="731520" lvl="1" indent="-457200">
              <a:buFont typeface="+mj-lt"/>
              <a:buAutoNum type="arabicPeriod"/>
            </a:pPr>
            <a:r>
              <a:rPr lang="en-US" u="sng" dirty="0" smtClean="0"/>
              <a:t>Managerial Roles</a:t>
            </a:r>
          </a:p>
          <a:p>
            <a:pPr lvl="2"/>
            <a:r>
              <a:rPr lang="en-US" dirty="0" smtClean="0">
                <a:solidFill>
                  <a:srgbClr val="FF0000"/>
                </a:solidFill>
              </a:rPr>
              <a:t>Specific categories of behavior often grouped around interpersonal relationships, information transfer, and decision making.</a:t>
            </a:r>
          </a:p>
          <a:p>
            <a:pPr marL="731520" lvl="1" indent="-457200">
              <a:buFont typeface="+mj-lt"/>
              <a:buAutoNum type="arabicPeriod"/>
            </a:pPr>
            <a:r>
              <a:rPr lang="en-US" u="sng" dirty="0" smtClean="0"/>
              <a:t>Interpersonal Roles</a:t>
            </a:r>
          </a:p>
          <a:p>
            <a:pPr lvl="2"/>
            <a:r>
              <a:rPr lang="en-US" dirty="0" smtClean="0">
                <a:solidFill>
                  <a:srgbClr val="FF0000"/>
                </a:solidFill>
              </a:rPr>
              <a:t>Involving people (subordinates and persons outside the org.) and other duties that are ceremonial and symbolic in nature.</a:t>
            </a:r>
          </a:p>
          <a:p>
            <a:pPr marL="731520" lvl="1" indent="-457200">
              <a:buFont typeface="+mj-lt"/>
              <a:buAutoNum type="arabicPeriod"/>
            </a:pPr>
            <a:r>
              <a:rPr lang="en-US" u="sng" dirty="0" smtClean="0"/>
              <a:t>Decisional Roles</a:t>
            </a:r>
          </a:p>
          <a:p>
            <a:pPr lvl="2"/>
            <a:r>
              <a:rPr lang="en-US" dirty="0" smtClean="0">
                <a:solidFill>
                  <a:srgbClr val="FF0000"/>
                </a:solidFill>
              </a:rPr>
              <a:t>Entailing making decisions or choices.</a:t>
            </a:r>
          </a:p>
          <a:p>
            <a:pPr marL="731520" lvl="1" indent="-457200">
              <a:buFont typeface="+mj-lt"/>
              <a:buAutoNum type="arabicPeriod"/>
            </a:pPr>
            <a:r>
              <a:rPr lang="en-US" u="sng" dirty="0" smtClean="0"/>
              <a:t>Informational Roles</a:t>
            </a:r>
          </a:p>
          <a:p>
            <a:pPr lvl="2"/>
            <a:r>
              <a:rPr lang="en-US" dirty="0" smtClean="0">
                <a:solidFill>
                  <a:srgbClr val="FF0000"/>
                </a:solidFill>
              </a:rPr>
              <a:t>Involving collecting, receiving, and disseminating information.</a:t>
            </a:r>
          </a:p>
        </p:txBody>
      </p:sp>
      <p:pic>
        <p:nvPicPr>
          <p:cNvPr id="15362" name="Picture 2" descr="C:\Users\michaelm\AppData\Local\Microsoft\Windows\INetCache\IE\8ZR0P28V\Teatro.svg[1].png"/>
          <p:cNvPicPr>
            <a:picLocks noChangeAspect="1" noChangeArrowheads="1"/>
          </p:cNvPicPr>
          <p:nvPr/>
        </p:nvPicPr>
        <p:blipFill>
          <a:blip r:embed="rId2" cstate="print"/>
          <a:srcRect/>
          <a:stretch>
            <a:fillRect/>
          </a:stretch>
        </p:blipFill>
        <p:spPr bwMode="auto">
          <a:xfrm>
            <a:off x="6553200" y="914400"/>
            <a:ext cx="2015490" cy="17221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Look at What Managers Do</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Skills and Competencies Needed to Manage Others</a:t>
            </a:r>
          </a:p>
          <a:p>
            <a:endParaRPr lang="en-US" sz="900" u="sng" dirty="0" smtClean="0"/>
          </a:p>
          <a:p>
            <a:pPr marL="731520" lvl="1" indent="-457200">
              <a:buFont typeface="+mj-lt"/>
              <a:buAutoNum type="arabicPeriod"/>
            </a:pPr>
            <a:r>
              <a:rPr lang="en-US" u="sng" dirty="0" smtClean="0"/>
              <a:t>Conceptual Skills</a:t>
            </a:r>
          </a:p>
          <a:p>
            <a:pPr lvl="2"/>
            <a:r>
              <a:rPr lang="en-US" sz="1800" dirty="0" smtClean="0">
                <a:solidFill>
                  <a:srgbClr val="FF0000"/>
                </a:solidFill>
              </a:rPr>
              <a:t>Analyzing and diagnosing complex situations to see how things fit together and to facilitate making good decisions.</a:t>
            </a:r>
          </a:p>
          <a:p>
            <a:pPr marL="731520" lvl="1" indent="-457200">
              <a:buFont typeface="+mj-lt"/>
              <a:buAutoNum type="arabicPeriod"/>
            </a:pPr>
            <a:r>
              <a:rPr lang="en-US" u="sng" dirty="0" smtClean="0"/>
              <a:t>Interpersonal Skills</a:t>
            </a:r>
          </a:p>
          <a:p>
            <a:pPr lvl="2"/>
            <a:r>
              <a:rPr lang="en-US" sz="1800" dirty="0" smtClean="0">
                <a:solidFill>
                  <a:srgbClr val="FF0000"/>
                </a:solidFill>
              </a:rPr>
              <a:t>Working well with other people both individually and in groups by communicating, motivating, mentoring, delegating, etc.</a:t>
            </a:r>
          </a:p>
          <a:p>
            <a:pPr marL="731520" lvl="1" indent="-457200">
              <a:buFont typeface="+mj-lt"/>
              <a:buAutoNum type="arabicPeriod"/>
            </a:pPr>
            <a:r>
              <a:rPr lang="en-US" u="sng" dirty="0" smtClean="0"/>
              <a:t>Technical Skills</a:t>
            </a:r>
          </a:p>
          <a:p>
            <a:pPr lvl="2"/>
            <a:r>
              <a:rPr lang="en-US" sz="1800" dirty="0" smtClean="0">
                <a:solidFill>
                  <a:srgbClr val="FF0000"/>
                </a:solidFill>
              </a:rPr>
              <a:t>Job-specific knowledge, expertise, and techniques needed to perform work tasks.</a:t>
            </a:r>
          </a:p>
          <a:p>
            <a:pPr marL="731520" lvl="1" indent="-457200">
              <a:buFont typeface="+mj-lt"/>
              <a:buAutoNum type="arabicPeriod"/>
            </a:pPr>
            <a:r>
              <a:rPr lang="en-US" u="sng" dirty="0" smtClean="0"/>
              <a:t>Political Skills</a:t>
            </a:r>
          </a:p>
          <a:p>
            <a:pPr lvl="2"/>
            <a:r>
              <a:rPr lang="en-US" sz="1800" dirty="0" smtClean="0">
                <a:solidFill>
                  <a:srgbClr val="FF0000"/>
                </a:solidFill>
              </a:rPr>
              <a:t>Building a power base and establishing the right connections to get needed resources for their groups.</a:t>
            </a:r>
            <a:endParaRPr lang="en-US" sz="1800" dirty="0">
              <a:solidFill>
                <a:srgbClr val="FF0000"/>
              </a:solidFill>
            </a:endParaRPr>
          </a:p>
        </p:txBody>
      </p:sp>
      <p:pic>
        <p:nvPicPr>
          <p:cNvPr id="16387" name="Picture 3" descr="C:\Users\michaelm\AppData\Local\Microsoft\Windows\INetCache\IE\8ZR0P28V\Skills_fulllogo[1].jpg"/>
          <p:cNvPicPr>
            <a:picLocks noChangeAspect="1" noChangeArrowheads="1"/>
          </p:cNvPicPr>
          <p:nvPr/>
        </p:nvPicPr>
        <p:blipFill>
          <a:blip r:embed="rId2" cstate="print"/>
          <a:srcRect/>
          <a:stretch>
            <a:fillRect/>
          </a:stretch>
        </p:blipFill>
        <p:spPr bwMode="auto">
          <a:xfrm>
            <a:off x="6483813" y="5638800"/>
            <a:ext cx="2286000" cy="6807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Skill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a:t>Political Skill is Determined By</a:t>
            </a:r>
            <a:r>
              <a:rPr lang="en-US" sz="2400" dirty="0"/>
              <a:t>:</a:t>
            </a:r>
          </a:p>
          <a:p>
            <a:endParaRPr lang="en-US" sz="800" dirty="0"/>
          </a:p>
          <a:p>
            <a:pPr marL="731520" lvl="1" indent="-457200">
              <a:buFont typeface="+mj-lt"/>
              <a:buAutoNum type="arabicPeriod"/>
            </a:pPr>
            <a:r>
              <a:rPr lang="en-US" dirty="0">
                <a:solidFill>
                  <a:schemeClr val="tx1">
                    <a:lumMod val="50000"/>
                    <a:lumOff val="50000"/>
                  </a:schemeClr>
                </a:solidFill>
              </a:rPr>
              <a:t>A person’s networking ability.</a:t>
            </a:r>
          </a:p>
          <a:p>
            <a:pPr marL="731520" lvl="1" indent="-457200">
              <a:buFont typeface="+mj-lt"/>
              <a:buAutoNum type="arabicPeriod"/>
            </a:pPr>
            <a:r>
              <a:rPr lang="en-US" dirty="0">
                <a:solidFill>
                  <a:schemeClr val="tx1">
                    <a:lumMod val="50000"/>
                    <a:lumOff val="50000"/>
                  </a:schemeClr>
                </a:solidFill>
              </a:rPr>
              <a:t>Interpersonal Influence</a:t>
            </a:r>
          </a:p>
          <a:p>
            <a:pPr marL="731520" lvl="1" indent="-457200">
              <a:buFont typeface="+mj-lt"/>
              <a:buAutoNum type="arabicPeriod"/>
            </a:pPr>
            <a:r>
              <a:rPr lang="en-US" dirty="0">
                <a:solidFill>
                  <a:schemeClr val="tx1">
                    <a:lumMod val="50000"/>
                    <a:lumOff val="50000"/>
                  </a:schemeClr>
                </a:solidFill>
              </a:rPr>
              <a:t>Social Astuteness</a:t>
            </a:r>
          </a:p>
          <a:p>
            <a:pPr marL="731520" lvl="1" indent="-457200">
              <a:buFont typeface="+mj-lt"/>
              <a:buAutoNum type="arabicPeriod"/>
            </a:pPr>
            <a:r>
              <a:rPr lang="en-US" dirty="0">
                <a:solidFill>
                  <a:schemeClr val="tx1">
                    <a:lumMod val="50000"/>
                    <a:lumOff val="50000"/>
                  </a:schemeClr>
                </a:solidFill>
              </a:rPr>
              <a:t>Apparent Sincerity</a:t>
            </a:r>
          </a:p>
          <a:p>
            <a:endParaRPr lang="en-US" sz="800" u="sng" dirty="0" smtClean="0"/>
          </a:p>
          <a:p>
            <a:pPr lvl="2"/>
            <a:r>
              <a:rPr lang="en-US" dirty="0" smtClean="0">
                <a:solidFill>
                  <a:srgbClr val="FF0000"/>
                </a:solidFill>
              </a:rPr>
              <a:t>People </a:t>
            </a:r>
            <a:r>
              <a:rPr lang="en-US" dirty="0" smtClean="0">
                <a:solidFill>
                  <a:srgbClr val="FF0000"/>
                </a:solidFill>
              </a:rPr>
              <a:t>try to influence the distribution of advantages and disadvantages within the organization in their favor.  </a:t>
            </a:r>
            <a:endParaRPr lang="en-US" dirty="0" smtClean="0">
              <a:solidFill>
                <a:srgbClr val="FF0000"/>
              </a:solidFill>
            </a:endParaRPr>
          </a:p>
          <a:p>
            <a:pPr lvl="2"/>
            <a:r>
              <a:rPr lang="en-US" dirty="0" smtClean="0">
                <a:solidFill>
                  <a:srgbClr val="FF0000"/>
                </a:solidFill>
              </a:rPr>
              <a:t>Those </a:t>
            </a:r>
            <a:r>
              <a:rPr lang="en-US" dirty="0" smtClean="0">
                <a:solidFill>
                  <a:srgbClr val="FF0000"/>
                </a:solidFill>
              </a:rPr>
              <a:t>who are politically skilled are more effective in their use of influence tactics, and are capable of doing it without others aware</a:t>
            </a:r>
            <a:r>
              <a:rPr lang="en-US" dirty="0" smtClean="0">
                <a:solidFill>
                  <a:srgbClr val="FF0000"/>
                </a:solidFill>
              </a:rPr>
              <a:t>.</a:t>
            </a:r>
            <a:endParaRPr lang="en-US" dirty="0" smtClean="0">
              <a:solidFill>
                <a:srgbClr val="FF0000"/>
              </a:solidFill>
            </a:endParaRPr>
          </a:p>
        </p:txBody>
      </p:sp>
      <p:pic>
        <p:nvPicPr>
          <p:cNvPr id="17410" name="Picture 2" descr="C:\Users\michaelm\AppData\Local\Microsoft\Windows\INetCache\IE\8ZR0P28V\plus-2262604_960_720[1].png"/>
          <p:cNvPicPr>
            <a:picLocks noChangeAspect="1" noChangeArrowheads="1"/>
          </p:cNvPicPr>
          <p:nvPr/>
        </p:nvPicPr>
        <p:blipFill>
          <a:blip r:embed="rId2" cstate="print"/>
          <a:srcRect/>
          <a:stretch>
            <a:fillRect/>
          </a:stretch>
        </p:blipFill>
        <p:spPr bwMode="auto">
          <a:xfrm>
            <a:off x="6629400" y="1600200"/>
            <a:ext cx="1981200" cy="1981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400" u="sng" dirty="0" smtClean="0"/>
              <a:t>As Managers Move Up in the Organization, They Do More Planning and Less Direct Overseeing of Others</a:t>
            </a:r>
          </a:p>
          <a:p>
            <a:endParaRPr lang="en-US" sz="800" u="sng" dirty="0" smtClean="0"/>
          </a:p>
          <a:p>
            <a:pPr lvl="1"/>
            <a:r>
              <a:rPr lang="en-US" dirty="0" smtClean="0"/>
              <a:t>All managers, regardless of level, make decisions.</a:t>
            </a:r>
          </a:p>
          <a:p>
            <a:pPr lvl="1"/>
            <a:endParaRPr lang="en-US" sz="800" dirty="0" smtClean="0"/>
          </a:p>
          <a:p>
            <a:pPr lvl="2"/>
            <a:r>
              <a:rPr lang="en-US" dirty="0" smtClean="0">
                <a:solidFill>
                  <a:srgbClr val="FF0000"/>
                </a:solidFill>
              </a:rPr>
              <a:t>All </a:t>
            </a:r>
            <a:r>
              <a:rPr lang="en-US" dirty="0" smtClean="0">
                <a:solidFill>
                  <a:srgbClr val="FF0000"/>
                </a:solidFill>
              </a:rPr>
              <a:t>managers plan, organize, lead, and control</a:t>
            </a:r>
            <a:r>
              <a:rPr lang="en-US" dirty="0" smtClean="0">
                <a:solidFill>
                  <a:srgbClr val="FF0000"/>
                </a:solidFill>
              </a:rPr>
              <a:t>.</a:t>
            </a:r>
            <a:endParaRPr lang="en-US" dirty="0" smtClean="0">
              <a:solidFill>
                <a:srgbClr val="FF0000"/>
              </a:solidFill>
            </a:endParaRPr>
          </a:p>
        </p:txBody>
      </p:sp>
      <p:pic>
        <p:nvPicPr>
          <p:cNvPr id="19459" name="Picture 3" descr="C:\Users\michaelm\AppData\Local\Microsoft\Windows\INetCache\IE\8ZR0P28V\move_of_emb[1].jpg"/>
          <p:cNvPicPr>
            <a:picLocks noChangeAspect="1" noChangeArrowheads="1"/>
          </p:cNvPicPr>
          <p:nvPr/>
        </p:nvPicPr>
        <p:blipFill>
          <a:blip r:embed="rId2" cstate="print"/>
          <a:srcRect/>
          <a:stretch>
            <a:fillRect/>
          </a:stretch>
        </p:blipFill>
        <p:spPr bwMode="auto">
          <a:xfrm>
            <a:off x="5035296" y="3989294"/>
            <a:ext cx="2438400" cy="1981200"/>
          </a:xfrm>
          <a:prstGeom prst="rect">
            <a:avLst/>
          </a:prstGeom>
          <a:noFill/>
        </p:spPr>
      </p:pic>
      <p:pic>
        <p:nvPicPr>
          <p:cNvPr id="19464" name="Picture 8" descr="C:\Users\michaelm\AppData\Local\Microsoft\Windows\INetCache\IE\IKBH2KDQ\Move_font_awesome.svg[1].png"/>
          <p:cNvPicPr>
            <a:picLocks noChangeAspect="1" noChangeArrowheads="1"/>
          </p:cNvPicPr>
          <p:nvPr/>
        </p:nvPicPr>
        <p:blipFill>
          <a:blip r:embed="rId3" cstate="print"/>
          <a:srcRect/>
          <a:stretch>
            <a:fillRect/>
          </a:stretch>
        </p:blipFill>
        <p:spPr bwMode="auto">
          <a:xfrm>
            <a:off x="2057400" y="3962400"/>
            <a:ext cx="2255520" cy="18745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Introduction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400" u="sng" dirty="0" smtClean="0"/>
              <a:t>Chapter One: Managers and Management</a:t>
            </a:r>
          </a:p>
          <a:p>
            <a:endParaRPr lang="en-US" sz="800" u="sng" dirty="0" smtClean="0"/>
          </a:p>
          <a:p>
            <a:pPr lvl="1"/>
            <a:r>
              <a:rPr lang="en-US" sz="1800" dirty="0" smtClean="0">
                <a:solidFill>
                  <a:srgbClr val="FF0000"/>
                </a:solidFill>
              </a:rPr>
              <a:t>Tell Who Managers Are and Where They Work.</a:t>
            </a:r>
          </a:p>
          <a:p>
            <a:pPr lvl="1"/>
            <a:r>
              <a:rPr lang="en-US" sz="1800" dirty="0" smtClean="0">
                <a:solidFill>
                  <a:srgbClr val="FF0000"/>
                </a:solidFill>
              </a:rPr>
              <a:t>Define Management.</a:t>
            </a:r>
          </a:p>
          <a:p>
            <a:pPr lvl="1"/>
            <a:r>
              <a:rPr lang="en-US" sz="1800" dirty="0" smtClean="0">
                <a:solidFill>
                  <a:srgbClr val="FF0000"/>
                </a:solidFill>
              </a:rPr>
              <a:t>Describe What Managers Do.</a:t>
            </a:r>
          </a:p>
          <a:p>
            <a:pPr lvl="1"/>
            <a:r>
              <a:rPr lang="en-US" sz="1800" dirty="0" smtClean="0">
                <a:solidFill>
                  <a:srgbClr val="FF0000"/>
                </a:solidFill>
              </a:rPr>
              <a:t>Explain Why It’s Important to Study Management.</a:t>
            </a:r>
          </a:p>
          <a:p>
            <a:pPr lvl="1"/>
            <a:r>
              <a:rPr lang="en-US" sz="1800" dirty="0" smtClean="0">
                <a:solidFill>
                  <a:srgbClr val="FF0000"/>
                </a:solidFill>
              </a:rPr>
              <a:t>Describe the Factors That Are Reshaping and Redefining Management.</a:t>
            </a:r>
          </a:p>
          <a:p>
            <a:pPr lvl="1">
              <a:buNone/>
            </a:pPr>
            <a:endParaRPr lang="en-US" sz="1800" dirty="0" smtClean="0"/>
          </a:p>
          <a:p>
            <a:pPr lvl="1"/>
            <a:endParaRPr lang="en-US" sz="1800" dirty="0" smtClean="0"/>
          </a:p>
        </p:txBody>
      </p:sp>
      <p:pic>
        <p:nvPicPr>
          <p:cNvPr id="8198" name="Picture 6" descr="C:\Users\michaelm\AppData\Local\Microsoft\Windows\INetCache\IE\2HBKIZ1C\stock-vector-illustration-of-human-development-vector-53344750[1].jpg"/>
          <p:cNvPicPr>
            <a:picLocks noChangeAspect="1" noChangeArrowheads="1"/>
          </p:cNvPicPr>
          <p:nvPr/>
        </p:nvPicPr>
        <p:blipFill>
          <a:blip r:embed="rId2" cstate="print"/>
          <a:srcRect/>
          <a:stretch>
            <a:fillRect/>
          </a:stretch>
        </p:blipFill>
        <p:spPr bwMode="auto">
          <a:xfrm>
            <a:off x="1600200" y="3733800"/>
            <a:ext cx="2590800" cy="2575560"/>
          </a:xfrm>
          <a:prstGeom prst="rect">
            <a:avLst/>
          </a:prstGeom>
          <a:noFill/>
        </p:spPr>
      </p:pic>
      <p:pic>
        <p:nvPicPr>
          <p:cNvPr id="7" name="Picture 2" descr="C:\Users\michaelm\AppData\Local\Microsoft\Windows\INetCache\IE\8ZR0P28V\political_power-305x211[1].jpg"/>
          <p:cNvPicPr>
            <a:picLocks noChangeAspect="1" noChangeArrowheads="1"/>
          </p:cNvPicPr>
          <p:nvPr/>
        </p:nvPicPr>
        <p:blipFill>
          <a:blip r:embed="rId3" cstate="print"/>
          <a:srcRect/>
          <a:stretch>
            <a:fillRect/>
          </a:stretch>
        </p:blipFill>
        <p:spPr bwMode="auto">
          <a:xfrm>
            <a:off x="4572000" y="3962400"/>
            <a:ext cx="3200400" cy="238315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vs. Non-Profit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lstStyle/>
          <a:p>
            <a:r>
              <a:rPr lang="en-US" sz="2400" u="sng" dirty="0" smtClean="0"/>
              <a:t>All Managers Manage Regardless of Type of Organization</a:t>
            </a:r>
          </a:p>
          <a:p>
            <a:endParaRPr lang="en-US" sz="800" u="sng" dirty="0" smtClean="0"/>
          </a:p>
          <a:p>
            <a:pPr lvl="1"/>
            <a:r>
              <a:rPr lang="en-US" sz="2000" dirty="0" smtClean="0"/>
              <a:t>The most important difference between the Profit and Non-Profit is how performance is measured.</a:t>
            </a:r>
          </a:p>
          <a:p>
            <a:pPr lvl="1"/>
            <a:endParaRPr lang="en-US" sz="800" dirty="0" smtClean="0"/>
          </a:p>
          <a:p>
            <a:pPr lvl="2"/>
            <a:r>
              <a:rPr lang="en-US" sz="1800" dirty="0" smtClean="0">
                <a:solidFill>
                  <a:srgbClr val="FF0000"/>
                </a:solidFill>
              </a:rPr>
              <a:t>Profit (the “bottom line”) is an unambiguous measure of a business organization’s effectiveness.</a:t>
            </a:r>
          </a:p>
          <a:p>
            <a:pPr lvl="2"/>
            <a:r>
              <a:rPr lang="en-US" sz="1800" dirty="0" smtClean="0">
                <a:solidFill>
                  <a:srgbClr val="FF0000"/>
                </a:solidFill>
              </a:rPr>
              <a:t>Non-Profit organizations don’t have a universal tool of measurement.  Making a profit for owners is not the primary focus.</a:t>
            </a:r>
            <a:endParaRPr lang="en-US" sz="1800" dirty="0">
              <a:solidFill>
                <a:srgbClr val="FF0000"/>
              </a:solidFill>
            </a:endParaRPr>
          </a:p>
        </p:txBody>
      </p:sp>
      <p:pic>
        <p:nvPicPr>
          <p:cNvPr id="20484" name="Picture 4" descr="C:\Users\michaelm\AppData\Local\Microsoft\Windows\INetCache\IE\IKBH2KDQ\Profit-Highfive-perspective-Simpletutorials.net[1].png"/>
          <p:cNvPicPr>
            <a:picLocks noChangeAspect="1" noChangeArrowheads="1"/>
          </p:cNvPicPr>
          <p:nvPr/>
        </p:nvPicPr>
        <p:blipFill>
          <a:blip r:embed="rId2" cstate="print"/>
          <a:srcRect/>
          <a:stretch>
            <a:fillRect/>
          </a:stretch>
        </p:blipFill>
        <p:spPr bwMode="auto">
          <a:xfrm>
            <a:off x="5486400" y="4343400"/>
            <a:ext cx="3276600" cy="18539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of Management Concepts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normAutofit/>
          </a:bodyPr>
          <a:lstStyle/>
          <a:p>
            <a:r>
              <a:rPr lang="en-US" sz="2400" u="sng" dirty="0" smtClean="0"/>
              <a:t>Studies Suggest Management Concepts are Not Universal</a:t>
            </a:r>
          </a:p>
          <a:p>
            <a:endParaRPr lang="en-US" sz="800" u="sng" dirty="0" smtClean="0"/>
          </a:p>
          <a:p>
            <a:pPr lvl="1"/>
            <a:r>
              <a:rPr lang="en-US" sz="2000" dirty="0" smtClean="0"/>
              <a:t>Most concepts defined in the book apply to the United States and other English-Speaking countries.</a:t>
            </a:r>
          </a:p>
          <a:p>
            <a:pPr lvl="1"/>
            <a:endParaRPr lang="en-US" sz="800" dirty="0" smtClean="0"/>
          </a:p>
          <a:p>
            <a:pPr lvl="2"/>
            <a:r>
              <a:rPr lang="en-US" sz="1800" dirty="0" smtClean="0">
                <a:solidFill>
                  <a:srgbClr val="FF0000"/>
                </a:solidFill>
              </a:rPr>
              <a:t>Managers will have to modify concepts to be efficient and effective in  Non-English Speaking Countries, or those whose economic, political, social, or cultural environments different from free-market democracies.</a:t>
            </a:r>
            <a:endParaRPr lang="en-US" sz="1800" dirty="0">
              <a:solidFill>
                <a:srgbClr val="FF0000"/>
              </a:solidFill>
            </a:endParaRPr>
          </a:p>
        </p:txBody>
      </p:sp>
      <p:pic>
        <p:nvPicPr>
          <p:cNvPr id="22530" name="Picture 2" descr="C:\Users\michaelm\AppData\Local\Microsoft\Windows\INetCache\IE\2HBKIZ1C\World_Wind_Globe_NASA_Norwegian_Sea_1[1].jpg"/>
          <p:cNvPicPr>
            <a:picLocks noChangeAspect="1" noChangeArrowheads="1"/>
          </p:cNvPicPr>
          <p:nvPr/>
        </p:nvPicPr>
        <p:blipFill>
          <a:blip r:embed="rId2" cstate="print"/>
          <a:srcRect/>
          <a:stretch>
            <a:fillRect/>
          </a:stretch>
        </p:blipFill>
        <p:spPr bwMode="auto">
          <a:xfrm>
            <a:off x="3581400" y="4038600"/>
            <a:ext cx="2362200" cy="2133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lstStyle/>
          <a:p>
            <a:r>
              <a:rPr lang="en-US" sz="2400" u="sng" dirty="0" smtClean="0"/>
              <a:t>Managers play a crucial role in employee satisfaction and engagement.  </a:t>
            </a:r>
          </a:p>
          <a:p>
            <a:endParaRPr lang="en-US" sz="800" u="sng" dirty="0"/>
          </a:p>
          <a:p>
            <a:pPr lvl="1"/>
            <a:r>
              <a:rPr lang="en-US" sz="2000" dirty="0" smtClean="0">
                <a:solidFill>
                  <a:srgbClr val="FF0000"/>
                </a:solidFill>
              </a:rPr>
              <a:t>Good </a:t>
            </a:r>
            <a:r>
              <a:rPr lang="en-US" sz="2000" dirty="0">
                <a:solidFill>
                  <a:srgbClr val="FF0000"/>
                </a:solidFill>
              </a:rPr>
              <a:t>m</a:t>
            </a:r>
            <a:r>
              <a:rPr lang="en-US" sz="2000" dirty="0" smtClean="0">
                <a:solidFill>
                  <a:srgbClr val="FF0000"/>
                </a:solidFill>
              </a:rPr>
              <a:t>anagers </a:t>
            </a:r>
            <a:r>
              <a:rPr lang="en-US" sz="2000" dirty="0" smtClean="0">
                <a:solidFill>
                  <a:srgbClr val="FF0000"/>
                </a:solidFill>
              </a:rPr>
              <a:t>are </a:t>
            </a:r>
            <a:r>
              <a:rPr lang="en-US" sz="2000" dirty="0" smtClean="0">
                <a:solidFill>
                  <a:srgbClr val="FF0000"/>
                </a:solidFill>
              </a:rPr>
              <a:t>important </a:t>
            </a:r>
            <a:r>
              <a:rPr lang="en-US" sz="2000" dirty="0">
                <a:solidFill>
                  <a:srgbClr val="FF0000"/>
                </a:solidFill>
              </a:rPr>
              <a:t>b</a:t>
            </a:r>
            <a:r>
              <a:rPr lang="en-US" sz="2000" dirty="0" smtClean="0">
                <a:solidFill>
                  <a:srgbClr val="FF0000"/>
                </a:solidFill>
              </a:rPr>
              <a:t>ecause organizations </a:t>
            </a:r>
            <a:r>
              <a:rPr lang="en-US" sz="2000" dirty="0" smtClean="0">
                <a:solidFill>
                  <a:srgbClr val="FF0000"/>
                </a:solidFill>
              </a:rPr>
              <a:t>need their skills and abilities, especially in today’s uncertain, complex, and chaotic environment.  They’re critical to getting things done</a:t>
            </a:r>
            <a:r>
              <a:rPr lang="en-US" sz="2000" dirty="0" smtClean="0">
                <a:solidFill>
                  <a:srgbClr val="FF0000"/>
                </a:solidFill>
              </a:rPr>
              <a:t>.</a:t>
            </a:r>
            <a:endParaRPr lang="en-US" sz="2000" dirty="0" smtClean="0">
              <a:solidFill>
                <a:srgbClr val="FF0000"/>
              </a:solidFill>
            </a:endParaRPr>
          </a:p>
        </p:txBody>
      </p:sp>
      <p:pic>
        <p:nvPicPr>
          <p:cNvPr id="24579" name="Picture 3" descr="C:\Users\michaelm\AppData\Local\Microsoft\Windows\INetCache\IE\8ZR0P28V\Good_egg[1].png"/>
          <p:cNvPicPr>
            <a:picLocks noChangeAspect="1" noChangeArrowheads="1"/>
          </p:cNvPicPr>
          <p:nvPr/>
        </p:nvPicPr>
        <p:blipFill>
          <a:blip r:embed="rId2" cstate="print"/>
          <a:srcRect/>
          <a:stretch>
            <a:fillRect/>
          </a:stretch>
        </p:blipFill>
        <p:spPr bwMode="auto">
          <a:xfrm>
            <a:off x="5257800" y="3962400"/>
            <a:ext cx="3022099" cy="202222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Things a great boss can do:</a:t>
            </a:r>
            <a:endParaRPr lang="en-US" sz="2400" dirty="0" smtClean="0"/>
          </a:p>
          <a:p>
            <a:endParaRPr lang="en-US" sz="800" dirty="0" smtClean="0"/>
          </a:p>
          <a:p>
            <a:pPr lvl="1"/>
            <a:r>
              <a:rPr lang="en-US" sz="2000" dirty="0" smtClean="0">
                <a:solidFill>
                  <a:srgbClr val="FF0000"/>
                </a:solidFill>
              </a:rPr>
              <a:t>Inspire you professionally and personally.</a:t>
            </a:r>
          </a:p>
          <a:p>
            <a:pPr lvl="1"/>
            <a:r>
              <a:rPr lang="en-US" sz="2000" dirty="0" smtClean="0">
                <a:solidFill>
                  <a:srgbClr val="FF0000"/>
                </a:solidFill>
              </a:rPr>
              <a:t>Energize you </a:t>
            </a:r>
            <a:r>
              <a:rPr lang="en-US" sz="2000" dirty="0" smtClean="0">
                <a:solidFill>
                  <a:srgbClr val="FF0000"/>
                </a:solidFill>
              </a:rPr>
              <a:t>and your coworkers to </a:t>
            </a:r>
            <a:r>
              <a:rPr lang="en-US" sz="2000" dirty="0" smtClean="0">
                <a:solidFill>
                  <a:srgbClr val="FF0000"/>
                </a:solidFill>
              </a:rPr>
              <a:t>do things together that you couldn’t do alone.</a:t>
            </a:r>
          </a:p>
          <a:p>
            <a:pPr lvl="1"/>
            <a:r>
              <a:rPr lang="en-US" sz="2000" dirty="0" smtClean="0">
                <a:solidFill>
                  <a:srgbClr val="FF0000"/>
                </a:solidFill>
              </a:rPr>
              <a:t>Provide you feedback on how you are doing.</a:t>
            </a:r>
          </a:p>
          <a:p>
            <a:pPr lvl="1"/>
            <a:r>
              <a:rPr lang="en-US" sz="2000" dirty="0" smtClean="0">
                <a:solidFill>
                  <a:srgbClr val="FF0000"/>
                </a:solidFill>
              </a:rPr>
              <a:t>Provide coaching and guidance with problems.</a:t>
            </a:r>
          </a:p>
          <a:p>
            <a:pPr lvl="1"/>
            <a:r>
              <a:rPr lang="en-US" sz="2000" dirty="0" smtClean="0">
                <a:solidFill>
                  <a:srgbClr val="FF0000"/>
                </a:solidFill>
              </a:rPr>
              <a:t>Change your life.</a:t>
            </a:r>
          </a:p>
        </p:txBody>
      </p:sp>
      <p:pic>
        <p:nvPicPr>
          <p:cNvPr id="26628" name="Picture 4" descr="C:\Users\michaelm\AppData\Local\Microsoft\Windows\INetCache\IE\XNQPUWUE\greatjobstarscopy3[1].png"/>
          <p:cNvPicPr>
            <a:picLocks noChangeAspect="1" noChangeArrowheads="1"/>
          </p:cNvPicPr>
          <p:nvPr/>
        </p:nvPicPr>
        <p:blipFill>
          <a:blip r:embed="rId2" cstate="print"/>
          <a:srcRect/>
          <a:stretch>
            <a:fillRect/>
          </a:stretch>
        </p:blipFill>
        <p:spPr bwMode="auto">
          <a:xfrm>
            <a:off x="5486400" y="4114800"/>
            <a:ext cx="2971800" cy="20383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In </a:t>
            </a:r>
            <a:r>
              <a:rPr lang="en-US" sz="2400" u="sng" dirty="0" smtClean="0"/>
              <a:t>today’s world, managers are dealing with changing workplaces, a changing workforce, changing technology, and global uncertainties.</a:t>
            </a:r>
          </a:p>
          <a:p>
            <a:pPr lvl="1"/>
            <a:endParaRPr lang="en-US" sz="800" dirty="0" smtClean="0"/>
          </a:p>
          <a:p>
            <a:pPr lvl="2"/>
            <a:r>
              <a:rPr lang="en-US" sz="1900" dirty="0" smtClean="0">
                <a:solidFill>
                  <a:srgbClr val="FF0000"/>
                </a:solidFill>
              </a:rPr>
              <a:t>Managers everywhere are likely to have to manage in changing circumstances, and the fact is… how managers manage is changing.</a:t>
            </a:r>
            <a:endParaRPr lang="en-US" sz="1900" dirty="0">
              <a:solidFill>
                <a:srgbClr val="FF0000"/>
              </a:solidFill>
            </a:endParaRPr>
          </a:p>
        </p:txBody>
      </p:sp>
      <p:pic>
        <p:nvPicPr>
          <p:cNvPr id="27650" name="Picture 2" descr="C:\Users\michaelm\AppData\Local\Microsoft\Windows\INetCache\IE\XNQPUWUE\change[1].jpg"/>
          <p:cNvPicPr>
            <a:picLocks noChangeAspect="1" noChangeArrowheads="1"/>
          </p:cNvPicPr>
          <p:nvPr/>
        </p:nvPicPr>
        <p:blipFill>
          <a:blip r:embed="rId2" cstate="print"/>
          <a:srcRect/>
          <a:stretch>
            <a:fillRect/>
          </a:stretch>
        </p:blipFill>
        <p:spPr bwMode="auto">
          <a:xfrm>
            <a:off x="4876800" y="3962400"/>
            <a:ext cx="3994912" cy="2209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a:xfrm>
            <a:off x="301752" y="1527048"/>
            <a:ext cx="8503920" cy="4873752"/>
          </a:xfrm>
        </p:spPr>
        <p:txBody>
          <a:bodyPr>
            <a:normAutofit fontScale="85000" lnSpcReduction="20000"/>
          </a:bodyPr>
          <a:lstStyle/>
          <a:p>
            <a:r>
              <a:rPr lang="en-US" sz="2400" u="sng" dirty="0" smtClean="0"/>
              <a:t>Four Specific Changes that are Increasingly Important to Organizations and Managers Everywhere</a:t>
            </a:r>
            <a:r>
              <a:rPr lang="en-US" dirty="0" smtClean="0"/>
              <a:t>:</a:t>
            </a:r>
          </a:p>
          <a:p>
            <a:endParaRPr lang="en-US" sz="1000" dirty="0" smtClean="0"/>
          </a:p>
          <a:p>
            <a:pPr marL="731520" lvl="1" indent="-457200">
              <a:buFont typeface="+mj-lt"/>
              <a:buAutoNum type="arabicPeriod"/>
            </a:pPr>
            <a:r>
              <a:rPr lang="en-US" u="sng" dirty="0" smtClean="0"/>
              <a:t>Customers</a:t>
            </a:r>
          </a:p>
          <a:p>
            <a:pPr lvl="2"/>
            <a:r>
              <a:rPr lang="en-US" dirty="0" smtClean="0">
                <a:solidFill>
                  <a:srgbClr val="FF0000"/>
                </a:solidFill>
              </a:rPr>
              <a:t>Employee attitudes and behaviors play a big role in customer satisfaction.  Delivering quality customer service is essential.</a:t>
            </a:r>
          </a:p>
          <a:p>
            <a:pPr marL="731520" lvl="1" indent="-457200">
              <a:buFont typeface="+mj-lt"/>
              <a:buAutoNum type="arabicPeriod"/>
            </a:pPr>
            <a:r>
              <a:rPr lang="en-US" u="sng" dirty="0" smtClean="0"/>
              <a:t>Innovation</a:t>
            </a:r>
          </a:p>
          <a:p>
            <a:pPr lvl="2"/>
            <a:r>
              <a:rPr lang="en-US" dirty="0" smtClean="0">
                <a:solidFill>
                  <a:srgbClr val="FF0000"/>
                </a:solidFill>
              </a:rPr>
              <a:t>Success in business today demands innovation, which means doing things differently, exploring new territory, and taking risks.</a:t>
            </a:r>
          </a:p>
          <a:p>
            <a:pPr marL="731520" lvl="1" indent="-457200">
              <a:buFont typeface="+mj-lt"/>
              <a:buAutoNum type="arabicPeriod"/>
            </a:pPr>
            <a:r>
              <a:rPr lang="en-US" u="sng" dirty="0" smtClean="0"/>
              <a:t>Social Media</a:t>
            </a:r>
          </a:p>
          <a:p>
            <a:pPr lvl="2"/>
            <a:r>
              <a:rPr lang="en-US" dirty="0" smtClean="0">
                <a:solidFill>
                  <a:srgbClr val="FF0000"/>
                </a:solidFill>
              </a:rPr>
              <a:t>Businesses are turning to social media not just as a way to connect with customers, but also as a way to manage their human resources and tap into their innovation and talent.  </a:t>
            </a:r>
          </a:p>
          <a:p>
            <a:pPr lvl="2"/>
            <a:r>
              <a:rPr lang="en-US" dirty="0" smtClean="0">
                <a:solidFill>
                  <a:srgbClr val="FF0000"/>
                </a:solidFill>
              </a:rPr>
              <a:t>Managers are struggling with the guidelines needed for employee use as they attempt to navigate the power and peril of social media.</a:t>
            </a:r>
          </a:p>
          <a:p>
            <a:pPr marL="731520" lvl="1" indent="-457200">
              <a:buFont typeface="+mj-lt"/>
              <a:buAutoNum type="arabicPeriod"/>
            </a:pPr>
            <a:r>
              <a:rPr lang="en-US" u="sng" dirty="0" smtClean="0"/>
              <a:t>Sustainability</a:t>
            </a:r>
          </a:p>
          <a:p>
            <a:pPr lvl="2"/>
            <a:r>
              <a:rPr lang="en-US" dirty="0" smtClean="0">
                <a:solidFill>
                  <a:srgbClr val="FF0000"/>
                </a:solidFill>
              </a:rPr>
              <a:t>The concept of managing in a sustainable way has widened corporate responsibility not only to manage in an efficient and effective way, but also to respond strategically to a wide range of environmental and social challenges.</a:t>
            </a:r>
          </a:p>
          <a:p>
            <a:pPr lvl="2"/>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Matter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lstStyle/>
          <a:p>
            <a:r>
              <a:rPr lang="en-US" sz="2400" u="sng" dirty="0" smtClean="0"/>
              <a:t>Managers Matter to Organizations</a:t>
            </a:r>
            <a:r>
              <a:rPr lang="en-US" dirty="0" smtClean="0"/>
              <a:t>.</a:t>
            </a:r>
          </a:p>
          <a:p>
            <a:endParaRPr lang="en-US" sz="800" dirty="0" smtClean="0"/>
          </a:p>
          <a:p>
            <a:pPr lvl="1"/>
            <a:r>
              <a:rPr lang="en-US" sz="2000" dirty="0" smtClean="0">
                <a:solidFill>
                  <a:schemeClr val="tx1">
                    <a:lumMod val="50000"/>
                    <a:lumOff val="50000"/>
                  </a:schemeClr>
                </a:solidFill>
              </a:rPr>
              <a:t>The </a:t>
            </a:r>
            <a:r>
              <a:rPr lang="en-US" sz="2000" dirty="0" smtClean="0">
                <a:solidFill>
                  <a:schemeClr val="tx1">
                    <a:lumMod val="50000"/>
                    <a:lumOff val="50000"/>
                  </a:schemeClr>
                </a:solidFill>
              </a:rPr>
              <a:t>most important variable in employee productivity is the relationship between employees and their direct supervisors.</a:t>
            </a:r>
          </a:p>
          <a:p>
            <a:pPr lvl="1"/>
            <a:r>
              <a:rPr lang="en-US" sz="2000" dirty="0" smtClean="0">
                <a:solidFill>
                  <a:schemeClr val="tx1">
                    <a:lumMod val="50000"/>
                    <a:lumOff val="50000"/>
                  </a:schemeClr>
                </a:solidFill>
              </a:rPr>
              <a:t>The employee’s relationship with their manager is the largest factor in employee engagement. </a:t>
            </a:r>
          </a:p>
          <a:p>
            <a:pPr lvl="1"/>
            <a:endParaRPr lang="en-US" sz="800" dirty="0">
              <a:solidFill>
                <a:srgbClr val="FF0000"/>
              </a:solidFill>
            </a:endParaRPr>
          </a:p>
          <a:p>
            <a:pPr lvl="2"/>
            <a:r>
              <a:rPr lang="en-US" sz="1800" dirty="0" smtClean="0">
                <a:solidFill>
                  <a:srgbClr val="FF0000"/>
                </a:solidFill>
              </a:rPr>
              <a:t>Employee engagement is </a:t>
            </a:r>
            <a:r>
              <a:rPr lang="en-US" sz="1800" dirty="0" smtClean="0">
                <a:solidFill>
                  <a:srgbClr val="FF0000"/>
                </a:solidFill>
              </a:rPr>
              <a:t>when employees are connected to, satisfied with, and enthusiastic about their jobs.</a:t>
            </a:r>
            <a:endParaRPr lang="en-US" sz="1800" dirty="0">
              <a:solidFill>
                <a:srgbClr val="FF0000"/>
              </a:solidFill>
            </a:endParaRPr>
          </a:p>
        </p:txBody>
      </p:sp>
      <p:pic>
        <p:nvPicPr>
          <p:cNvPr id="28674" name="Picture 2" descr="C:\Users\michaelm\AppData\Local\Microsoft\Windows\INetCache\IE\IKBH2KDQ\slide-1-728[1].jpg"/>
          <p:cNvPicPr>
            <a:picLocks noChangeAspect="1" noChangeArrowheads="1"/>
          </p:cNvPicPr>
          <p:nvPr/>
        </p:nvPicPr>
        <p:blipFill>
          <a:blip r:embed="rId2" cstate="print"/>
          <a:srcRect/>
          <a:stretch>
            <a:fillRect/>
          </a:stretch>
        </p:blipFill>
        <p:spPr bwMode="auto">
          <a:xfrm>
            <a:off x="5460126" y="4343400"/>
            <a:ext cx="3456851" cy="192785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Introduction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normAutofit/>
          </a:bodyPr>
          <a:lstStyle/>
          <a:p>
            <a:r>
              <a:rPr lang="en-US" sz="2400" u="sng" dirty="0" smtClean="0"/>
              <a:t>Chapter Two: The Management Environment</a:t>
            </a:r>
          </a:p>
          <a:p>
            <a:endParaRPr lang="en-US" sz="800" u="sng" dirty="0" smtClean="0"/>
          </a:p>
          <a:p>
            <a:pPr lvl="1"/>
            <a:r>
              <a:rPr lang="en-US" sz="1900" dirty="0" smtClean="0">
                <a:solidFill>
                  <a:srgbClr val="FF0000"/>
                </a:solidFill>
              </a:rPr>
              <a:t>Explain What the Internal Environment Is and Why It’s Important.</a:t>
            </a:r>
          </a:p>
          <a:p>
            <a:pPr lvl="1"/>
            <a:r>
              <a:rPr lang="en-US" sz="1900" dirty="0" smtClean="0">
                <a:solidFill>
                  <a:srgbClr val="FF0000"/>
                </a:solidFill>
              </a:rPr>
              <a:t>Discuss How the External Environment Affects Managers.</a:t>
            </a:r>
          </a:p>
          <a:p>
            <a:pPr lvl="1"/>
            <a:r>
              <a:rPr lang="en-US" sz="1900" dirty="0" smtClean="0">
                <a:solidFill>
                  <a:srgbClr val="FF0000"/>
                </a:solidFill>
              </a:rPr>
              <a:t>Define What Organizational Culture Is and Explain Why It’s Important.</a:t>
            </a:r>
          </a:p>
          <a:p>
            <a:pPr lvl="1"/>
            <a:r>
              <a:rPr lang="en-US" sz="1900" dirty="0" smtClean="0">
                <a:solidFill>
                  <a:srgbClr val="FF0000"/>
                </a:solidFill>
              </a:rPr>
              <a:t>Describe How Organizational Culture Affects Managers.</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26" name="Picture 2" descr="C:\Users\michaelm\AppData\Local\Microsoft\Windows\INetCache\IE\8ZR0P28V\Untitled[1].png"/>
          <p:cNvPicPr>
            <a:picLocks noChangeAspect="1" noChangeArrowheads="1"/>
          </p:cNvPicPr>
          <p:nvPr/>
        </p:nvPicPr>
        <p:blipFill>
          <a:blip r:embed="rId2" cstate="print"/>
          <a:srcRect/>
          <a:stretch>
            <a:fillRect/>
          </a:stretch>
        </p:blipFill>
        <p:spPr bwMode="auto">
          <a:xfrm>
            <a:off x="4876800" y="3657600"/>
            <a:ext cx="2743200" cy="2438400"/>
          </a:xfrm>
          <a:prstGeom prst="rect">
            <a:avLst/>
          </a:prstGeom>
          <a:noFill/>
        </p:spPr>
      </p:pic>
      <p:pic>
        <p:nvPicPr>
          <p:cNvPr id="1027" name="Picture 3" descr="C:\Users\michaelm\AppData\Local\Microsoft\Windows\INetCache\IE\8ZR0P28V\wordmap1-1024x620[1].png"/>
          <p:cNvPicPr>
            <a:picLocks noChangeAspect="1" noChangeArrowheads="1"/>
          </p:cNvPicPr>
          <p:nvPr/>
        </p:nvPicPr>
        <p:blipFill>
          <a:blip r:embed="rId3" cstate="print"/>
          <a:srcRect/>
          <a:stretch>
            <a:fillRect/>
          </a:stretch>
        </p:blipFill>
        <p:spPr bwMode="auto">
          <a:xfrm>
            <a:off x="1371600" y="3886200"/>
            <a:ext cx="3505200" cy="2133600"/>
          </a:xfrm>
          <a:prstGeom prst="rect">
            <a:avLst/>
          </a:prstGeom>
          <a:noFill/>
        </p:spPr>
      </p:pic>
    </p:spTree>
    <p:extLst>
      <p:ext uri="{BB962C8B-B14F-4D97-AF65-F5344CB8AC3E}">
        <p14:creationId xmlns:p14="http://schemas.microsoft.com/office/powerpoint/2010/main" val="234011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Environment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normAutofit/>
          </a:bodyPr>
          <a:lstStyle/>
          <a:p>
            <a:r>
              <a:rPr lang="en-US" sz="2400" u="sng" dirty="0" smtClean="0"/>
              <a:t>No </a:t>
            </a:r>
            <a:r>
              <a:rPr lang="en-US" sz="2400" u="sng" dirty="0" smtClean="0"/>
              <a:t>successful organization, or its managers, can operate without understanding the dynamic external environment that surrounds it</a:t>
            </a:r>
            <a:r>
              <a:rPr lang="en-US" sz="2400" dirty="0" smtClean="0"/>
              <a:t>.</a:t>
            </a:r>
            <a:endParaRPr lang="en-US" sz="2400" dirty="0" smtClean="0"/>
          </a:p>
        </p:txBody>
      </p:sp>
      <p:pic>
        <p:nvPicPr>
          <p:cNvPr id="2052" name="Picture 4" descr="C:\Users\michaelm\AppData\Local\Microsoft\Windows\INetCache\IE\8ZR0P28V\failure-success[1].jpg"/>
          <p:cNvPicPr>
            <a:picLocks noChangeAspect="1" noChangeArrowheads="1"/>
          </p:cNvPicPr>
          <p:nvPr/>
        </p:nvPicPr>
        <p:blipFill>
          <a:blip r:embed="rId2" cstate="print"/>
          <a:srcRect/>
          <a:stretch>
            <a:fillRect/>
          </a:stretch>
        </p:blipFill>
        <p:spPr bwMode="auto">
          <a:xfrm>
            <a:off x="5334000" y="3061272"/>
            <a:ext cx="3128464" cy="3115056"/>
          </a:xfrm>
          <a:prstGeom prst="rect">
            <a:avLst/>
          </a:prstGeom>
          <a:noFill/>
        </p:spPr>
      </p:pic>
    </p:spTree>
    <p:extLst>
      <p:ext uri="{BB962C8B-B14F-4D97-AF65-F5344CB8AC3E}">
        <p14:creationId xmlns:p14="http://schemas.microsoft.com/office/powerpoint/2010/main" val="1662504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Components of the External </a:t>
            </a:r>
            <a:r>
              <a:rPr lang="en-US" sz="2800" dirty="0" smtClean="0"/>
              <a:t>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normAutofit fontScale="77500" lnSpcReduction="20000"/>
          </a:bodyPr>
          <a:lstStyle/>
          <a:p>
            <a:pPr marL="514350" indent="-514350">
              <a:buFont typeface="+mj-lt"/>
              <a:buAutoNum type="arabicPeriod"/>
            </a:pPr>
            <a:r>
              <a:rPr lang="en-US" u="sng" dirty="0" smtClean="0"/>
              <a:t>Political/Legal</a:t>
            </a:r>
          </a:p>
          <a:p>
            <a:pPr lvl="1"/>
            <a:r>
              <a:rPr lang="en-US" dirty="0" smtClean="0">
                <a:solidFill>
                  <a:srgbClr val="FF0000"/>
                </a:solidFill>
              </a:rPr>
              <a:t>Political Conditions and Stability: Nationally and Worldwide</a:t>
            </a:r>
          </a:p>
          <a:p>
            <a:pPr lvl="1"/>
            <a:r>
              <a:rPr lang="en-US" dirty="0" smtClean="0">
                <a:solidFill>
                  <a:srgbClr val="FF0000"/>
                </a:solidFill>
              </a:rPr>
              <a:t>Federal, State, and Local Laws, as well as, Country and Global Laws</a:t>
            </a:r>
          </a:p>
          <a:p>
            <a:pPr marL="514350" indent="-514350">
              <a:buFont typeface="+mj-lt"/>
              <a:buAutoNum type="arabicPeriod"/>
            </a:pPr>
            <a:r>
              <a:rPr lang="en-US" u="sng" dirty="0" smtClean="0"/>
              <a:t>Demographics</a:t>
            </a:r>
          </a:p>
          <a:p>
            <a:pPr lvl="1"/>
            <a:r>
              <a:rPr lang="en-US" dirty="0" smtClean="0">
                <a:solidFill>
                  <a:srgbClr val="FF0000"/>
                </a:solidFill>
              </a:rPr>
              <a:t>Trends in Population Characteristics:  Age, Race, Gender, Education Levels, Geo Location, Family Composition</a:t>
            </a:r>
          </a:p>
          <a:p>
            <a:pPr marL="514350" indent="-514350">
              <a:buFont typeface="+mj-lt"/>
              <a:buAutoNum type="arabicPeriod"/>
            </a:pPr>
            <a:r>
              <a:rPr lang="en-US" u="sng" dirty="0" smtClean="0"/>
              <a:t>Economic</a:t>
            </a:r>
          </a:p>
          <a:p>
            <a:pPr lvl="1"/>
            <a:r>
              <a:rPr lang="en-US" dirty="0" smtClean="0">
                <a:solidFill>
                  <a:srgbClr val="FF0000"/>
                </a:solidFill>
              </a:rPr>
              <a:t>Interest Rates, Inflation, Employment, Unemployment, Income levels</a:t>
            </a:r>
          </a:p>
          <a:p>
            <a:pPr marL="514350" indent="-514350">
              <a:buFont typeface="+mj-lt"/>
              <a:buAutoNum type="arabicPeriod"/>
            </a:pPr>
            <a:r>
              <a:rPr lang="en-US" u="sng" dirty="0" smtClean="0"/>
              <a:t>Socio-Cultural</a:t>
            </a:r>
          </a:p>
          <a:p>
            <a:pPr lvl="1"/>
            <a:r>
              <a:rPr lang="en-US" dirty="0" smtClean="0">
                <a:solidFill>
                  <a:srgbClr val="FF0000"/>
                </a:solidFill>
              </a:rPr>
              <a:t>Societal and Cultural Factors:  Values, Attitudes, Trends, Traditions, Lifestyles, Beliefs, Patterns of Behavior</a:t>
            </a:r>
          </a:p>
          <a:p>
            <a:pPr marL="514350" indent="-514350">
              <a:buFont typeface="+mj-lt"/>
              <a:buAutoNum type="arabicPeriod"/>
            </a:pPr>
            <a:r>
              <a:rPr lang="en-US" u="sng" dirty="0" smtClean="0"/>
              <a:t>Technological</a:t>
            </a:r>
          </a:p>
          <a:p>
            <a:pPr lvl="1"/>
            <a:r>
              <a:rPr lang="en-US" dirty="0" smtClean="0">
                <a:solidFill>
                  <a:srgbClr val="FF0000"/>
                </a:solidFill>
              </a:rPr>
              <a:t>Scientific or Industrial Innovations</a:t>
            </a:r>
          </a:p>
          <a:p>
            <a:pPr marL="514350" indent="-514350">
              <a:buFont typeface="+mj-lt"/>
              <a:buAutoNum type="arabicPeriod"/>
            </a:pPr>
            <a:r>
              <a:rPr lang="en-US" u="sng" dirty="0" smtClean="0"/>
              <a:t>Global </a:t>
            </a:r>
          </a:p>
          <a:p>
            <a:pPr lvl="1"/>
            <a:r>
              <a:rPr lang="en-US" dirty="0" smtClean="0">
                <a:solidFill>
                  <a:srgbClr val="FF0000"/>
                </a:solidFill>
              </a:rPr>
              <a:t>Issues (i.e. Volcano, Instability, Terrorism) Associated with World Economy</a:t>
            </a:r>
            <a:endParaRPr lang="en-US" dirty="0">
              <a:solidFill>
                <a:srgbClr val="FF0000"/>
              </a:solidFill>
            </a:endParaRPr>
          </a:p>
        </p:txBody>
      </p:sp>
      <p:pic>
        <p:nvPicPr>
          <p:cNvPr id="5123" name="Picture 3" descr="C:\Users\michaelm\AppData\Local\Microsoft\Windows\INetCache\IE\IKBH2KDQ\nicubunu_Green_Jigsaw_piece_06[1].png"/>
          <p:cNvPicPr>
            <a:picLocks noChangeAspect="1" noChangeArrowheads="1"/>
          </p:cNvPicPr>
          <p:nvPr/>
        </p:nvPicPr>
        <p:blipFill>
          <a:blip r:embed="rId2" cstate="print"/>
          <a:srcRect/>
          <a:stretch>
            <a:fillRect/>
          </a:stretch>
        </p:blipFill>
        <p:spPr bwMode="auto">
          <a:xfrm>
            <a:off x="7296034" y="1143000"/>
            <a:ext cx="1540118" cy="1248609"/>
          </a:xfrm>
          <a:prstGeom prst="rect">
            <a:avLst/>
          </a:prstGeom>
          <a:noFill/>
        </p:spPr>
      </p:pic>
    </p:spTree>
    <p:extLst>
      <p:ext uri="{BB962C8B-B14F-4D97-AF65-F5344CB8AC3E}">
        <p14:creationId xmlns:p14="http://schemas.microsoft.com/office/powerpoint/2010/main" val="146438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lstStyle/>
          <a:p>
            <a:pPr marL="274320" lvl="3" indent="-274320">
              <a:buClr>
                <a:schemeClr val="accent1"/>
              </a:buClr>
              <a:buSzPct val="85000"/>
              <a:buFont typeface="Wingdings 2"/>
              <a:buChar char=""/>
            </a:pPr>
            <a:r>
              <a:rPr lang="en-US" sz="2400" u="sng" dirty="0">
                <a:solidFill>
                  <a:schemeClr val="tx1"/>
                </a:solidFill>
              </a:rPr>
              <a:t>An organization is a deliberate arrangement of people brought together to accomplish some specific purpose.</a:t>
            </a:r>
          </a:p>
          <a:p>
            <a:endParaRPr lang="en-US" sz="800" u="sng" dirty="0" smtClean="0"/>
          </a:p>
          <a:p>
            <a:pPr lvl="1"/>
            <a:r>
              <a:rPr lang="en-US" sz="2000" dirty="0" smtClean="0">
                <a:solidFill>
                  <a:schemeClr val="bg1">
                    <a:lumMod val="50000"/>
                  </a:schemeClr>
                </a:solidFill>
              </a:rPr>
              <a:t>All </a:t>
            </a:r>
            <a:r>
              <a:rPr lang="en-US" sz="2000" dirty="0" smtClean="0">
                <a:solidFill>
                  <a:schemeClr val="bg1">
                    <a:lumMod val="50000"/>
                  </a:schemeClr>
                </a:solidFill>
              </a:rPr>
              <a:t>managers share one common </a:t>
            </a:r>
            <a:r>
              <a:rPr lang="en-US" sz="2000" dirty="0" smtClean="0">
                <a:solidFill>
                  <a:schemeClr val="bg1">
                    <a:lumMod val="50000"/>
                  </a:schemeClr>
                </a:solidFill>
              </a:rPr>
              <a:t>element: They </a:t>
            </a:r>
            <a:r>
              <a:rPr lang="en-US" sz="2000" dirty="0" smtClean="0">
                <a:solidFill>
                  <a:schemeClr val="bg1">
                    <a:lumMod val="50000"/>
                  </a:schemeClr>
                </a:solidFill>
              </a:rPr>
              <a:t>work in an organizational setting.  </a:t>
            </a:r>
          </a:p>
          <a:p>
            <a:pPr lvl="2"/>
            <a:endParaRPr lang="en-US" sz="800" dirty="0" smtClean="0"/>
          </a:p>
          <a:p>
            <a:pPr marL="0" indent="0">
              <a:buNone/>
            </a:pPr>
            <a:endParaRPr lang="en-US" dirty="0"/>
          </a:p>
        </p:txBody>
      </p:sp>
      <p:pic>
        <p:nvPicPr>
          <p:cNvPr id="1026" name="Picture 2" descr="C:\Users\michaelm\AppData\Local\Microsoft\Windows\INetCache\IE\8ZR0P28V\Organization-group[1].png"/>
          <p:cNvPicPr>
            <a:picLocks noChangeAspect="1" noChangeArrowheads="1"/>
          </p:cNvPicPr>
          <p:nvPr/>
        </p:nvPicPr>
        <p:blipFill>
          <a:blip r:embed="rId2" cstate="print"/>
          <a:srcRect/>
          <a:stretch>
            <a:fillRect/>
          </a:stretch>
        </p:blipFill>
        <p:spPr bwMode="auto">
          <a:xfrm>
            <a:off x="5037699" y="3581400"/>
            <a:ext cx="3572901" cy="262509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Environment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Knowing </a:t>
            </a:r>
            <a:r>
              <a:rPr lang="en-US" sz="2400" i="1" u="sng" dirty="0" smtClean="0"/>
              <a:t>what</a:t>
            </a:r>
            <a:r>
              <a:rPr lang="en-US" sz="2400" u="sng" dirty="0" smtClean="0"/>
              <a:t> the various components of the external environment are and examining certain aspects of that environment is important</a:t>
            </a:r>
            <a:r>
              <a:rPr lang="en-US" sz="2000" dirty="0" smtClean="0"/>
              <a:t>.</a:t>
            </a:r>
          </a:p>
          <a:p>
            <a:pPr lvl="1"/>
            <a:endParaRPr lang="en-US" sz="800" dirty="0" smtClean="0"/>
          </a:p>
          <a:p>
            <a:pPr lvl="2"/>
            <a:r>
              <a:rPr lang="en-US" sz="1800" dirty="0" smtClean="0">
                <a:solidFill>
                  <a:srgbClr val="FF0000"/>
                </a:solidFill>
              </a:rPr>
              <a:t>However, understanding </a:t>
            </a:r>
            <a:r>
              <a:rPr lang="en-US" sz="1800" i="1" dirty="0" smtClean="0">
                <a:solidFill>
                  <a:srgbClr val="FF0000"/>
                </a:solidFill>
              </a:rPr>
              <a:t>how</a:t>
            </a:r>
            <a:r>
              <a:rPr lang="en-US" sz="1800" dirty="0" smtClean="0">
                <a:solidFill>
                  <a:srgbClr val="FF0000"/>
                </a:solidFill>
              </a:rPr>
              <a:t> the environment affects managers is equally as important. </a:t>
            </a:r>
            <a:endParaRPr lang="en-US" sz="1800" dirty="0">
              <a:solidFill>
                <a:srgbClr val="FF0000"/>
              </a:solidFill>
            </a:endParaRPr>
          </a:p>
        </p:txBody>
      </p:sp>
      <p:pic>
        <p:nvPicPr>
          <p:cNvPr id="7170" name="Picture 2" descr="C:\Users\michaelm\AppData\Local\Microsoft\Windows\INetCache\IE\8ZR0P28V\differentiation[1].png"/>
          <p:cNvPicPr>
            <a:picLocks noChangeAspect="1" noChangeArrowheads="1"/>
          </p:cNvPicPr>
          <p:nvPr/>
        </p:nvPicPr>
        <p:blipFill>
          <a:blip r:embed="rId2" cstate="print"/>
          <a:srcRect/>
          <a:stretch>
            <a:fillRect/>
          </a:stretch>
        </p:blipFill>
        <p:spPr bwMode="auto">
          <a:xfrm>
            <a:off x="5334000" y="3581400"/>
            <a:ext cx="3265170" cy="2590800"/>
          </a:xfrm>
          <a:prstGeom prst="rect">
            <a:avLst/>
          </a:prstGeom>
          <a:noFill/>
        </p:spPr>
      </p:pic>
    </p:spTree>
    <p:extLst>
      <p:ext uri="{BB962C8B-B14F-4D97-AF65-F5344CB8AC3E}">
        <p14:creationId xmlns:p14="http://schemas.microsoft.com/office/powerpoint/2010/main" val="1179274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Environment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Three Ways the External Environment Constrains and Challenges Managers</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Through its impact on jobs and employment.</a:t>
            </a:r>
          </a:p>
          <a:p>
            <a:pPr marL="731520" lvl="1" indent="-457200">
              <a:buFont typeface="+mj-lt"/>
              <a:buAutoNum type="arabicPeriod"/>
            </a:pPr>
            <a:r>
              <a:rPr lang="en-US" sz="2000" dirty="0" smtClean="0">
                <a:solidFill>
                  <a:srgbClr val="FF0000"/>
                </a:solidFill>
              </a:rPr>
              <a:t>Through the environmental uncertainty that is present.</a:t>
            </a:r>
          </a:p>
          <a:p>
            <a:pPr marL="731520" lvl="1" indent="-457200">
              <a:buFont typeface="+mj-lt"/>
              <a:buAutoNum type="arabicPeriod"/>
            </a:pPr>
            <a:r>
              <a:rPr lang="en-US" sz="2000" dirty="0" smtClean="0">
                <a:solidFill>
                  <a:srgbClr val="FF0000"/>
                </a:solidFill>
              </a:rPr>
              <a:t>Through the various stakeholder relationships that exist between an organization and the external constituencies.</a:t>
            </a:r>
            <a:endParaRPr lang="en-US" sz="2000" dirty="0">
              <a:solidFill>
                <a:srgbClr val="FF0000"/>
              </a:solidFill>
            </a:endParaRPr>
          </a:p>
        </p:txBody>
      </p:sp>
      <p:pic>
        <p:nvPicPr>
          <p:cNvPr id="6147" name="Picture 3" descr="C:\Users\michaelm\AppData\Local\Microsoft\Windows\INetCache\IE\IKBH2KDQ\theory-of-constraint[1].jpg"/>
          <p:cNvPicPr>
            <a:picLocks noChangeAspect="1" noChangeArrowheads="1"/>
          </p:cNvPicPr>
          <p:nvPr/>
        </p:nvPicPr>
        <p:blipFill>
          <a:blip r:embed="rId2" cstate="print"/>
          <a:srcRect/>
          <a:stretch>
            <a:fillRect/>
          </a:stretch>
        </p:blipFill>
        <p:spPr bwMode="auto">
          <a:xfrm>
            <a:off x="2743200" y="3962400"/>
            <a:ext cx="3683000" cy="2286000"/>
          </a:xfrm>
          <a:prstGeom prst="rect">
            <a:avLst/>
          </a:prstGeom>
          <a:noFill/>
        </p:spPr>
      </p:pic>
    </p:spTree>
    <p:extLst>
      <p:ext uri="{BB962C8B-B14F-4D97-AF65-F5344CB8AC3E}">
        <p14:creationId xmlns:p14="http://schemas.microsoft.com/office/powerpoint/2010/main" val="2115806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and Employment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300" u="sng" dirty="0" smtClean="0"/>
              <a:t>One </a:t>
            </a:r>
            <a:r>
              <a:rPr lang="en-US" sz="2300" u="sng" dirty="0" smtClean="0"/>
              <a:t>of the most powerful constraints managers face is the impact of such changes on jobs and </a:t>
            </a:r>
            <a:r>
              <a:rPr lang="en-US" sz="2300" u="sng" dirty="0" smtClean="0"/>
              <a:t>employment</a:t>
            </a:r>
            <a:r>
              <a:rPr lang="en-US" sz="2300" dirty="0" smtClean="0"/>
              <a:t>.</a:t>
            </a:r>
          </a:p>
          <a:p>
            <a:endParaRPr lang="en-US" sz="800" dirty="0">
              <a:solidFill>
                <a:srgbClr val="FF0000"/>
              </a:solidFill>
            </a:endParaRPr>
          </a:p>
          <a:p>
            <a:pPr lvl="2"/>
            <a:r>
              <a:rPr lang="en-US" sz="1800" dirty="0" smtClean="0">
                <a:solidFill>
                  <a:srgbClr val="FF0000"/>
                </a:solidFill>
              </a:rPr>
              <a:t>Both </a:t>
            </a:r>
            <a:r>
              <a:rPr lang="en-US" sz="1800" dirty="0">
                <a:solidFill>
                  <a:srgbClr val="FF0000"/>
                </a:solidFill>
              </a:rPr>
              <a:t>in poor conditions and in good conditions.</a:t>
            </a:r>
          </a:p>
          <a:p>
            <a:endParaRPr lang="en-US" sz="800" dirty="0" smtClean="0"/>
          </a:p>
          <a:p>
            <a:r>
              <a:rPr lang="en-US" sz="2200" u="sng" dirty="0" smtClean="0"/>
              <a:t>Not </a:t>
            </a:r>
            <a:r>
              <a:rPr lang="en-US" sz="2200" u="sng" dirty="0" smtClean="0"/>
              <a:t>only do changes in external conditions affect the types of available jobs, they affect how those jobs are created </a:t>
            </a:r>
            <a:r>
              <a:rPr lang="en-US" sz="2200" u="sng" dirty="0"/>
              <a:t>&amp;</a:t>
            </a:r>
            <a:r>
              <a:rPr lang="en-US" sz="2200" u="sng" dirty="0" smtClean="0"/>
              <a:t> </a:t>
            </a:r>
            <a:r>
              <a:rPr lang="en-US" sz="2200" u="sng" dirty="0" smtClean="0"/>
              <a:t>managed</a:t>
            </a:r>
            <a:r>
              <a:rPr lang="en-US" sz="2200" dirty="0" smtClean="0"/>
              <a:t>.</a:t>
            </a:r>
          </a:p>
          <a:p>
            <a:pPr marL="594360" lvl="2" indent="0">
              <a:buNone/>
            </a:pPr>
            <a:endParaRPr lang="en-US" sz="800" dirty="0" smtClean="0">
              <a:solidFill>
                <a:srgbClr val="FF0000"/>
              </a:solidFill>
            </a:endParaRPr>
          </a:p>
          <a:p>
            <a:pPr lvl="2"/>
            <a:r>
              <a:rPr lang="en-US" sz="1800" dirty="0" smtClean="0">
                <a:solidFill>
                  <a:srgbClr val="FF0000"/>
                </a:solidFill>
              </a:rPr>
              <a:t>For </a:t>
            </a:r>
            <a:r>
              <a:rPr lang="en-US" sz="1800" dirty="0" smtClean="0">
                <a:solidFill>
                  <a:srgbClr val="FF0000"/>
                </a:solidFill>
              </a:rPr>
              <a:t>instance, many employers are using flexible work arrangements with tasks done by freelancers hired on an as-needed basis, or by temporary workers who work full-time but are not permanent employees.</a:t>
            </a:r>
            <a:endParaRPr lang="en-US" sz="1800" dirty="0">
              <a:solidFill>
                <a:srgbClr val="FF0000"/>
              </a:solidFill>
            </a:endParaRPr>
          </a:p>
        </p:txBody>
      </p:sp>
      <p:pic>
        <p:nvPicPr>
          <p:cNvPr id="8201" name="Picture 9" descr="C:\Users\michaelm\AppData\Local\Microsoft\Windows\INetCache\IE\2HBKIZ1C\help-wanted[1].jpg"/>
          <p:cNvPicPr>
            <a:picLocks noChangeAspect="1" noChangeArrowheads="1"/>
          </p:cNvPicPr>
          <p:nvPr/>
        </p:nvPicPr>
        <p:blipFill>
          <a:blip r:embed="rId2" cstate="print"/>
          <a:srcRect/>
          <a:stretch>
            <a:fillRect/>
          </a:stretch>
        </p:blipFill>
        <p:spPr bwMode="auto">
          <a:xfrm>
            <a:off x="6629400" y="4775771"/>
            <a:ext cx="2297430" cy="1548829"/>
          </a:xfrm>
          <a:prstGeom prst="rect">
            <a:avLst/>
          </a:prstGeom>
          <a:noFill/>
        </p:spPr>
      </p:pic>
    </p:spTree>
    <p:extLst>
      <p:ext uri="{BB962C8B-B14F-4D97-AF65-F5344CB8AC3E}">
        <p14:creationId xmlns:p14="http://schemas.microsoft.com/office/powerpoint/2010/main" val="403125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Environmental </a:t>
            </a:r>
            <a:r>
              <a:rPr lang="en-US" sz="2800" dirty="0" smtClean="0"/>
              <a:t>Uncertainty and Complexity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sz="2200" u="sng" dirty="0" smtClean="0"/>
              <a:t>Environmental </a:t>
            </a:r>
            <a:r>
              <a:rPr lang="en-US" sz="2200" u="sng" dirty="0" smtClean="0"/>
              <a:t>uncertainty is the degree of unpredictable change and complexity in an organization’s </a:t>
            </a:r>
            <a:r>
              <a:rPr lang="en-US" sz="2200" u="sng" dirty="0" smtClean="0"/>
              <a:t>environment.</a:t>
            </a:r>
          </a:p>
          <a:p>
            <a:endParaRPr lang="en-US" sz="800" u="sng" dirty="0" smtClean="0"/>
          </a:p>
          <a:p>
            <a:r>
              <a:rPr lang="en-US" sz="2200" u="sng" dirty="0" smtClean="0"/>
              <a:t>Environmental </a:t>
            </a:r>
            <a:r>
              <a:rPr lang="en-US" sz="2200" u="sng" dirty="0" smtClean="0"/>
              <a:t>complexity looks at the number of components in an organization’s environment and the extent of the knowledge that the organization has about those components.</a:t>
            </a:r>
          </a:p>
        </p:txBody>
      </p:sp>
      <p:pic>
        <p:nvPicPr>
          <p:cNvPr id="9223" name="Picture 7" descr="C:\Users\michaelm\AppData\Local\Microsoft\Windows\INetCache\IE\2HBKIZ1C\uncertainty[1].jpeg"/>
          <p:cNvPicPr>
            <a:picLocks noChangeAspect="1" noChangeArrowheads="1"/>
          </p:cNvPicPr>
          <p:nvPr/>
        </p:nvPicPr>
        <p:blipFill>
          <a:blip r:embed="rId2" cstate="print"/>
          <a:srcRect/>
          <a:stretch>
            <a:fillRect/>
          </a:stretch>
        </p:blipFill>
        <p:spPr bwMode="auto">
          <a:xfrm>
            <a:off x="5943600" y="4038600"/>
            <a:ext cx="2613660" cy="1981200"/>
          </a:xfrm>
          <a:prstGeom prst="rect">
            <a:avLst/>
          </a:prstGeom>
          <a:noFill/>
        </p:spPr>
      </p:pic>
    </p:spTree>
    <p:extLst>
      <p:ext uri="{BB962C8B-B14F-4D97-AF65-F5344CB8AC3E}">
        <p14:creationId xmlns:p14="http://schemas.microsoft.com/office/powerpoint/2010/main" val="235827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Relationships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nature of stakeholder relationships is another way in which the environment influences </a:t>
            </a:r>
            <a:r>
              <a:rPr lang="en-US" sz="2400" u="sng" dirty="0" smtClean="0"/>
              <a:t>managers</a:t>
            </a:r>
            <a:r>
              <a:rPr lang="en-US" dirty="0" smtClean="0"/>
              <a:t>.</a:t>
            </a:r>
          </a:p>
          <a:p>
            <a:endParaRPr lang="en-US" sz="800" dirty="0">
              <a:solidFill>
                <a:srgbClr val="FF0000"/>
              </a:solidFill>
            </a:endParaRPr>
          </a:p>
          <a:p>
            <a:pPr lvl="1"/>
            <a:r>
              <a:rPr lang="en-US" sz="2000" dirty="0" smtClean="0">
                <a:solidFill>
                  <a:schemeClr val="tx1">
                    <a:lumMod val="50000"/>
                    <a:lumOff val="50000"/>
                  </a:schemeClr>
                </a:solidFill>
              </a:rPr>
              <a:t>Stakeholders </a:t>
            </a:r>
            <a:r>
              <a:rPr lang="en-US" sz="2000" dirty="0" smtClean="0">
                <a:solidFill>
                  <a:schemeClr val="tx1">
                    <a:lumMod val="50000"/>
                    <a:lumOff val="50000"/>
                  </a:schemeClr>
                </a:solidFill>
              </a:rPr>
              <a:t>are </a:t>
            </a:r>
            <a:r>
              <a:rPr lang="en-US" sz="2000" dirty="0" smtClean="0">
                <a:solidFill>
                  <a:schemeClr val="tx1">
                    <a:lumMod val="50000"/>
                    <a:lumOff val="50000"/>
                  </a:schemeClr>
                </a:solidFill>
              </a:rPr>
              <a:t>constituencies </a:t>
            </a:r>
            <a:r>
              <a:rPr lang="en-US" sz="2000" dirty="0" smtClean="0">
                <a:solidFill>
                  <a:schemeClr val="tx1">
                    <a:lumMod val="50000"/>
                    <a:lumOff val="50000"/>
                  </a:schemeClr>
                </a:solidFill>
              </a:rPr>
              <a:t>in an organization’s environment that are affected by that organization’s decisions and actions.  </a:t>
            </a:r>
            <a:endParaRPr lang="en-US" sz="2000" dirty="0" smtClean="0">
              <a:solidFill>
                <a:schemeClr val="tx1">
                  <a:lumMod val="50000"/>
                  <a:lumOff val="50000"/>
                </a:schemeClr>
              </a:solidFill>
            </a:endParaRPr>
          </a:p>
          <a:p>
            <a:pPr lvl="1"/>
            <a:endParaRPr lang="en-US" sz="800" dirty="0" smtClean="0">
              <a:solidFill>
                <a:srgbClr val="FF0000"/>
              </a:solidFill>
            </a:endParaRPr>
          </a:p>
          <a:p>
            <a:pPr lvl="2"/>
            <a:r>
              <a:rPr lang="en-US" sz="1800" dirty="0" smtClean="0">
                <a:solidFill>
                  <a:srgbClr val="FF0000"/>
                </a:solidFill>
              </a:rPr>
              <a:t>These groups have a stake in or are significantly influenced by what the organization does.  In turn, these groups can influence the organization</a:t>
            </a:r>
            <a:r>
              <a:rPr lang="en-US" sz="1800" dirty="0" smtClean="0">
                <a:solidFill>
                  <a:srgbClr val="FF0000"/>
                </a:solidFill>
              </a:rPr>
              <a:t>.</a:t>
            </a:r>
          </a:p>
          <a:p>
            <a:pPr lvl="2"/>
            <a:r>
              <a:rPr lang="en-US" sz="1800" dirty="0" smtClean="0">
                <a:solidFill>
                  <a:srgbClr val="FF0000"/>
                </a:solidFill>
              </a:rPr>
              <a:t>Customers - Social </a:t>
            </a:r>
            <a:r>
              <a:rPr lang="en-US" sz="1800" dirty="0">
                <a:solidFill>
                  <a:srgbClr val="FF0000"/>
                </a:solidFill>
              </a:rPr>
              <a:t>and Political Action </a:t>
            </a:r>
            <a:r>
              <a:rPr lang="en-US" sz="1800" dirty="0" smtClean="0">
                <a:solidFill>
                  <a:srgbClr val="FF0000"/>
                </a:solidFill>
              </a:rPr>
              <a:t>Groups – Competitors - Trade </a:t>
            </a:r>
            <a:r>
              <a:rPr lang="en-US" sz="1800" dirty="0">
                <a:solidFill>
                  <a:srgbClr val="FF0000"/>
                </a:solidFill>
              </a:rPr>
              <a:t>and Industry </a:t>
            </a:r>
            <a:r>
              <a:rPr lang="en-US" sz="1800" dirty="0" smtClean="0">
                <a:solidFill>
                  <a:srgbClr val="FF0000"/>
                </a:solidFill>
              </a:rPr>
              <a:t>Associations – Governments – Media – Suppliers – Communities – Shareholders – Unions – Employees</a:t>
            </a:r>
            <a:endParaRPr lang="en-US" sz="1800" dirty="0">
              <a:solidFill>
                <a:srgbClr val="FF0000"/>
              </a:solidFill>
            </a:endParaRPr>
          </a:p>
          <a:p>
            <a:pPr marL="594360" lvl="2" indent="0">
              <a:buNone/>
            </a:pPr>
            <a:endParaRPr lang="en-US" sz="1800" dirty="0">
              <a:solidFill>
                <a:srgbClr val="FF0000"/>
              </a:solidFill>
            </a:endParaRPr>
          </a:p>
        </p:txBody>
      </p:sp>
      <p:pic>
        <p:nvPicPr>
          <p:cNvPr id="10242" name="Picture 2" descr="C:\Users\michaelm\AppData\Local\Microsoft\Windows\INetCache\IE\2HBKIZ1C\stakeholder[1].jpg"/>
          <p:cNvPicPr>
            <a:picLocks noChangeAspect="1" noChangeArrowheads="1"/>
          </p:cNvPicPr>
          <p:nvPr/>
        </p:nvPicPr>
        <p:blipFill>
          <a:blip r:embed="rId2" cstate="print"/>
          <a:srcRect/>
          <a:stretch>
            <a:fillRect/>
          </a:stretch>
        </p:blipFill>
        <p:spPr bwMode="auto">
          <a:xfrm>
            <a:off x="6680955" y="4953000"/>
            <a:ext cx="2182091" cy="1371600"/>
          </a:xfrm>
          <a:prstGeom prst="rect">
            <a:avLst/>
          </a:prstGeom>
          <a:noFill/>
        </p:spPr>
      </p:pic>
    </p:spTree>
    <p:extLst>
      <p:ext uri="{BB962C8B-B14F-4D97-AF65-F5344CB8AC3E}">
        <p14:creationId xmlns:p14="http://schemas.microsoft.com/office/powerpoint/2010/main" val="877701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Relationships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lstStyle/>
          <a:p>
            <a:r>
              <a:rPr lang="en-US" sz="2200" u="sng" dirty="0" smtClean="0"/>
              <a:t>Managers </a:t>
            </a:r>
            <a:r>
              <a:rPr lang="en-US" sz="2200" u="sng" dirty="0" smtClean="0"/>
              <a:t>of high performing companies tend to consider the interests of all major stakeholder groups as they make decisions</a:t>
            </a:r>
            <a:r>
              <a:rPr lang="en-US" sz="2000" dirty="0" smtClean="0"/>
              <a:t>.  </a:t>
            </a:r>
          </a:p>
          <a:p>
            <a:pPr lvl="1"/>
            <a:endParaRPr lang="en-US" sz="800" dirty="0" smtClean="0"/>
          </a:p>
          <a:p>
            <a:pPr lvl="2"/>
            <a:r>
              <a:rPr lang="en-US" sz="1800" dirty="0" smtClean="0">
                <a:solidFill>
                  <a:srgbClr val="FF0000"/>
                </a:solidFill>
              </a:rPr>
              <a:t>Because an organization depends on external groups as sources of inputs (resources) and as outlets for outputs (goods and services), managers should consider the interests of stakeholders as they make decisions.</a:t>
            </a:r>
            <a:endParaRPr lang="en-US" sz="1800" dirty="0">
              <a:solidFill>
                <a:srgbClr val="FF0000"/>
              </a:solidFill>
            </a:endParaRPr>
          </a:p>
        </p:txBody>
      </p:sp>
      <p:pic>
        <p:nvPicPr>
          <p:cNvPr id="12290" name="Picture 2" descr="C:\Users\michaelm\AppData\Local\Microsoft\Windows\INetCache\IE\8ZR0P28V\275px-Merge-split-transwiki_default_2.svg[1].png"/>
          <p:cNvPicPr>
            <a:picLocks noChangeAspect="1" noChangeArrowheads="1"/>
          </p:cNvPicPr>
          <p:nvPr/>
        </p:nvPicPr>
        <p:blipFill>
          <a:blip r:embed="rId2" cstate="print"/>
          <a:srcRect/>
          <a:stretch>
            <a:fillRect/>
          </a:stretch>
        </p:blipFill>
        <p:spPr bwMode="auto">
          <a:xfrm>
            <a:off x="5867400" y="3657600"/>
            <a:ext cx="2800350" cy="2351285"/>
          </a:xfrm>
          <a:prstGeom prst="rect">
            <a:avLst/>
          </a:prstGeom>
          <a:noFill/>
        </p:spPr>
      </p:pic>
    </p:spTree>
    <p:extLst>
      <p:ext uri="{BB962C8B-B14F-4D97-AF65-F5344CB8AC3E}">
        <p14:creationId xmlns:p14="http://schemas.microsoft.com/office/powerpoint/2010/main" val="1924329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Each </a:t>
            </a:r>
            <a:r>
              <a:rPr lang="en-US" sz="2400" u="sng" dirty="0" smtClean="0"/>
              <a:t>of us has a unique personality that influences the way we act and interact.  An organization has a personality, </a:t>
            </a:r>
            <a:r>
              <a:rPr lang="en-US" sz="2400" u="sng" dirty="0" smtClean="0"/>
              <a:t>too</a:t>
            </a:r>
            <a:r>
              <a:rPr lang="en-US" sz="2000" dirty="0" smtClean="0"/>
              <a:t>: </a:t>
            </a:r>
            <a:r>
              <a:rPr lang="en-US" sz="2800" dirty="0" smtClean="0">
                <a:solidFill>
                  <a:srgbClr val="FF0000"/>
                </a:solidFill>
              </a:rPr>
              <a:t>w</a:t>
            </a:r>
            <a:r>
              <a:rPr lang="en-US" sz="2800" dirty="0" smtClean="0">
                <a:solidFill>
                  <a:srgbClr val="FF0000"/>
                </a:solidFill>
              </a:rPr>
              <a:t>e </a:t>
            </a:r>
            <a:r>
              <a:rPr lang="en-US" sz="2800" dirty="0" smtClean="0">
                <a:solidFill>
                  <a:srgbClr val="FF0000"/>
                </a:solidFill>
              </a:rPr>
              <a:t>call it c</a:t>
            </a:r>
            <a:r>
              <a:rPr lang="en-US" sz="2800" dirty="0" smtClean="0">
                <a:solidFill>
                  <a:srgbClr val="FFC000"/>
                </a:solidFill>
              </a:rPr>
              <a:t>u</a:t>
            </a:r>
            <a:r>
              <a:rPr lang="en-US" sz="2800" dirty="0" smtClean="0">
                <a:solidFill>
                  <a:srgbClr val="FFFF00"/>
                </a:solidFill>
              </a:rPr>
              <a:t>l</a:t>
            </a:r>
            <a:r>
              <a:rPr lang="en-US" sz="2800" dirty="0" smtClean="0">
                <a:solidFill>
                  <a:srgbClr val="00B050"/>
                </a:solidFill>
              </a:rPr>
              <a:t>t</a:t>
            </a:r>
            <a:r>
              <a:rPr lang="en-US" sz="2800" dirty="0" smtClean="0">
                <a:solidFill>
                  <a:srgbClr val="00B0F0"/>
                </a:solidFill>
              </a:rPr>
              <a:t>u</a:t>
            </a:r>
            <a:r>
              <a:rPr lang="en-US" sz="2800" dirty="0" smtClean="0">
                <a:solidFill>
                  <a:srgbClr val="0070C0"/>
                </a:solidFill>
              </a:rPr>
              <a:t>r</a:t>
            </a:r>
            <a:r>
              <a:rPr lang="en-US" sz="2800" dirty="0" smtClean="0">
                <a:solidFill>
                  <a:srgbClr val="7030A0"/>
                </a:solidFill>
              </a:rPr>
              <a:t>e</a:t>
            </a:r>
            <a:r>
              <a:rPr lang="en-US" sz="2800" dirty="0" smtClean="0">
                <a:solidFill>
                  <a:srgbClr val="FF0000"/>
                </a:solidFill>
              </a:rPr>
              <a:t>.</a:t>
            </a:r>
            <a:endParaRPr lang="en-US" sz="2800" dirty="0">
              <a:solidFill>
                <a:srgbClr val="FF0000"/>
              </a:solidFill>
            </a:endParaRPr>
          </a:p>
        </p:txBody>
      </p:sp>
      <p:pic>
        <p:nvPicPr>
          <p:cNvPr id="13320" name="Picture 8" descr="C:\Users\michaelm\AppData\Local\Microsoft\Windows\INetCache\IE\XNQPUWUE\multiple_personalities_within_by_perkunija-d71nbtr[1].jpg"/>
          <p:cNvPicPr>
            <a:picLocks noChangeAspect="1" noChangeArrowheads="1"/>
          </p:cNvPicPr>
          <p:nvPr/>
        </p:nvPicPr>
        <p:blipFill>
          <a:blip r:embed="rId2" cstate="print"/>
          <a:srcRect/>
          <a:stretch>
            <a:fillRect/>
          </a:stretch>
        </p:blipFill>
        <p:spPr bwMode="auto">
          <a:xfrm>
            <a:off x="5486400" y="2895600"/>
            <a:ext cx="2892552" cy="3352800"/>
          </a:xfrm>
          <a:prstGeom prst="rect">
            <a:avLst/>
          </a:prstGeom>
          <a:noFill/>
        </p:spPr>
      </p:pic>
    </p:spTree>
    <p:extLst>
      <p:ext uri="{BB962C8B-B14F-4D97-AF65-F5344CB8AC3E}">
        <p14:creationId xmlns:p14="http://schemas.microsoft.com/office/powerpoint/2010/main" val="3143933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7 Dimensions </a:t>
            </a:r>
            <a:r>
              <a:rPr lang="en-US" dirty="0" smtClean="0"/>
              <a:t>of Organizational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normAutofit fontScale="70000" lnSpcReduction="20000"/>
          </a:bodyPr>
          <a:lstStyle/>
          <a:p>
            <a:r>
              <a:rPr lang="en-US" sz="2900" u="sng" dirty="0" smtClean="0"/>
              <a:t>1.  People Orientation</a:t>
            </a:r>
          </a:p>
          <a:p>
            <a:pPr lvl="1"/>
            <a:r>
              <a:rPr lang="en-US" dirty="0" smtClean="0">
                <a:solidFill>
                  <a:srgbClr val="FF0000"/>
                </a:solidFill>
              </a:rPr>
              <a:t>Degree to which MGMT decisions take into account the effects on people in the ORG.</a:t>
            </a:r>
          </a:p>
          <a:p>
            <a:endParaRPr lang="en-US" sz="1100" u="sng" dirty="0" smtClean="0"/>
          </a:p>
          <a:p>
            <a:r>
              <a:rPr lang="en-US" sz="2900" u="sng" dirty="0" smtClean="0"/>
              <a:t>2.  Team Orientation</a:t>
            </a:r>
          </a:p>
          <a:p>
            <a:pPr lvl="1"/>
            <a:r>
              <a:rPr lang="en-US" dirty="0" smtClean="0">
                <a:solidFill>
                  <a:srgbClr val="FF0000"/>
                </a:solidFill>
              </a:rPr>
              <a:t>Degree to which work is organized around teams rather than individuals.</a:t>
            </a:r>
          </a:p>
          <a:p>
            <a:endParaRPr lang="en-US" sz="1100" u="sng" dirty="0" smtClean="0"/>
          </a:p>
          <a:p>
            <a:r>
              <a:rPr lang="en-US" sz="2900" u="sng" dirty="0" smtClean="0"/>
              <a:t>3.  Aggressiveness</a:t>
            </a:r>
          </a:p>
          <a:p>
            <a:pPr lvl="1"/>
            <a:r>
              <a:rPr lang="en-US" dirty="0" smtClean="0">
                <a:solidFill>
                  <a:srgbClr val="FF0000"/>
                </a:solidFill>
              </a:rPr>
              <a:t>Degree to which employees are aggressive and competitive rather than cooperative.</a:t>
            </a:r>
          </a:p>
          <a:p>
            <a:endParaRPr lang="en-US" sz="1100" u="sng" dirty="0" smtClean="0">
              <a:solidFill>
                <a:srgbClr val="FF0000"/>
              </a:solidFill>
            </a:endParaRPr>
          </a:p>
          <a:p>
            <a:r>
              <a:rPr lang="en-US" sz="2900" u="sng" dirty="0" smtClean="0"/>
              <a:t>4.  Stability</a:t>
            </a:r>
          </a:p>
          <a:p>
            <a:pPr lvl="1"/>
            <a:r>
              <a:rPr lang="en-US" dirty="0" smtClean="0">
                <a:solidFill>
                  <a:srgbClr val="FF0000"/>
                </a:solidFill>
              </a:rPr>
              <a:t>Degree to which organizational decisions and actions emphasize maintaining the status quo.</a:t>
            </a:r>
          </a:p>
          <a:p>
            <a:endParaRPr lang="en-US" sz="1100" u="sng" dirty="0" smtClean="0"/>
          </a:p>
          <a:p>
            <a:r>
              <a:rPr lang="en-US" sz="2900" u="sng" dirty="0" smtClean="0"/>
              <a:t>5.  Innovation and Risk Taking</a:t>
            </a:r>
          </a:p>
          <a:p>
            <a:pPr lvl="1"/>
            <a:r>
              <a:rPr lang="en-US" dirty="0" smtClean="0">
                <a:solidFill>
                  <a:srgbClr val="FF0000"/>
                </a:solidFill>
              </a:rPr>
              <a:t>Degree to which employees are encouraged to be innovative and take risks.</a:t>
            </a:r>
          </a:p>
          <a:p>
            <a:endParaRPr lang="en-US" sz="1100" u="sng" dirty="0" smtClean="0"/>
          </a:p>
          <a:p>
            <a:r>
              <a:rPr lang="en-US" sz="2900" u="sng" dirty="0" smtClean="0"/>
              <a:t>6.  Attention to Detail</a:t>
            </a:r>
          </a:p>
          <a:p>
            <a:pPr lvl="1"/>
            <a:r>
              <a:rPr lang="en-US" dirty="0" smtClean="0">
                <a:solidFill>
                  <a:srgbClr val="FF0000"/>
                </a:solidFill>
              </a:rPr>
              <a:t>Degree to which EE’s are expected to exhibit precision, analysis, and attention to detail.</a:t>
            </a:r>
          </a:p>
          <a:p>
            <a:endParaRPr lang="en-US" sz="1300" u="sng" dirty="0" smtClean="0"/>
          </a:p>
          <a:p>
            <a:r>
              <a:rPr lang="en-US" sz="2900" u="sng" dirty="0" smtClean="0"/>
              <a:t>7.  Outcome Orientation</a:t>
            </a:r>
          </a:p>
          <a:p>
            <a:pPr lvl="1"/>
            <a:r>
              <a:rPr lang="en-US" dirty="0" smtClean="0">
                <a:solidFill>
                  <a:srgbClr val="FF0000"/>
                </a:solidFill>
              </a:rPr>
              <a:t>MGMT focus on results or outcomes rather than on how these outcomes are achieved.</a:t>
            </a:r>
          </a:p>
        </p:txBody>
      </p:sp>
      <p:pic>
        <p:nvPicPr>
          <p:cNvPr id="15363" name="Picture 3" descr="C:\Users\michaelm\AppData\Local\Microsoft\Windows\INetCache\IE\2HBKIZ1C\1430751900[1].png"/>
          <p:cNvPicPr>
            <a:picLocks noChangeAspect="1" noChangeArrowheads="1"/>
          </p:cNvPicPr>
          <p:nvPr/>
        </p:nvPicPr>
        <p:blipFill>
          <a:blip r:embed="rId2" cstate="print"/>
          <a:srcRect/>
          <a:stretch>
            <a:fillRect/>
          </a:stretch>
        </p:blipFill>
        <p:spPr bwMode="auto">
          <a:xfrm>
            <a:off x="8153400" y="1447800"/>
            <a:ext cx="609764" cy="1850575"/>
          </a:xfrm>
          <a:prstGeom prst="rect">
            <a:avLst/>
          </a:prstGeom>
          <a:noFill/>
        </p:spPr>
      </p:pic>
    </p:spTree>
    <p:extLst>
      <p:ext uri="{BB962C8B-B14F-4D97-AF65-F5344CB8AC3E}">
        <p14:creationId xmlns:p14="http://schemas.microsoft.com/office/powerpoint/2010/main" val="442714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Founders </a:t>
            </a:r>
            <a:r>
              <a:rPr lang="en-US" sz="2400" u="sng" dirty="0" smtClean="0"/>
              <a:t>project an image of what the organization should be and what it’s values are.  </a:t>
            </a:r>
            <a:endParaRPr lang="en-US" sz="2400" u="sng" dirty="0" smtClean="0"/>
          </a:p>
          <a:p>
            <a:endParaRPr lang="en-US" sz="800" dirty="0">
              <a:solidFill>
                <a:schemeClr val="accent6"/>
              </a:solidFill>
            </a:endParaRPr>
          </a:p>
          <a:p>
            <a:pPr lvl="1"/>
            <a:r>
              <a:rPr lang="en-US" dirty="0" smtClean="0">
                <a:solidFill>
                  <a:schemeClr val="accent6"/>
                </a:solidFill>
              </a:rPr>
              <a:t>Founders </a:t>
            </a:r>
            <a:r>
              <a:rPr lang="en-US" dirty="0" smtClean="0">
                <a:solidFill>
                  <a:schemeClr val="accent6"/>
                </a:solidFill>
              </a:rPr>
              <a:t>“impose” their vision on employees.</a:t>
            </a:r>
          </a:p>
          <a:p>
            <a:pPr lvl="1"/>
            <a:endParaRPr lang="en-US" sz="800" dirty="0" smtClean="0">
              <a:solidFill>
                <a:srgbClr val="FF0000"/>
              </a:solidFill>
            </a:endParaRPr>
          </a:p>
          <a:p>
            <a:pPr lvl="2"/>
            <a:r>
              <a:rPr lang="en-US" sz="1800" dirty="0" smtClean="0">
                <a:solidFill>
                  <a:srgbClr val="FF0000"/>
                </a:solidFill>
              </a:rPr>
              <a:t>Organizational members create a shared history that binds them into a community and reminds them of “who we are.”</a:t>
            </a:r>
            <a:endParaRPr lang="en-US" sz="1800" dirty="0">
              <a:solidFill>
                <a:srgbClr val="FF0000"/>
              </a:solidFill>
            </a:endParaRPr>
          </a:p>
        </p:txBody>
      </p:sp>
      <p:pic>
        <p:nvPicPr>
          <p:cNvPr id="16386" name="Picture 2" descr="C:\Users\michaelm\AppData\Local\Microsoft\Windows\INetCache\IE\XNQPUWUE\VisionMissionValues[1].jpg"/>
          <p:cNvPicPr>
            <a:picLocks noChangeAspect="1" noChangeArrowheads="1"/>
          </p:cNvPicPr>
          <p:nvPr/>
        </p:nvPicPr>
        <p:blipFill>
          <a:blip r:embed="rId2" cstate="print"/>
          <a:srcRect/>
          <a:stretch>
            <a:fillRect/>
          </a:stretch>
        </p:blipFill>
        <p:spPr bwMode="auto">
          <a:xfrm>
            <a:off x="5447439" y="3962400"/>
            <a:ext cx="3367198" cy="2195999"/>
          </a:xfrm>
          <a:prstGeom prst="rect">
            <a:avLst/>
          </a:prstGeom>
          <a:noFill/>
        </p:spPr>
      </p:pic>
    </p:spTree>
    <p:extLst>
      <p:ext uri="{BB962C8B-B14F-4D97-AF65-F5344CB8AC3E}">
        <p14:creationId xmlns:p14="http://schemas.microsoft.com/office/powerpoint/2010/main" val="111103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lstStyle/>
          <a:p>
            <a:r>
              <a:rPr lang="en-US" sz="2400" u="sng" dirty="0" smtClean="0"/>
              <a:t>Ways in which employees learn </a:t>
            </a:r>
            <a:r>
              <a:rPr lang="en-US" sz="2400" u="sng" dirty="0" smtClean="0"/>
              <a:t>the Culture:</a:t>
            </a:r>
            <a:endParaRPr lang="en-US" sz="2400" u="sng" dirty="0" smtClean="0"/>
          </a:p>
          <a:p>
            <a:endParaRPr lang="en-US" sz="800" u="sng" dirty="0" smtClean="0"/>
          </a:p>
          <a:p>
            <a:pPr marL="731520" lvl="1" indent="-457200">
              <a:buFont typeface="+mj-lt"/>
              <a:buAutoNum type="arabicPeriod"/>
            </a:pPr>
            <a:r>
              <a:rPr lang="en-US" sz="2000" u="sng" dirty="0" smtClean="0"/>
              <a:t>Organizational Stories</a:t>
            </a:r>
          </a:p>
          <a:p>
            <a:pPr lvl="2"/>
            <a:r>
              <a:rPr lang="en-US" sz="1800" dirty="0" smtClean="0">
                <a:solidFill>
                  <a:srgbClr val="FF0000"/>
                </a:solidFill>
              </a:rPr>
              <a:t>Narrative tales of significant events or people.</a:t>
            </a:r>
          </a:p>
          <a:p>
            <a:pPr marL="731520" lvl="1" indent="-457200">
              <a:buFont typeface="+mj-lt"/>
              <a:buAutoNum type="arabicPeriod"/>
            </a:pPr>
            <a:r>
              <a:rPr lang="en-US" sz="2000" u="sng" dirty="0" smtClean="0"/>
              <a:t>Corporate Rituals </a:t>
            </a:r>
          </a:p>
          <a:p>
            <a:pPr lvl="2"/>
            <a:r>
              <a:rPr lang="en-US" sz="1800" dirty="0" smtClean="0">
                <a:solidFill>
                  <a:srgbClr val="FF0000"/>
                </a:solidFill>
              </a:rPr>
              <a:t>Repetitive sequences of activities that express and reinforce important organizational values and goals.</a:t>
            </a:r>
          </a:p>
          <a:p>
            <a:pPr marL="731520" lvl="1" indent="-457200">
              <a:buFont typeface="+mj-lt"/>
              <a:buAutoNum type="arabicPeriod"/>
            </a:pPr>
            <a:r>
              <a:rPr lang="en-US" sz="2000" u="sng" dirty="0" smtClean="0"/>
              <a:t>Material Symbols or Artifacts </a:t>
            </a:r>
          </a:p>
          <a:p>
            <a:pPr lvl="2"/>
            <a:r>
              <a:rPr lang="en-US" sz="1800" dirty="0" smtClean="0">
                <a:solidFill>
                  <a:srgbClr val="FF0000"/>
                </a:solidFill>
              </a:rPr>
              <a:t>Layout of facilities, how employees dress, size of offices, material perks provided to executives, furnishings, and so forth.</a:t>
            </a:r>
          </a:p>
          <a:p>
            <a:pPr marL="731520" lvl="1" indent="-457200">
              <a:buFont typeface="+mj-lt"/>
              <a:buAutoNum type="arabicPeriod"/>
            </a:pPr>
            <a:r>
              <a:rPr lang="en-US" sz="2000" u="sng" dirty="0" smtClean="0"/>
              <a:t>Language</a:t>
            </a:r>
          </a:p>
          <a:p>
            <a:pPr lvl="2"/>
            <a:r>
              <a:rPr lang="en-US" sz="1800" dirty="0" smtClean="0">
                <a:solidFill>
                  <a:srgbClr val="FF0000"/>
                </a:solidFill>
              </a:rPr>
              <a:t>Special acronyms; unique terms to describe equipment, key personnel, customers, suppliers, processes, products.</a:t>
            </a:r>
            <a:endParaRPr lang="en-US" sz="1800" dirty="0">
              <a:solidFill>
                <a:srgbClr val="FF0000"/>
              </a:solidFill>
            </a:endParaRPr>
          </a:p>
        </p:txBody>
      </p:sp>
      <p:pic>
        <p:nvPicPr>
          <p:cNvPr id="17410" name="Picture 2" descr="C:\Users\michaelm\AppData\Local\Microsoft\Windows\INetCache\IE\XNQPUWUE\Learn-MOOC[1].jpg"/>
          <p:cNvPicPr>
            <a:picLocks noChangeAspect="1" noChangeArrowheads="1"/>
          </p:cNvPicPr>
          <p:nvPr/>
        </p:nvPicPr>
        <p:blipFill>
          <a:blip r:embed="rId2" cstate="print"/>
          <a:srcRect/>
          <a:stretch>
            <a:fillRect/>
          </a:stretch>
        </p:blipFill>
        <p:spPr bwMode="auto">
          <a:xfrm>
            <a:off x="6400800" y="165100"/>
            <a:ext cx="2578100" cy="1092200"/>
          </a:xfrm>
          <a:prstGeom prst="rect">
            <a:avLst/>
          </a:prstGeom>
          <a:noFill/>
        </p:spPr>
      </p:pic>
    </p:spTree>
    <p:extLst>
      <p:ext uri="{BB962C8B-B14F-4D97-AF65-F5344CB8AC3E}">
        <p14:creationId xmlns:p14="http://schemas.microsoft.com/office/powerpoint/2010/main" val="4796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lstStyle/>
          <a:p>
            <a:r>
              <a:rPr lang="en-US" sz="2400" u="sng" dirty="0" smtClean="0"/>
              <a:t>Three Characteristics All Organizations Share</a:t>
            </a:r>
            <a:r>
              <a:rPr lang="en-US" sz="2400" dirty="0" smtClean="0"/>
              <a:t>:</a:t>
            </a:r>
          </a:p>
          <a:p>
            <a:pPr>
              <a:buNone/>
            </a:pPr>
            <a:endParaRPr lang="en-US" sz="800" dirty="0" smtClean="0"/>
          </a:p>
          <a:p>
            <a:pPr marL="731520" lvl="1" indent="-457200">
              <a:buFont typeface="+mj-lt"/>
              <a:buAutoNum type="arabicPeriod"/>
            </a:pPr>
            <a:r>
              <a:rPr lang="en-US" u="sng" dirty="0" smtClean="0"/>
              <a:t>They have a distinct purpose.</a:t>
            </a:r>
          </a:p>
          <a:p>
            <a:pPr lvl="2"/>
            <a:r>
              <a:rPr lang="en-US" dirty="0" smtClean="0">
                <a:solidFill>
                  <a:srgbClr val="FF0000"/>
                </a:solidFill>
              </a:rPr>
              <a:t>Typically expressed as a goal or set of goals.</a:t>
            </a:r>
          </a:p>
          <a:p>
            <a:pPr marL="731520" lvl="1" indent="-457200">
              <a:buFont typeface="+mj-lt"/>
              <a:buAutoNum type="arabicPeriod"/>
            </a:pPr>
            <a:r>
              <a:rPr lang="en-US" u="sng" dirty="0" smtClean="0"/>
              <a:t>People in an organization work to achieve those goals.</a:t>
            </a:r>
          </a:p>
          <a:p>
            <a:pPr lvl="2"/>
            <a:r>
              <a:rPr lang="en-US" dirty="0" smtClean="0">
                <a:solidFill>
                  <a:srgbClr val="FF0000"/>
                </a:solidFill>
              </a:rPr>
              <a:t>By making decisions and engaging in work activities.</a:t>
            </a:r>
          </a:p>
          <a:p>
            <a:pPr marL="731520" lvl="1" indent="-457200">
              <a:buFont typeface="+mj-lt"/>
              <a:buAutoNum type="arabicPeriod"/>
            </a:pPr>
            <a:r>
              <a:rPr lang="en-US" u="sng" dirty="0" smtClean="0"/>
              <a:t>They are structured in some way that defines and limits the behavior of its members.</a:t>
            </a:r>
          </a:p>
          <a:p>
            <a:pPr lvl="2"/>
            <a:r>
              <a:rPr lang="en-US" dirty="0" smtClean="0">
                <a:solidFill>
                  <a:srgbClr val="FF0000"/>
                </a:solidFill>
              </a:rPr>
              <a:t>Guided by rules, regulations, and policies.</a:t>
            </a:r>
          </a:p>
          <a:p>
            <a:pPr lvl="3"/>
            <a:r>
              <a:rPr lang="en-US" dirty="0" smtClean="0"/>
              <a:t>This structure is the setting in which managers manage.</a:t>
            </a:r>
            <a:endParaRPr lang="en-US" dirty="0"/>
          </a:p>
        </p:txBody>
      </p:sp>
      <p:pic>
        <p:nvPicPr>
          <p:cNvPr id="2050" name="Picture 2" descr="C:\Users\michaelm\AppData\Local\Microsoft\Windows\INetCache\IE\XNQPUWUE\Drawing_of_human_hand_representing_number_3[1].png"/>
          <p:cNvPicPr>
            <a:picLocks noChangeAspect="1" noChangeArrowheads="1"/>
          </p:cNvPicPr>
          <p:nvPr/>
        </p:nvPicPr>
        <p:blipFill>
          <a:blip r:embed="rId2" cstate="print"/>
          <a:srcRect/>
          <a:stretch>
            <a:fillRect/>
          </a:stretch>
        </p:blipFill>
        <p:spPr bwMode="auto">
          <a:xfrm>
            <a:off x="7924800" y="4811723"/>
            <a:ext cx="990600" cy="141000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a:t>culture establishes for managers appropriate and expected behavior</a:t>
            </a:r>
            <a:r>
              <a:rPr lang="en-US" sz="2400" dirty="0" smtClean="0"/>
              <a:t>.</a:t>
            </a:r>
          </a:p>
        </p:txBody>
      </p:sp>
      <p:pic>
        <p:nvPicPr>
          <p:cNvPr id="5" name="Picture 4"/>
          <p:cNvPicPr>
            <a:picLocks noChangeAspect="1"/>
          </p:cNvPicPr>
          <p:nvPr/>
        </p:nvPicPr>
        <p:blipFill>
          <a:blip r:embed="rId2"/>
          <a:stretch>
            <a:fillRect/>
          </a:stretch>
        </p:blipFill>
        <p:spPr>
          <a:xfrm>
            <a:off x="3429000" y="2590800"/>
            <a:ext cx="5238750" cy="3324225"/>
          </a:xfrm>
          <a:prstGeom prst="rect">
            <a:avLst/>
          </a:prstGeom>
        </p:spPr>
      </p:pic>
      <p:pic>
        <p:nvPicPr>
          <p:cNvPr id="7" name="Picture 4" descr="C:\Users\michaelm\AppData\Local\Microsoft\Windows\INetCache\IE\IKBH2KDQ\4305366199_24617050de_z[1].jpg"/>
          <p:cNvPicPr>
            <a:picLocks noChangeAspect="1" noChangeArrowheads="1"/>
          </p:cNvPicPr>
          <p:nvPr/>
        </p:nvPicPr>
        <p:blipFill>
          <a:blip r:embed="rId3" cstate="print"/>
          <a:srcRect/>
          <a:stretch>
            <a:fillRect/>
          </a:stretch>
        </p:blipFill>
        <p:spPr bwMode="auto">
          <a:xfrm>
            <a:off x="914400" y="3962400"/>
            <a:ext cx="2066936" cy="1527048"/>
          </a:xfrm>
          <a:prstGeom prst="rect">
            <a:avLst/>
          </a:prstGeom>
          <a:noFill/>
        </p:spPr>
      </p:pic>
    </p:spTree>
    <p:extLst>
      <p:ext uri="{BB962C8B-B14F-4D97-AF65-F5344CB8AC3E}">
        <p14:creationId xmlns:p14="http://schemas.microsoft.com/office/powerpoint/2010/main" val="3128730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Managerial Decisions Affected by Culture</a:t>
            </a:r>
            <a:r>
              <a:rPr lang="en-US" dirty="0" smtClean="0"/>
              <a:t/>
            </a:r>
            <a:br>
              <a:rPr lang="en-US" dirty="0" smtClean="0"/>
            </a:br>
            <a:r>
              <a:rPr lang="en-US" sz="2000" dirty="0" smtClean="0"/>
              <a:t>Four Functions Approach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lstStyle/>
          <a:p>
            <a:r>
              <a:rPr lang="en-US" sz="2400" u="sng" dirty="0" smtClean="0"/>
              <a:t>1.  Planning</a:t>
            </a:r>
          </a:p>
          <a:p>
            <a:pPr lvl="1"/>
            <a:r>
              <a:rPr lang="en-US" sz="2000" dirty="0" smtClean="0">
                <a:solidFill>
                  <a:srgbClr val="FF0000"/>
                </a:solidFill>
              </a:rPr>
              <a:t>The degree of risk that plans should contain.</a:t>
            </a:r>
          </a:p>
          <a:p>
            <a:pPr lvl="1"/>
            <a:r>
              <a:rPr lang="en-US" sz="2000" dirty="0" smtClean="0">
                <a:solidFill>
                  <a:srgbClr val="FF0000"/>
                </a:solidFill>
              </a:rPr>
              <a:t>Whether plans should be developed by individuals or teams.</a:t>
            </a:r>
          </a:p>
          <a:p>
            <a:pPr lvl="1"/>
            <a:r>
              <a:rPr lang="en-US" sz="2000" dirty="0" smtClean="0">
                <a:solidFill>
                  <a:srgbClr val="FF0000"/>
                </a:solidFill>
              </a:rPr>
              <a:t>The degree of environmental scanning in which MGMT will engage.</a:t>
            </a:r>
          </a:p>
          <a:p>
            <a:endParaRPr lang="en-US" sz="800" u="sng" dirty="0" smtClean="0"/>
          </a:p>
          <a:p>
            <a:r>
              <a:rPr lang="en-US" sz="2400" u="sng" dirty="0" smtClean="0"/>
              <a:t>2.  Organizing</a:t>
            </a:r>
          </a:p>
          <a:p>
            <a:pPr lvl="1"/>
            <a:r>
              <a:rPr lang="en-US" sz="1900" dirty="0" smtClean="0">
                <a:solidFill>
                  <a:srgbClr val="FF0000"/>
                </a:solidFill>
              </a:rPr>
              <a:t>How much autonomy should be designed into employee’s jobs?</a:t>
            </a:r>
          </a:p>
          <a:p>
            <a:pPr lvl="1"/>
            <a:r>
              <a:rPr lang="en-US" sz="1900" dirty="0" smtClean="0">
                <a:solidFill>
                  <a:srgbClr val="FF0000"/>
                </a:solidFill>
              </a:rPr>
              <a:t>Whether tasks should be done by individuals or in teams.</a:t>
            </a:r>
          </a:p>
          <a:p>
            <a:pPr lvl="1"/>
            <a:r>
              <a:rPr lang="en-US" sz="1900" dirty="0" smtClean="0">
                <a:solidFill>
                  <a:srgbClr val="FF0000"/>
                </a:solidFill>
              </a:rPr>
              <a:t>The degree to which department managers interact with each other</a:t>
            </a:r>
          </a:p>
        </p:txBody>
      </p:sp>
      <p:pic>
        <p:nvPicPr>
          <p:cNvPr id="20483" name="Picture 3" descr="C:\Users\michaelm\AppData\Local\Microsoft\Windows\INetCache\IE\XNQPUWUE\Thinking-Man[1].jpg"/>
          <p:cNvPicPr>
            <a:picLocks noChangeAspect="1" noChangeArrowheads="1"/>
          </p:cNvPicPr>
          <p:nvPr/>
        </p:nvPicPr>
        <p:blipFill>
          <a:blip r:embed="rId2" cstate="print"/>
          <a:srcRect/>
          <a:stretch>
            <a:fillRect/>
          </a:stretch>
        </p:blipFill>
        <p:spPr bwMode="auto">
          <a:xfrm>
            <a:off x="7086600" y="4800600"/>
            <a:ext cx="1600200" cy="1447800"/>
          </a:xfrm>
          <a:prstGeom prst="rect">
            <a:avLst/>
          </a:prstGeom>
          <a:noFill/>
        </p:spPr>
      </p:pic>
    </p:spTree>
    <p:extLst>
      <p:ext uri="{BB962C8B-B14F-4D97-AF65-F5344CB8AC3E}">
        <p14:creationId xmlns:p14="http://schemas.microsoft.com/office/powerpoint/2010/main" val="12456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Managerial Decisions Affected by Culture</a:t>
            </a:r>
            <a:r>
              <a:rPr lang="en-US" dirty="0" smtClean="0"/>
              <a:t/>
            </a:r>
            <a:br>
              <a:rPr lang="en-US" dirty="0" smtClean="0"/>
            </a:br>
            <a:r>
              <a:rPr lang="en-US" sz="2000" dirty="0" smtClean="0"/>
              <a:t>Four Functions Approach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p:txBody>
          <a:bodyPr>
            <a:normAutofit/>
          </a:bodyPr>
          <a:lstStyle/>
          <a:p>
            <a:r>
              <a:rPr lang="en-US" sz="2400" u="sng" dirty="0" smtClean="0"/>
              <a:t>3.  Leading</a:t>
            </a:r>
          </a:p>
          <a:p>
            <a:pPr lvl="1"/>
            <a:r>
              <a:rPr lang="en-US" sz="2000" dirty="0">
                <a:solidFill>
                  <a:srgbClr val="FF0000"/>
                </a:solidFill>
              </a:rPr>
              <a:t>D</a:t>
            </a:r>
            <a:r>
              <a:rPr lang="en-US" sz="2000" dirty="0" smtClean="0">
                <a:solidFill>
                  <a:srgbClr val="FF0000"/>
                </a:solidFill>
              </a:rPr>
              <a:t>egree to which managers are concerned w/ EE job satisfaction.</a:t>
            </a:r>
          </a:p>
          <a:p>
            <a:pPr lvl="1"/>
            <a:r>
              <a:rPr lang="en-US" sz="2000" dirty="0" smtClean="0">
                <a:solidFill>
                  <a:srgbClr val="FF0000"/>
                </a:solidFill>
              </a:rPr>
              <a:t>What leadership styles are appropriate?</a:t>
            </a:r>
          </a:p>
          <a:p>
            <a:pPr lvl="1"/>
            <a:r>
              <a:rPr lang="en-US" sz="2000" dirty="0" smtClean="0">
                <a:solidFill>
                  <a:srgbClr val="FF0000"/>
                </a:solidFill>
              </a:rPr>
              <a:t>Whether disagreements, even constructive ones, be eliminated.</a:t>
            </a:r>
          </a:p>
          <a:p>
            <a:pPr lvl="1"/>
            <a:endParaRPr lang="en-US" sz="800" dirty="0" smtClean="0"/>
          </a:p>
          <a:p>
            <a:r>
              <a:rPr lang="en-US" sz="2400" u="sng" dirty="0" smtClean="0"/>
              <a:t>4.  Controlling</a:t>
            </a:r>
          </a:p>
          <a:p>
            <a:pPr lvl="1"/>
            <a:r>
              <a:rPr lang="en-US" sz="2000" dirty="0" smtClean="0">
                <a:solidFill>
                  <a:srgbClr val="FF0000"/>
                </a:solidFill>
              </a:rPr>
              <a:t>Whether to impose external controls or allow EE to control actions.</a:t>
            </a:r>
          </a:p>
          <a:p>
            <a:pPr lvl="1"/>
            <a:r>
              <a:rPr lang="en-US" sz="2000" dirty="0" smtClean="0">
                <a:solidFill>
                  <a:srgbClr val="FF0000"/>
                </a:solidFill>
              </a:rPr>
              <a:t>What criteria should be emphasized in EE performance evaluations?</a:t>
            </a:r>
          </a:p>
          <a:p>
            <a:pPr lvl="1"/>
            <a:r>
              <a:rPr lang="en-US" sz="2000" dirty="0" smtClean="0">
                <a:solidFill>
                  <a:srgbClr val="FF0000"/>
                </a:solidFill>
              </a:rPr>
              <a:t>What repercussions will occur from exceeding one’s budget?</a:t>
            </a:r>
          </a:p>
          <a:p>
            <a:pPr lvl="1"/>
            <a:endParaRPr lang="en-US" sz="2000" dirty="0"/>
          </a:p>
        </p:txBody>
      </p:sp>
      <p:pic>
        <p:nvPicPr>
          <p:cNvPr id="5" name="Picture 3" descr="C:\Users\michaelm\AppData\Local\Microsoft\Windows\INetCache\IE\XNQPUWUE\Thinking-Man[1].jpg"/>
          <p:cNvPicPr>
            <a:picLocks noChangeAspect="1" noChangeArrowheads="1"/>
          </p:cNvPicPr>
          <p:nvPr/>
        </p:nvPicPr>
        <p:blipFill>
          <a:blip r:embed="rId2" cstate="print"/>
          <a:srcRect/>
          <a:stretch>
            <a:fillRect/>
          </a:stretch>
        </p:blipFill>
        <p:spPr bwMode="auto">
          <a:xfrm>
            <a:off x="6781800" y="4833257"/>
            <a:ext cx="2362200" cy="2024743"/>
          </a:xfrm>
          <a:prstGeom prst="rect">
            <a:avLst/>
          </a:prstGeom>
          <a:noFill/>
        </p:spPr>
      </p:pic>
    </p:spTree>
    <p:extLst>
      <p:ext uri="{BB962C8B-B14F-4D97-AF65-F5344CB8AC3E}">
        <p14:creationId xmlns:p14="http://schemas.microsoft.com/office/powerpoint/2010/main" val="384977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lstStyle/>
          <a:p>
            <a:r>
              <a:rPr lang="en-US" sz="2400" u="sng" dirty="0" smtClean="0"/>
              <a:t>An </a:t>
            </a:r>
            <a:r>
              <a:rPr lang="en-US" sz="2400" u="sng" dirty="0" smtClean="0"/>
              <a:t>organization’s culture is a system of shared meaning</a:t>
            </a:r>
            <a:r>
              <a:rPr lang="en-US" sz="2400" u="sng" dirty="0" smtClean="0"/>
              <a:t>.</a:t>
            </a:r>
          </a:p>
          <a:p>
            <a:endParaRPr lang="en-US" sz="800" dirty="0" smtClean="0"/>
          </a:p>
          <a:p>
            <a:pPr lvl="1"/>
            <a:r>
              <a:rPr lang="en-US" sz="2000" dirty="0" smtClean="0"/>
              <a:t>When you understand your organization’s culture, you know, whether it encourages teamwork, rewards innovation, etc.</a:t>
            </a:r>
          </a:p>
          <a:p>
            <a:pPr lvl="1"/>
            <a:endParaRPr lang="en-US" sz="800" dirty="0" smtClean="0"/>
          </a:p>
          <a:p>
            <a:pPr lvl="2"/>
            <a:r>
              <a:rPr lang="en-US" sz="1800" dirty="0" smtClean="0">
                <a:solidFill>
                  <a:srgbClr val="FF0000"/>
                </a:solidFill>
              </a:rPr>
              <a:t>Understanding the culture allows you to know what behaviors are likely  to be rewarded and which are likely to be punished.</a:t>
            </a:r>
            <a:endParaRPr lang="en-US" sz="1800" dirty="0">
              <a:solidFill>
                <a:srgbClr val="FF0000"/>
              </a:solidFill>
            </a:endParaRPr>
          </a:p>
        </p:txBody>
      </p:sp>
      <p:pic>
        <p:nvPicPr>
          <p:cNvPr id="21506" name="Picture 2" descr="C:\Users\michaelm\AppData\Local\Microsoft\Windows\INetCache\IE\XNQPUWUE\understand1000-250x250[1].png"/>
          <p:cNvPicPr>
            <a:picLocks noChangeAspect="1" noChangeArrowheads="1"/>
          </p:cNvPicPr>
          <p:nvPr/>
        </p:nvPicPr>
        <p:blipFill>
          <a:blip r:embed="rId2" cstate="print"/>
          <a:srcRect/>
          <a:stretch>
            <a:fillRect/>
          </a:stretch>
        </p:blipFill>
        <p:spPr bwMode="auto">
          <a:xfrm>
            <a:off x="5867400" y="3648281"/>
            <a:ext cx="2776538" cy="2514600"/>
          </a:xfrm>
          <a:prstGeom prst="rect">
            <a:avLst/>
          </a:prstGeom>
          <a:noFill/>
        </p:spPr>
      </p:pic>
    </p:spTree>
    <p:extLst>
      <p:ext uri="{BB962C8B-B14F-4D97-AF65-F5344CB8AC3E}">
        <p14:creationId xmlns:p14="http://schemas.microsoft.com/office/powerpoint/2010/main" val="72128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Ways you can learn </a:t>
            </a:r>
            <a:r>
              <a:rPr lang="en-US" sz="2400" u="sng" dirty="0"/>
              <a:t>a</a:t>
            </a:r>
            <a:r>
              <a:rPr lang="en-US" sz="2400" u="sng" dirty="0" smtClean="0"/>
              <a:t>bout </a:t>
            </a:r>
            <a:r>
              <a:rPr lang="en-US" sz="2400" u="sng" dirty="0"/>
              <a:t>a</a:t>
            </a:r>
            <a:r>
              <a:rPr lang="en-US" sz="2400" u="sng" dirty="0" smtClean="0"/>
              <a:t>n </a:t>
            </a:r>
            <a:r>
              <a:rPr lang="en-US" sz="2400" u="sng" dirty="0"/>
              <a:t>o</a:t>
            </a:r>
            <a:r>
              <a:rPr lang="en-US" sz="2400" u="sng" dirty="0" smtClean="0"/>
              <a:t>rganization’s </a:t>
            </a:r>
            <a:r>
              <a:rPr lang="en-US" sz="2400" u="sng" dirty="0"/>
              <a:t>c</a:t>
            </a:r>
            <a:r>
              <a:rPr lang="en-US" sz="2400" u="sng" dirty="0" smtClean="0"/>
              <a:t>ulture</a:t>
            </a:r>
            <a:endParaRPr lang="en-US" sz="2400" u="sng" dirty="0" smtClean="0"/>
          </a:p>
          <a:p>
            <a:endParaRPr lang="en-US" sz="800" u="sng" dirty="0" smtClean="0"/>
          </a:p>
          <a:p>
            <a:pPr marL="731520" lvl="1" indent="-457200">
              <a:buFont typeface="+mj-lt"/>
              <a:buAutoNum type="arabicPeriod"/>
            </a:pPr>
            <a:r>
              <a:rPr lang="en-US" sz="2000" dirty="0" smtClean="0">
                <a:solidFill>
                  <a:srgbClr val="FF0000"/>
                </a:solidFill>
              </a:rPr>
              <a:t>Do background work.</a:t>
            </a:r>
          </a:p>
          <a:p>
            <a:pPr marL="731520" lvl="1" indent="-457200">
              <a:buFont typeface="+mj-lt"/>
              <a:buAutoNum type="arabicPeriod"/>
            </a:pPr>
            <a:r>
              <a:rPr lang="en-US" sz="2000" dirty="0" smtClean="0">
                <a:solidFill>
                  <a:srgbClr val="FF0000"/>
                </a:solidFill>
              </a:rPr>
              <a:t>Observe the physical surroundings.</a:t>
            </a:r>
          </a:p>
          <a:p>
            <a:pPr marL="731520" lvl="1" indent="-457200">
              <a:buFont typeface="+mj-lt"/>
              <a:buAutoNum type="arabicPeriod"/>
            </a:pPr>
            <a:r>
              <a:rPr lang="en-US" sz="2000" dirty="0" smtClean="0">
                <a:solidFill>
                  <a:srgbClr val="FF0000"/>
                </a:solidFill>
              </a:rPr>
              <a:t>Make note about those with whom you met.</a:t>
            </a:r>
          </a:p>
          <a:p>
            <a:pPr marL="731520" lvl="1" indent="-457200">
              <a:buFont typeface="+mj-lt"/>
              <a:buAutoNum type="arabicPeriod"/>
            </a:pPr>
            <a:r>
              <a:rPr lang="en-US" sz="2000" dirty="0" smtClean="0">
                <a:solidFill>
                  <a:srgbClr val="FF0000"/>
                </a:solidFill>
              </a:rPr>
              <a:t>How would you characterize the style of the people you met?</a:t>
            </a:r>
          </a:p>
          <a:p>
            <a:pPr marL="731520" lvl="1" indent="-457200">
              <a:buFont typeface="+mj-lt"/>
              <a:buAutoNum type="arabicPeriod"/>
            </a:pPr>
            <a:r>
              <a:rPr lang="en-US" sz="2000" dirty="0" smtClean="0">
                <a:solidFill>
                  <a:srgbClr val="FF0000"/>
                </a:solidFill>
              </a:rPr>
              <a:t>Look at the organization’s Human Resources Manual.</a:t>
            </a:r>
          </a:p>
          <a:p>
            <a:pPr marL="731520" lvl="1" indent="-457200">
              <a:buFont typeface="+mj-lt"/>
              <a:buAutoNum type="arabicPeriod"/>
            </a:pPr>
            <a:r>
              <a:rPr lang="en-US" sz="2000" dirty="0" smtClean="0">
                <a:solidFill>
                  <a:srgbClr val="FF0000"/>
                </a:solidFill>
              </a:rPr>
              <a:t>Ask questions of the people with whom you meet.</a:t>
            </a:r>
          </a:p>
          <a:p>
            <a:pPr marL="0" indent="0">
              <a:buNone/>
            </a:pPr>
            <a:endParaRPr lang="en-US" dirty="0"/>
          </a:p>
        </p:txBody>
      </p:sp>
      <p:pic>
        <p:nvPicPr>
          <p:cNvPr id="22530" name="Picture 2" descr="C:\Users\michaelm\AppData\Local\Microsoft\Windows\INetCache\IE\8ZR0P28V\Wikimedia-research[1].png"/>
          <p:cNvPicPr>
            <a:picLocks noChangeAspect="1" noChangeArrowheads="1"/>
          </p:cNvPicPr>
          <p:nvPr/>
        </p:nvPicPr>
        <p:blipFill>
          <a:blip r:embed="rId2" cstate="print"/>
          <a:srcRect/>
          <a:stretch>
            <a:fillRect/>
          </a:stretch>
        </p:blipFill>
        <p:spPr bwMode="auto">
          <a:xfrm>
            <a:off x="6705600" y="4337219"/>
            <a:ext cx="1901190" cy="1821180"/>
          </a:xfrm>
          <a:prstGeom prst="rect">
            <a:avLst/>
          </a:prstGeom>
          <a:noFill/>
        </p:spPr>
      </p:pic>
    </p:spTree>
    <p:extLst>
      <p:ext uri="{BB962C8B-B14F-4D97-AF65-F5344CB8AC3E}">
        <p14:creationId xmlns:p14="http://schemas.microsoft.com/office/powerpoint/2010/main" val="2628602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Introduction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normAutofit/>
          </a:bodyPr>
          <a:lstStyle/>
          <a:p>
            <a:r>
              <a:rPr lang="en-US" sz="2400" u="sng" dirty="0" smtClean="0"/>
              <a:t>Chapter Three: Integrative Managerial Issues</a:t>
            </a:r>
          </a:p>
          <a:p>
            <a:endParaRPr lang="en-US" sz="800" u="sng" dirty="0" smtClean="0"/>
          </a:p>
          <a:p>
            <a:pPr lvl="1"/>
            <a:r>
              <a:rPr lang="en-US" sz="1900" dirty="0" smtClean="0">
                <a:solidFill>
                  <a:srgbClr val="FF0000"/>
                </a:solidFill>
              </a:rPr>
              <a:t>Explain globalization and its impact on organizations.</a:t>
            </a:r>
          </a:p>
          <a:p>
            <a:pPr lvl="1"/>
            <a:r>
              <a:rPr lang="en-US" sz="1900" dirty="0" smtClean="0">
                <a:solidFill>
                  <a:srgbClr val="FF0000"/>
                </a:solidFill>
              </a:rPr>
              <a:t>Discuss how society’s expectations are influencing managers and organizations.</a:t>
            </a:r>
          </a:p>
          <a:p>
            <a:pPr lvl="1"/>
            <a:r>
              <a:rPr lang="en-US" sz="1900" dirty="0" smtClean="0">
                <a:solidFill>
                  <a:srgbClr val="FF0000"/>
                </a:solidFill>
              </a:rPr>
              <a:t>Discuss the factors that lead to ethical and unethical behavior in organizations.</a:t>
            </a:r>
          </a:p>
          <a:p>
            <a:pPr lvl="1"/>
            <a:r>
              <a:rPr lang="en-US" sz="1900" dirty="0" smtClean="0">
                <a:solidFill>
                  <a:srgbClr val="FF0000"/>
                </a:solidFill>
              </a:rPr>
              <a:t>Describe how the workforce is changing and its impact on the way organizations are managed.</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28" name="Picture 4" descr="C:\Users\michaelm\AppData\Local\Microsoft\Windows\INetCache\IE\2HBKIZ1C\Integration_logo[1].jpg"/>
          <p:cNvPicPr>
            <a:picLocks noChangeAspect="1" noChangeArrowheads="1"/>
          </p:cNvPicPr>
          <p:nvPr/>
        </p:nvPicPr>
        <p:blipFill>
          <a:blip r:embed="rId2" cstate="print"/>
          <a:srcRect/>
          <a:stretch>
            <a:fillRect/>
          </a:stretch>
        </p:blipFill>
        <p:spPr bwMode="auto">
          <a:xfrm>
            <a:off x="5638800" y="4120273"/>
            <a:ext cx="3124200" cy="2065020"/>
          </a:xfrm>
          <a:prstGeom prst="rect">
            <a:avLst/>
          </a:prstGeom>
          <a:noFill/>
        </p:spPr>
      </p:pic>
    </p:spTree>
    <p:extLst>
      <p:ext uri="{BB962C8B-B14F-4D97-AF65-F5344CB8AC3E}">
        <p14:creationId xmlns:p14="http://schemas.microsoft.com/office/powerpoint/2010/main" val="3321275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The </a:t>
            </a:r>
            <a:r>
              <a:rPr lang="en-US" sz="2400" u="sng" dirty="0" smtClean="0"/>
              <a:t>world is still a global village – a world where goods and services are produced and marketed worldwide – but, how managers do business in that global village is changing</a:t>
            </a:r>
            <a:r>
              <a:rPr lang="en-US" sz="2000" dirty="0" smtClean="0"/>
              <a:t>.</a:t>
            </a:r>
          </a:p>
          <a:p>
            <a:pPr lvl="1"/>
            <a:endParaRPr lang="en-US" sz="800" dirty="0" smtClean="0"/>
          </a:p>
          <a:p>
            <a:pPr lvl="2"/>
            <a:r>
              <a:rPr lang="en-US" sz="1800" dirty="0" smtClean="0">
                <a:solidFill>
                  <a:srgbClr val="FF0000"/>
                </a:solidFill>
              </a:rPr>
              <a:t>To be effective in this boundary-less world, managers need to adapt to this changed environment, as well as, be more understanding of cultures, systems, and techniques that are different from their own.</a:t>
            </a:r>
            <a:endParaRPr lang="en-US" sz="1800" dirty="0">
              <a:solidFill>
                <a:srgbClr val="FF0000"/>
              </a:solidFill>
            </a:endParaRPr>
          </a:p>
        </p:txBody>
      </p:sp>
      <p:pic>
        <p:nvPicPr>
          <p:cNvPr id="2050" name="Picture 2" descr="C:\Users\michaelm\AppData\Local\Microsoft\Windows\INetCache\IE\XNQPUWUE\Worldwide11[1].gif"/>
          <p:cNvPicPr>
            <a:picLocks noChangeAspect="1" noChangeArrowheads="1"/>
          </p:cNvPicPr>
          <p:nvPr/>
        </p:nvPicPr>
        <p:blipFill>
          <a:blip r:embed="rId2" cstate="print"/>
          <a:srcRect/>
          <a:stretch>
            <a:fillRect/>
          </a:stretch>
        </p:blipFill>
        <p:spPr bwMode="auto">
          <a:xfrm>
            <a:off x="3352800" y="4191000"/>
            <a:ext cx="4038600" cy="2040255"/>
          </a:xfrm>
          <a:prstGeom prst="rect">
            <a:avLst/>
          </a:prstGeom>
          <a:noFill/>
        </p:spPr>
      </p:pic>
      <p:pic>
        <p:nvPicPr>
          <p:cNvPr id="2052" name="Picture 4" descr="C:\Users\michaelm\AppData\Local\Microsoft\Windows\INetCache\IE\8ZR0P28V\Passport_to_the_world[1].png"/>
          <p:cNvPicPr>
            <a:picLocks noChangeAspect="1" noChangeArrowheads="1"/>
          </p:cNvPicPr>
          <p:nvPr/>
        </p:nvPicPr>
        <p:blipFill>
          <a:blip r:embed="rId3" cstate="print"/>
          <a:srcRect/>
          <a:stretch>
            <a:fillRect/>
          </a:stretch>
        </p:blipFill>
        <p:spPr bwMode="auto">
          <a:xfrm>
            <a:off x="2013857" y="4953000"/>
            <a:ext cx="1567543" cy="1371600"/>
          </a:xfrm>
          <a:prstGeom prst="rect">
            <a:avLst/>
          </a:prstGeom>
          <a:noFill/>
        </p:spPr>
      </p:pic>
    </p:spTree>
    <p:extLst>
      <p:ext uri="{BB962C8B-B14F-4D97-AF65-F5344CB8AC3E}">
        <p14:creationId xmlns:p14="http://schemas.microsoft.com/office/powerpoint/2010/main" val="3383780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Organizations </a:t>
            </a:r>
            <a:r>
              <a:rPr lang="en-US" sz="2400" u="sng" dirty="0" smtClean="0"/>
              <a:t>are considered global if they exchange goods and services with consumers in other countries</a:t>
            </a:r>
            <a:r>
              <a:rPr lang="en-US" sz="2400" dirty="0" smtClean="0"/>
              <a:t>.</a:t>
            </a:r>
          </a:p>
          <a:p>
            <a:pPr lvl="1"/>
            <a:endParaRPr lang="en-US" sz="800" dirty="0" smtClean="0"/>
          </a:p>
          <a:p>
            <a:pPr lvl="2"/>
            <a:r>
              <a:rPr lang="en-US" sz="1800" dirty="0" smtClean="0">
                <a:solidFill>
                  <a:srgbClr val="FF0000"/>
                </a:solidFill>
              </a:rPr>
              <a:t>Marketplace globalization is the most common approach.</a:t>
            </a:r>
          </a:p>
          <a:p>
            <a:pPr lvl="2"/>
            <a:r>
              <a:rPr lang="en-US" sz="1800" dirty="0" smtClean="0">
                <a:solidFill>
                  <a:srgbClr val="FF0000"/>
                </a:solidFill>
              </a:rPr>
              <a:t>However, many organizations use managerial and technical employee talent from other countries, and an organization may use financial resources outside its home </a:t>
            </a:r>
            <a:r>
              <a:rPr lang="en-US" sz="1800" dirty="0" smtClean="0">
                <a:solidFill>
                  <a:srgbClr val="FF0000"/>
                </a:solidFill>
              </a:rPr>
              <a:t>country</a:t>
            </a:r>
            <a:r>
              <a:rPr lang="en-US" dirty="0" smtClean="0">
                <a:solidFill>
                  <a:srgbClr val="FF0000"/>
                </a:solidFill>
              </a:rPr>
              <a:t>.</a:t>
            </a:r>
            <a:endParaRPr lang="en-US" sz="1800" dirty="0" smtClean="0">
              <a:solidFill>
                <a:srgbClr val="FF0000"/>
              </a:solidFill>
            </a:endParaRPr>
          </a:p>
        </p:txBody>
      </p:sp>
      <p:pic>
        <p:nvPicPr>
          <p:cNvPr id="3076" name="Picture 4" descr="C:\Users\michaelm\AppData\Local\Microsoft\Windows\INetCache\IE\8ZR0P28V\CQZuP[1].png"/>
          <p:cNvPicPr>
            <a:picLocks noChangeAspect="1" noChangeArrowheads="1"/>
          </p:cNvPicPr>
          <p:nvPr/>
        </p:nvPicPr>
        <p:blipFill>
          <a:blip r:embed="rId2" cstate="print"/>
          <a:srcRect/>
          <a:stretch>
            <a:fillRect/>
          </a:stretch>
        </p:blipFill>
        <p:spPr bwMode="auto">
          <a:xfrm>
            <a:off x="5943600" y="4041648"/>
            <a:ext cx="2575560" cy="2057400"/>
          </a:xfrm>
          <a:prstGeom prst="rect">
            <a:avLst/>
          </a:prstGeom>
          <a:noFill/>
        </p:spPr>
      </p:pic>
    </p:spTree>
    <p:extLst>
      <p:ext uri="{BB962C8B-B14F-4D97-AF65-F5344CB8AC3E}">
        <p14:creationId xmlns:p14="http://schemas.microsoft.com/office/powerpoint/2010/main" val="222015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a:xfrm>
            <a:off x="301752" y="1527048"/>
            <a:ext cx="8503920" cy="4721352"/>
          </a:xfrm>
        </p:spPr>
        <p:txBody>
          <a:bodyPr>
            <a:normAutofit fontScale="70000" lnSpcReduction="20000"/>
          </a:bodyPr>
          <a:lstStyle/>
          <a:p>
            <a:r>
              <a:rPr lang="en-US" sz="3100" u="sng" dirty="0" smtClean="0"/>
              <a:t>Ways in which</a:t>
            </a:r>
            <a:r>
              <a:rPr lang="en-US" sz="3100" u="sng" dirty="0" smtClean="0"/>
              <a:t> </a:t>
            </a:r>
            <a:r>
              <a:rPr lang="en-US" sz="3100" u="sng" dirty="0" smtClean="0"/>
              <a:t>o</a:t>
            </a:r>
            <a:r>
              <a:rPr lang="en-US" sz="3100" u="sng" dirty="0" smtClean="0"/>
              <a:t>rganizations </a:t>
            </a:r>
            <a:r>
              <a:rPr lang="en-US" sz="3100" u="sng" dirty="0"/>
              <a:t>g</a:t>
            </a:r>
            <a:r>
              <a:rPr lang="en-US" sz="3100" u="sng" dirty="0" smtClean="0"/>
              <a:t>o </a:t>
            </a:r>
            <a:r>
              <a:rPr lang="en-US" sz="3100" u="sng" dirty="0"/>
              <a:t>g</a:t>
            </a:r>
            <a:r>
              <a:rPr lang="en-US" sz="3100" u="sng" dirty="0" smtClean="0"/>
              <a:t>lobal</a:t>
            </a:r>
            <a:r>
              <a:rPr lang="en-US" sz="3100" dirty="0" smtClean="0"/>
              <a:t>?</a:t>
            </a:r>
          </a:p>
          <a:p>
            <a:endParaRPr lang="en-US" sz="1300" dirty="0" smtClean="0"/>
          </a:p>
          <a:p>
            <a:pPr marL="731520" lvl="1" indent="-457200">
              <a:buFont typeface="+mj-lt"/>
              <a:buAutoNum type="arabicPeriod"/>
            </a:pPr>
            <a:r>
              <a:rPr lang="en-US" u="sng" dirty="0" smtClean="0"/>
              <a:t>Global Sourcing</a:t>
            </a:r>
          </a:p>
          <a:p>
            <a:pPr lvl="2"/>
            <a:r>
              <a:rPr lang="en-US" dirty="0" smtClean="0">
                <a:solidFill>
                  <a:srgbClr val="FF0000"/>
                </a:solidFill>
              </a:rPr>
              <a:t>Purchasing materials or labor from around the world.</a:t>
            </a:r>
          </a:p>
          <a:p>
            <a:pPr marL="731520" lvl="1" indent="-457200">
              <a:buFont typeface="+mj-lt"/>
              <a:buAutoNum type="arabicPeriod"/>
            </a:pPr>
            <a:r>
              <a:rPr lang="en-US" u="sng" dirty="0" smtClean="0"/>
              <a:t>Exporting</a:t>
            </a:r>
          </a:p>
          <a:p>
            <a:pPr lvl="2"/>
            <a:r>
              <a:rPr lang="en-US" dirty="0" smtClean="0">
                <a:solidFill>
                  <a:srgbClr val="FF0000"/>
                </a:solidFill>
              </a:rPr>
              <a:t>Making products domestically and selling them abroad.</a:t>
            </a:r>
          </a:p>
          <a:p>
            <a:pPr marL="731520" lvl="1" indent="-457200">
              <a:buFont typeface="+mj-lt"/>
              <a:buAutoNum type="arabicPeriod"/>
            </a:pPr>
            <a:r>
              <a:rPr lang="en-US" u="sng" dirty="0" smtClean="0"/>
              <a:t>Importing</a:t>
            </a:r>
          </a:p>
          <a:p>
            <a:pPr lvl="2"/>
            <a:r>
              <a:rPr lang="en-US" dirty="0" smtClean="0">
                <a:solidFill>
                  <a:srgbClr val="FF0000"/>
                </a:solidFill>
              </a:rPr>
              <a:t>Acquiring products made abroad and selling them domestically.</a:t>
            </a:r>
          </a:p>
          <a:p>
            <a:pPr marL="731520" lvl="1" indent="-457200">
              <a:buFont typeface="+mj-lt"/>
              <a:buAutoNum type="arabicPeriod"/>
            </a:pPr>
            <a:r>
              <a:rPr lang="en-US" u="sng" dirty="0" smtClean="0"/>
              <a:t>Licensing</a:t>
            </a:r>
          </a:p>
          <a:p>
            <a:pPr lvl="2"/>
            <a:r>
              <a:rPr lang="en-US" dirty="0" smtClean="0">
                <a:solidFill>
                  <a:srgbClr val="FF0000"/>
                </a:solidFill>
              </a:rPr>
              <a:t>An agreement which allows another to make or sell its products, or use its technology.</a:t>
            </a:r>
          </a:p>
          <a:p>
            <a:pPr marL="731520" lvl="1" indent="-457200">
              <a:buFont typeface="+mj-lt"/>
              <a:buAutoNum type="arabicPeriod"/>
            </a:pPr>
            <a:r>
              <a:rPr lang="en-US" u="sng" dirty="0" smtClean="0"/>
              <a:t>Franchising</a:t>
            </a:r>
          </a:p>
          <a:p>
            <a:pPr lvl="2"/>
            <a:r>
              <a:rPr lang="en-US" dirty="0" smtClean="0">
                <a:solidFill>
                  <a:srgbClr val="FF0000"/>
                </a:solidFill>
              </a:rPr>
              <a:t>An agreement which allows another to use its name and operating methods.</a:t>
            </a:r>
          </a:p>
          <a:p>
            <a:pPr marL="731520" lvl="1" indent="-457200">
              <a:buFont typeface="+mj-lt"/>
              <a:buAutoNum type="arabicPeriod"/>
            </a:pPr>
            <a:r>
              <a:rPr lang="en-US" u="sng" dirty="0" smtClean="0"/>
              <a:t>MNC (Multi-National Corporation)</a:t>
            </a:r>
          </a:p>
          <a:p>
            <a:pPr lvl="2"/>
            <a:r>
              <a:rPr lang="en-US" dirty="0" smtClean="0">
                <a:solidFill>
                  <a:srgbClr val="FF0000"/>
                </a:solidFill>
              </a:rPr>
              <a:t>Any type of international company that maintains operations in multiple countries.</a:t>
            </a:r>
          </a:p>
          <a:p>
            <a:pPr marL="731520" lvl="1" indent="-457200">
              <a:buFont typeface="+mj-lt"/>
              <a:buAutoNum type="arabicPeriod"/>
            </a:pPr>
            <a:r>
              <a:rPr lang="en-US" u="sng" dirty="0" smtClean="0"/>
              <a:t>Multi-Domestic Corporation</a:t>
            </a:r>
          </a:p>
          <a:p>
            <a:pPr lvl="2"/>
            <a:r>
              <a:rPr lang="en-US" dirty="0" smtClean="0">
                <a:solidFill>
                  <a:srgbClr val="FF0000"/>
                </a:solidFill>
              </a:rPr>
              <a:t>An MNC that decentralizes MGMT and other decisions to local countries where it does business</a:t>
            </a:r>
          </a:p>
          <a:p>
            <a:pPr marL="731520" lvl="1" indent="-457200">
              <a:buFont typeface="+mj-lt"/>
              <a:buAutoNum type="arabicPeriod"/>
            </a:pPr>
            <a:r>
              <a:rPr lang="en-US" u="sng" dirty="0" smtClean="0"/>
              <a:t>Transnational (Borderless) Organization</a:t>
            </a:r>
          </a:p>
          <a:p>
            <a:pPr lvl="2"/>
            <a:r>
              <a:rPr lang="en-US" dirty="0" smtClean="0">
                <a:solidFill>
                  <a:srgbClr val="FF0000"/>
                </a:solidFill>
              </a:rPr>
              <a:t>An MNC where artificial geographic boundaries are eliminated.</a:t>
            </a:r>
          </a:p>
          <a:p>
            <a:pPr marL="731520" lvl="1" indent="-457200">
              <a:buFont typeface="+mj-lt"/>
              <a:buAutoNum type="arabicPeriod"/>
            </a:pPr>
            <a:r>
              <a:rPr lang="en-US" u="sng" dirty="0" smtClean="0"/>
              <a:t>Global Corporation</a:t>
            </a:r>
          </a:p>
          <a:p>
            <a:pPr lvl="2"/>
            <a:r>
              <a:rPr lang="en-US" dirty="0" smtClean="0">
                <a:solidFill>
                  <a:srgbClr val="FF0000"/>
                </a:solidFill>
              </a:rPr>
              <a:t>An MNC that centralizes management and other decisions in the home country.</a:t>
            </a:r>
            <a:endParaRPr lang="en-US" dirty="0">
              <a:solidFill>
                <a:srgbClr val="FF0000"/>
              </a:solidFill>
            </a:endParaRPr>
          </a:p>
        </p:txBody>
      </p:sp>
      <p:pic>
        <p:nvPicPr>
          <p:cNvPr id="4099" name="Picture 3" descr="C:\Users\michaelm\AppData\Local\Microsoft\Windows\INetCache\IE\XNQPUWUE\StylisedButterfly[1].png"/>
          <p:cNvPicPr>
            <a:picLocks noChangeAspect="1" noChangeArrowheads="1"/>
          </p:cNvPicPr>
          <p:nvPr/>
        </p:nvPicPr>
        <p:blipFill>
          <a:blip r:embed="rId2" cstate="print"/>
          <a:srcRect/>
          <a:stretch>
            <a:fillRect/>
          </a:stretch>
        </p:blipFill>
        <p:spPr bwMode="auto">
          <a:xfrm>
            <a:off x="6553200" y="1447800"/>
            <a:ext cx="1979147" cy="1828800"/>
          </a:xfrm>
          <a:prstGeom prst="rect">
            <a:avLst/>
          </a:prstGeom>
          <a:noFill/>
        </p:spPr>
      </p:pic>
    </p:spTree>
    <p:extLst>
      <p:ext uri="{BB962C8B-B14F-4D97-AF65-F5344CB8AC3E}">
        <p14:creationId xmlns:p14="http://schemas.microsoft.com/office/powerpoint/2010/main" val="3061582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Investment in Globalization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normAutofit/>
          </a:bodyPr>
          <a:lstStyle/>
          <a:p>
            <a:r>
              <a:rPr lang="en-US" sz="2400" u="sng" dirty="0" smtClean="0"/>
              <a:t>Three types of direct investment</a:t>
            </a:r>
            <a:r>
              <a:rPr lang="en-US" sz="2400" u="sng" dirty="0" smtClean="0"/>
              <a:t>s organizations can make in globalization:</a:t>
            </a:r>
            <a:endParaRPr lang="en-US" sz="2400" u="sng" dirty="0" smtClean="0"/>
          </a:p>
          <a:p>
            <a:endParaRPr lang="en-US" sz="900" u="sng" dirty="0" smtClean="0"/>
          </a:p>
          <a:p>
            <a:pPr marL="617220" lvl="1" indent="-342900">
              <a:buFont typeface="+mj-lt"/>
              <a:buAutoNum type="arabicPeriod"/>
            </a:pPr>
            <a:r>
              <a:rPr lang="en-US" sz="1800" u="sng" dirty="0" smtClean="0"/>
              <a:t>Global Strategic Alliance</a:t>
            </a:r>
          </a:p>
          <a:p>
            <a:pPr lvl="2"/>
            <a:r>
              <a:rPr lang="en-US" sz="1600" dirty="0" smtClean="0">
                <a:solidFill>
                  <a:srgbClr val="FF0000"/>
                </a:solidFill>
              </a:rPr>
              <a:t>A partnership between an organization and foreign company partner(s) in which both share resources and knowledge in developing new products or building production facilities.</a:t>
            </a:r>
          </a:p>
          <a:p>
            <a:pPr marL="617220" lvl="1" indent="-342900">
              <a:buFont typeface="+mj-lt"/>
              <a:buAutoNum type="arabicPeriod"/>
            </a:pPr>
            <a:r>
              <a:rPr lang="en-US" sz="1800" u="sng" dirty="0" smtClean="0"/>
              <a:t>Joint Venture</a:t>
            </a:r>
          </a:p>
          <a:p>
            <a:pPr lvl="2"/>
            <a:r>
              <a:rPr lang="en-US" sz="1600" dirty="0" smtClean="0">
                <a:solidFill>
                  <a:srgbClr val="FF0000"/>
                </a:solidFill>
              </a:rPr>
              <a:t>A specific type of strategic alliance in which the partners agree to form a separate, independent organization for some business purpose.</a:t>
            </a:r>
          </a:p>
          <a:p>
            <a:pPr marL="617220" lvl="1" indent="-342900">
              <a:buFont typeface="+mj-lt"/>
              <a:buAutoNum type="arabicPeriod"/>
            </a:pPr>
            <a:r>
              <a:rPr lang="en-US" sz="1800" u="sng" dirty="0" smtClean="0"/>
              <a:t>Foreign Subsidiary</a:t>
            </a:r>
          </a:p>
          <a:p>
            <a:pPr lvl="2"/>
            <a:r>
              <a:rPr lang="en-US" sz="1600" dirty="0" smtClean="0">
                <a:solidFill>
                  <a:srgbClr val="FF0000"/>
                </a:solidFill>
              </a:rPr>
              <a:t>A direct investment in a foreign country that involves setting up a separate and independent facility or office.</a:t>
            </a:r>
          </a:p>
        </p:txBody>
      </p:sp>
      <p:pic>
        <p:nvPicPr>
          <p:cNvPr id="5124" name="Picture 4" descr="C:\Users\michaelm\AppData\Local\Microsoft\Windows\INetCache\IE\XNQPUWUE\재무설계[1].jpg"/>
          <p:cNvPicPr>
            <a:picLocks noChangeAspect="1" noChangeArrowheads="1"/>
          </p:cNvPicPr>
          <p:nvPr/>
        </p:nvPicPr>
        <p:blipFill>
          <a:blip r:embed="rId2" cstate="print"/>
          <a:srcRect/>
          <a:stretch>
            <a:fillRect/>
          </a:stretch>
        </p:blipFill>
        <p:spPr bwMode="auto">
          <a:xfrm>
            <a:off x="6172200" y="5334000"/>
            <a:ext cx="2609850" cy="990600"/>
          </a:xfrm>
          <a:prstGeom prst="rect">
            <a:avLst/>
          </a:prstGeom>
          <a:noFill/>
        </p:spPr>
      </p:pic>
    </p:spTree>
    <p:extLst>
      <p:ext uri="{BB962C8B-B14F-4D97-AF65-F5344CB8AC3E}">
        <p14:creationId xmlns:p14="http://schemas.microsoft.com/office/powerpoint/2010/main" val="314267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p:txBody>
          <a:bodyPr/>
          <a:lstStyle/>
          <a:p>
            <a:r>
              <a:rPr lang="en-US" sz="2400" u="sng" dirty="0" smtClean="0"/>
              <a:t>Managers direct and oversee the activities of other people in the organization so organizational goals can be accomplished</a:t>
            </a:r>
            <a:r>
              <a:rPr lang="en-US" sz="2400" dirty="0" smtClean="0"/>
              <a:t>.</a:t>
            </a:r>
          </a:p>
          <a:p>
            <a:endParaRPr lang="en-US" sz="800" dirty="0" smtClean="0"/>
          </a:p>
          <a:p>
            <a:pPr lvl="1"/>
            <a:r>
              <a:rPr lang="en-US" dirty="0" smtClean="0">
                <a:solidFill>
                  <a:srgbClr val="FF0000"/>
                </a:solidFill>
              </a:rPr>
              <a:t>A manager’s job isn’t about personal achievement – it is about helping others do their work</a:t>
            </a:r>
            <a:r>
              <a:rPr lang="en-US" dirty="0" smtClean="0">
                <a:solidFill>
                  <a:srgbClr val="FF0000"/>
                </a:solidFill>
              </a:rPr>
              <a:t>.</a:t>
            </a:r>
            <a:endParaRPr lang="en-US" dirty="0" smtClean="0">
              <a:solidFill>
                <a:srgbClr val="FF0000"/>
              </a:solidFill>
            </a:endParaRPr>
          </a:p>
        </p:txBody>
      </p:sp>
      <p:pic>
        <p:nvPicPr>
          <p:cNvPr id="3074" name="Picture 2" descr="C:\Users\michaelm\AppData\Local\Microsoft\Windows\INetCache\IE\XNQPUWUE\icon-men-celebrate-clipart[1].jpg"/>
          <p:cNvPicPr>
            <a:picLocks noChangeAspect="1" noChangeArrowheads="1"/>
          </p:cNvPicPr>
          <p:nvPr/>
        </p:nvPicPr>
        <p:blipFill>
          <a:blip r:embed="rId2" cstate="print"/>
          <a:srcRect/>
          <a:stretch>
            <a:fillRect/>
          </a:stretch>
        </p:blipFill>
        <p:spPr bwMode="auto">
          <a:xfrm>
            <a:off x="3200400" y="4343400"/>
            <a:ext cx="2800350" cy="1870710"/>
          </a:xfrm>
          <a:prstGeom prst="rect">
            <a:avLst/>
          </a:prstGeom>
          <a:noFill/>
        </p:spPr>
      </p:pic>
      <p:pic>
        <p:nvPicPr>
          <p:cNvPr id="3075" name="Picture 3" descr="C:\Users\michaelm\AppData\Local\Microsoft\Windows\INetCache\IE\2HBKIZ1C\ribbon-medal-red-blue-monsterbraingames[1].png"/>
          <p:cNvPicPr>
            <a:picLocks noChangeAspect="1" noChangeArrowheads="1"/>
          </p:cNvPicPr>
          <p:nvPr/>
        </p:nvPicPr>
        <p:blipFill>
          <a:blip r:embed="rId3" cstate="print"/>
          <a:srcRect/>
          <a:stretch>
            <a:fillRect/>
          </a:stretch>
        </p:blipFill>
        <p:spPr bwMode="auto">
          <a:xfrm>
            <a:off x="6158623" y="4338919"/>
            <a:ext cx="849533" cy="91888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A </a:t>
            </a:r>
            <a:r>
              <a:rPr lang="en-US" sz="2400" u="sng" dirty="0" smtClean="0"/>
              <a:t>global world brings new challenges for managers, especially in managing in a country with a different national culture</a:t>
            </a:r>
            <a:r>
              <a:rPr lang="en-US" sz="2000" dirty="0" smtClean="0"/>
              <a:t>.</a:t>
            </a:r>
          </a:p>
          <a:p>
            <a:pPr lvl="1"/>
            <a:endParaRPr lang="en-US" sz="800" dirty="0" smtClean="0"/>
          </a:p>
          <a:p>
            <a:pPr lvl="2"/>
            <a:r>
              <a:rPr lang="en-US" dirty="0" smtClean="0">
                <a:solidFill>
                  <a:srgbClr val="FF0000"/>
                </a:solidFill>
              </a:rPr>
              <a:t>A specific challenge comes from the need to recognize the differences that might exist and then find ways to make interactions effective.</a:t>
            </a:r>
            <a:endParaRPr lang="en-US" dirty="0">
              <a:solidFill>
                <a:srgbClr val="FF0000"/>
              </a:solidFill>
            </a:endParaRPr>
          </a:p>
        </p:txBody>
      </p:sp>
      <p:pic>
        <p:nvPicPr>
          <p:cNvPr id="6150" name="Picture 6" descr="C:\Users\michaelm\AppData\Local\Microsoft\Windows\INetCache\IE\2HBKIZ1C\images[1].jpg"/>
          <p:cNvPicPr>
            <a:picLocks noChangeAspect="1" noChangeArrowheads="1"/>
          </p:cNvPicPr>
          <p:nvPr/>
        </p:nvPicPr>
        <p:blipFill>
          <a:blip r:embed="rId2" cstate="print"/>
          <a:srcRect/>
          <a:stretch>
            <a:fillRect/>
          </a:stretch>
        </p:blipFill>
        <p:spPr bwMode="auto">
          <a:xfrm>
            <a:off x="5897372" y="4419600"/>
            <a:ext cx="2908300" cy="1828800"/>
          </a:xfrm>
          <a:prstGeom prst="rect">
            <a:avLst/>
          </a:prstGeom>
          <a:noFill/>
        </p:spPr>
      </p:pic>
    </p:spTree>
    <p:extLst>
      <p:ext uri="{BB962C8B-B14F-4D97-AF65-F5344CB8AC3E}">
        <p14:creationId xmlns:p14="http://schemas.microsoft.com/office/powerpoint/2010/main" val="1699529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Parochialism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Parochialism is a </a:t>
            </a:r>
            <a:r>
              <a:rPr lang="en-US" sz="2400" u="sng" dirty="0" smtClean="0"/>
              <a:t>narrow focus in which managers see things only through their own eyes and from their own </a:t>
            </a:r>
            <a:r>
              <a:rPr lang="en-US" sz="2400" u="sng" dirty="0" smtClean="0"/>
              <a:t>perspectives.</a:t>
            </a:r>
          </a:p>
          <a:p>
            <a:endParaRPr lang="en-US" sz="800" dirty="0">
              <a:solidFill>
                <a:srgbClr val="FF0000"/>
              </a:solidFill>
            </a:endParaRPr>
          </a:p>
          <a:p>
            <a:pPr lvl="1"/>
            <a:r>
              <a:rPr lang="en-US" sz="2000" dirty="0" smtClean="0">
                <a:solidFill>
                  <a:schemeClr val="tx1">
                    <a:lumMod val="50000"/>
                    <a:lumOff val="50000"/>
                  </a:schemeClr>
                </a:solidFill>
              </a:rPr>
              <a:t>Managers </a:t>
            </a:r>
            <a:r>
              <a:rPr lang="en-US" sz="2000" dirty="0" smtClean="0">
                <a:solidFill>
                  <a:schemeClr val="tx1">
                    <a:lumMod val="50000"/>
                    <a:lumOff val="50000"/>
                  </a:schemeClr>
                </a:solidFill>
              </a:rPr>
              <a:t>don’t recognize that people from other countries have different ways of doing things or that they live differently from </a:t>
            </a:r>
            <a:r>
              <a:rPr lang="en-US" sz="2000" dirty="0" smtClean="0">
                <a:solidFill>
                  <a:schemeClr val="tx1">
                    <a:lumMod val="50000"/>
                    <a:lumOff val="50000"/>
                  </a:schemeClr>
                </a:solidFill>
              </a:rPr>
              <a:t>Americans.</a:t>
            </a:r>
          </a:p>
          <a:p>
            <a:pPr lvl="1"/>
            <a:endParaRPr lang="en-US" sz="800" dirty="0">
              <a:solidFill>
                <a:srgbClr val="FF0000"/>
              </a:solidFill>
            </a:endParaRPr>
          </a:p>
          <a:p>
            <a:pPr lvl="2"/>
            <a:r>
              <a:rPr lang="en-US" dirty="0" smtClean="0">
                <a:solidFill>
                  <a:srgbClr val="FF0000"/>
                </a:solidFill>
              </a:rPr>
              <a:t>This </a:t>
            </a:r>
            <a:r>
              <a:rPr lang="en-US" dirty="0" smtClean="0">
                <a:solidFill>
                  <a:srgbClr val="FF0000"/>
                </a:solidFill>
              </a:rPr>
              <a:t>view can’t succeed in a global village.</a:t>
            </a:r>
            <a:endParaRPr lang="en-US" dirty="0">
              <a:solidFill>
                <a:srgbClr val="FF0000"/>
              </a:solidFill>
            </a:endParaRPr>
          </a:p>
        </p:txBody>
      </p:sp>
      <p:pic>
        <p:nvPicPr>
          <p:cNvPr id="7170" name="Picture 2" descr="C:\Users\michaelm\AppData\Local\Microsoft\Windows\INetCache\IE\IKBH2KDQ\eye_side[1].png"/>
          <p:cNvPicPr>
            <a:picLocks noChangeAspect="1" noChangeArrowheads="1"/>
          </p:cNvPicPr>
          <p:nvPr/>
        </p:nvPicPr>
        <p:blipFill>
          <a:blip r:embed="rId2" cstate="print"/>
          <a:srcRect/>
          <a:stretch>
            <a:fillRect/>
          </a:stretch>
        </p:blipFill>
        <p:spPr bwMode="auto">
          <a:xfrm>
            <a:off x="6753154" y="4495800"/>
            <a:ext cx="2026038" cy="1752600"/>
          </a:xfrm>
          <a:prstGeom prst="rect">
            <a:avLst/>
          </a:prstGeom>
          <a:noFill/>
        </p:spPr>
      </p:pic>
    </p:spTree>
    <p:extLst>
      <p:ext uri="{BB962C8B-B14F-4D97-AF65-F5344CB8AC3E}">
        <p14:creationId xmlns:p14="http://schemas.microsoft.com/office/powerpoint/2010/main" val="50315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pPr marL="274320" lvl="1">
              <a:buClr>
                <a:schemeClr val="accent1"/>
              </a:buClr>
              <a:buSzPct val="85000"/>
              <a:buFont typeface="Wingdings 2"/>
              <a:buChar char=""/>
            </a:pPr>
            <a:r>
              <a:rPr lang="en-US" sz="2400" u="sng" dirty="0">
                <a:solidFill>
                  <a:schemeClr val="tx1"/>
                </a:solidFill>
              </a:rPr>
              <a:t>The most important and challenging differences for managers to understand are those related to a country’s social context or culture.</a:t>
            </a:r>
          </a:p>
          <a:p>
            <a:endParaRPr lang="en-US" sz="800" u="sng" dirty="0" smtClean="0"/>
          </a:p>
          <a:p>
            <a:pPr lvl="1"/>
            <a:r>
              <a:rPr lang="en-US" sz="2000" dirty="0" smtClean="0">
                <a:solidFill>
                  <a:srgbClr val="FF0000"/>
                </a:solidFill>
              </a:rPr>
              <a:t>All </a:t>
            </a:r>
            <a:r>
              <a:rPr lang="en-US" sz="2000" dirty="0" smtClean="0">
                <a:solidFill>
                  <a:srgbClr val="FF0000"/>
                </a:solidFill>
              </a:rPr>
              <a:t>countries have different values, morals, customs, political and economic systems, and laws; all of which can affect how a business is managed.</a:t>
            </a:r>
          </a:p>
          <a:p>
            <a:endParaRPr lang="en-US" sz="800" u="sng" dirty="0" smtClean="0"/>
          </a:p>
        </p:txBody>
      </p:sp>
      <p:pic>
        <p:nvPicPr>
          <p:cNvPr id="10242" name="Picture 2" descr="C:\Users\michaelm\AppData\Local\Microsoft\Windows\INetCache\IE\8ZR0P28V\Most-Important-Thing-Big[1].gif"/>
          <p:cNvPicPr>
            <a:picLocks noChangeAspect="1" noChangeArrowheads="1"/>
          </p:cNvPicPr>
          <p:nvPr/>
        </p:nvPicPr>
        <p:blipFill>
          <a:blip r:embed="rId2" cstate="print"/>
          <a:srcRect/>
          <a:stretch>
            <a:fillRect/>
          </a:stretch>
        </p:blipFill>
        <p:spPr bwMode="auto">
          <a:xfrm>
            <a:off x="5257800" y="3962400"/>
            <a:ext cx="3154680" cy="2133600"/>
          </a:xfrm>
          <a:prstGeom prst="rect">
            <a:avLst/>
          </a:prstGeom>
          <a:noFill/>
        </p:spPr>
      </p:pic>
    </p:spTree>
    <p:extLst>
      <p:ext uri="{BB962C8B-B14F-4D97-AF65-F5344CB8AC3E}">
        <p14:creationId xmlns:p14="http://schemas.microsoft.com/office/powerpoint/2010/main" val="1418980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Dimensions of 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normAutofit/>
          </a:bodyPr>
          <a:lstStyle/>
          <a:p>
            <a:r>
              <a:rPr lang="en-US" sz="2200" u="sng" dirty="0" smtClean="0"/>
              <a:t>Five </a:t>
            </a:r>
            <a:r>
              <a:rPr lang="en-US" sz="2200" u="sng" dirty="0" smtClean="0"/>
              <a:t>dimensions of national culture</a:t>
            </a:r>
            <a:r>
              <a:rPr lang="en-US" sz="2200" dirty="0" smtClean="0"/>
              <a:t>:</a:t>
            </a:r>
          </a:p>
          <a:p>
            <a:endParaRPr lang="en-US" sz="800" dirty="0" smtClean="0"/>
          </a:p>
          <a:p>
            <a:pPr lvl="1"/>
            <a:r>
              <a:rPr lang="en-US" sz="2000" u="sng" dirty="0" smtClean="0"/>
              <a:t>1.  Power Distance</a:t>
            </a:r>
          </a:p>
          <a:p>
            <a:pPr lvl="2"/>
            <a:r>
              <a:rPr lang="en-US" sz="1800" dirty="0" smtClean="0">
                <a:solidFill>
                  <a:srgbClr val="FF0000"/>
                </a:solidFill>
              </a:rPr>
              <a:t>The degree to which people in a country accept that power in institutions and organizations is distributed unequally.</a:t>
            </a:r>
          </a:p>
          <a:p>
            <a:pPr lvl="1"/>
            <a:r>
              <a:rPr lang="en-US" sz="2000" u="sng" dirty="0" smtClean="0"/>
              <a:t>2.  Individualism vs. Collectivism</a:t>
            </a:r>
          </a:p>
          <a:p>
            <a:pPr lvl="2"/>
            <a:r>
              <a:rPr lang="en-US" sz="1800" dirty="0" smtClean="0">
                <a:solidFill>
                  <a:srgbClr val="FF0000"/>
                </a:solidFill>
              </a:rPr>
              <a:t>Individualism is the degree to which people in a country prefer to act as individuals rather than members of groups.</a:t>
            </a:r>
          </a:p>
          <a:p>
            <a:pPr lvl="1"/>
            <a:r>
              <a:rPr lang="en-US" sz="2000" u="sng" dirty="0" smtClean="0"/>
              <a:t>3.  Achievement vs. Nurturing</a:t>
            </a:r>
          </a:p>
          <a:p>
            <a:pPr lvl="2"/>
            <a:r>
              <a:rPr lang="en-US" sz="1800" dirty="0" smtClean="0">
                <a:solidFill>
                  <a:srgbClr val="FF0000"/>
                </a:solidFill>
              </a:rPr>
              <a:t>The degree to which values such as assertiveness, the acquisition of money and material goods, and competition are more important than relationships and concern for the welfare of others.</a:t>
            </a:r>
          </a:p>
        </p:txBody>
      </p:sp>
      <p:pic>
        <p:nvPicPr>
          <p:cNvPr id="6" name="Picture 2" descr="C:\Users\michaelm\AppData\Local\Microsoft\Windows\INetCache\IE\IKBH2KDQ\5NumberFiveInCircle[1].png"/>
          <p:cNvPicPr>
            <a:picLocks noChangeAspect="1" noChangeArrowheads="1"/>
          </p:cNvPicPr>
          <p:nvPr/>
        </p:nvPicPr>
        <p:blipFill>
          <a:blip r:embed="rId2" cstate="print"/>
          <a:srcRect/>
          <a:stretch>
            <a:fillRect/>
          </a:stretch>
        </p:blipFill>
        <p:spPr bwMode="auto">
          <a:xfrm>
            <a:off x="7467600" y="5334000"/>
            <a:ext cx="1295400" cy="1066800"/>
          </a:xfrm>
          <a:prstGeom prst="rect">
            <a:avLst/>
          </a:prstGeom>
          <a:noFill/>
        </p:spPr>
      </p:pic>
      <p:pic>
        <p:nvPicPr>
          <p:cNvPr id="2050" name="Picture 2" descr="C:\Users\michaelm\AppData\Local\Microsoft\Windows\INetCache\IE\8ZR0P28V\The_Nation_logo[1].jpg"/>
          <p:cNvPicPr>
            <a:picLocks noChangeAspect="1" noChangeArrowheads="1"/>
          </p:cNvPicPr>
          <p:nvPr/>
        </p:nvPicPr>
        <p:blipFill>
          <a:blip r:embed="rId3" cstate="print"/>
          <a:srcRect/>
          <a:stretch>
            <a:fillRect/>
          </a:stretch>
        </p:blipFill>
        <p:spPr bwMode="auto">
          <a:xfrm>
            <a:off x="3657600" y="5715000"/>
            <a:ext cx="1871472" cy="601980"/>
          </a:xfrm>
          <a:prstGeom prst="rect">
            <a:avLst/>
          </a:prstGeom>
          <a:noFill/>
        </p:spPr>
      </p:pic>
    </p:spTree>
    <p:extLst>
      <p:ext uri="{BB962C8B-B14F-4D97-AF65-F5344CB8AC3E}">
        <p14:creationId xmlns:p14="http://schemas.microsoft.com/office/powerpoint/2010/main" val="3261108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Dimensions of 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normAutofit/>
          </a:bodyPr>
          <a:lstStyle/>
          <a:p>
            <a:r>
              <a:rPr lang="en-US" sz="2200" u="sng" dirty="0" smtClean="0"/>
              <a:t>Five </a:t>
            </a:r>
            <a:r>
              <a:rPr lang="en-US" sz="2200" u="sng" dirty="0" smtClean="0"/>
              <a:t>dimensions of national culture</a:t>
            </a:r>
            <a:r>
              <a:rPr lang="en-US" sz="2200" dirty="0" smtClean="0"/>
              <a:t>:</a:t>
            </a:r>
          </a:p>
          <a:p>
            <a:endParaRPr lang="en-US" sz="900" dirty="0" smtClean="0"/>
          </a:p>
          <a:p>
            <a:pPr lvl="1"/>
            <a:r>
              <a:rPr lang="en-US" sz="2000" u="sng" dirty="0" smtClean="0"/>
              <a:t>4.  Uncertainty Avoidance</a:t>
            </a:r>
          </a:p>
          <a:p>
            <a:pPr lvl="2"/>
            <a:r>
              <a:rPr lang="en-US" sz="1800" dirty="0" smtClean="0">
                <a:solidFill>
                  <a:srgbClr val="FF0000"/>
                </a:solidFill>
              </a:rPr>
              <a:t>This dimension assesses the degree to which people in a country prefer structured over unstructured situations and are willing to take risks.</a:t>
            </a:r>
          </a:p>
          <a:p>
            <a:pPr lvl="1"/>
            <a:r>
              <a:rPr lang="en-US" sz="2000" u="sng" dirty="0" smtClean="0"/>
              <a:t>5.  Long-Term vs. Short-Term Orientation</a:t>
            </a:r>
          </a:p>
          <a:p>
            <a:pPr lvl="2"/>
            <a:r>
              <a:rPr lang="en-US" sz="1800" dirty="0" smtClean="0">
                <a:solidFill>
                  <a:srgbClr val="FF0000"/>
                </a:solidFill>
              </a:rPr>
              <a:t>The degree to which people look to the future and value thrift and persistence, or value the past and present and emphasize respect for tradition and fulfilling social obligations.</a:t>
            </a:r>
          </a:p>
        </p:txBody>
      </p:sp>
      <p:pic>
        <p:nvPicPr>
          <p:cNvPr id="5" name="Picture 2" descr="C:\Users\michaelm\AppData\Local\Microsoft\Windows\INetCache\IE\IKBH2KDQ\5NumberFiveInCircle[1].png"/>
          <p:cNvPicPr>
            <a:picLocks noChangeAspect="1" noChangeArrowheads="1"/>
          </p:cNvPicPr>
          <p:nvPr/>
        </p:nvPicPr>
        <p:blipFill>
          <a:blip r:embed="rId2" cstate="print"/>
          <a:srcRect/>
          <a:stretch>
            <a:fillRect/>
          </a:stretch>
        </p:blipFill>
        <p:spPr bwMode="auto">
          <a:xfrm>
            <a:off x="7467600" y="5257800"/>
            <a:ext cx="1295400" cy="1066800"/>
          </a:xfrm>
          <a:prstGeom prst="rect">
            <a:avLst/>
          </a:prstGeom>
          <a:noFill/>
        </p:spPr>
      </p:pic>
      <p:pic>
        <p:nvPicPr>
          <p:cNvPr id="6" name="Picture 2" descr="C:\Users\michaelm\AppData\Local\Microsoft\Windows\INetCache\IE\8ZR0P28V\The_Nation_logo[1].jpg"/>
          <p:cNvPicPr>
            <a:picLocks noChangeAspect="1" noChangeArrowheads="1"/>
          </p:cNvPicPr>
          <p:nvPr/>
        </p:nvPicPr>
        <p:blipFill>
          <a:blip r:embed="rId3" cstate="print"/>
          <a:srcRect/>
          <a:stretch>
            <a:fillRect/>
          </a:stretch>
        </p:blipFill>
        <p:spPr bwMode="auto">
          <a:xfrm>
            <a:off x="3657600" y="5715000"/>
            <a:ext cx="1871472" cy="601980"/>
          </a:xfrm>
          <a:prstGeom prst="rect">
            <a:avLst/>
          </a:prstGeom>
          <a:noFill/>
        </p:spPr>
      </p:pic>
    </p:spTree>
    <p:extLst>
      <p:ext uri="{BB962C8B-B14F-4D97-AF65-F5344CB8AC3E}">
        <p14:creationId xmlns:p14="http://schemas.microsoft.com/office/powerpoint/2010/main" val="1366550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Responsibility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p:txBody>
          <a:bodyPr>
            <a:normAutofit/>
          </a:bodyPr>
          <a:lstStyle/>
          <a:p>
            <a:r>
              <a:rPr lang="en-US" sz="2400" u="sng" dirty="0" smtClean="0"/>
              <a:t>Society </a:t>
            </a:r>
            <a:r>
              <a:rPr lang="en-US" sz="2400" u="sng" dirty="0" smtClean="0"/>
              <a:t>expects organizations and managers to be responsible and ethical and to give something </a:t>
            </a:r>
            <a:r>
              <a:rPr lang="en-US" sz="2400" u="sng" dirty="0" smtClean="0"/>
              <a:t>back</a:t>
            </a:r>
            <a:r>
              <a:rPr lang="en-US" sz="2000" dirty="0" smtClean="0"/>
              <a:t>.</a:t>
            </a:r>
          </a:p>
          <a:p>
            <a:endParaRPr lang="en-US" sz="800" dirty="0">
              <a:solidFill>
                <a:schemeClr val="tx1">
                  <a:lumMod val="50000"/>
                  <a:lumOff val="50000"/>
                </a:schemeClr>
              </a:solidFill>
            </a:endParaRPr>
          </a:p>
          <a:p>
            <a:pPr lvl="1"/>
            <a:r>
              <a:rPr lang="en-US" sz="2000" dirty="0" smtClean="0">
                <a:solidFill>
                  <a:schemeClr val="tx1">
                    <a:lumMod val="50000"/>
                    <a:lumOff val="50000"/>
                  </a:schemeClr>
                </a:solidFill>
              </a:rPr>
              <a:t>Social Responsibility is an </a:t>
            </a:r>
            <a:r>
              <a:rPr lang="en-US" sz="2000" dirty="0" smtClean="0">
                <a:solidFill>
                  <a:schemeClr val="tx1">
                    <a:lumMod val="50000"/>
                    <a:lumOff val="50000"/>
                  </a:schemeClr>
                </a:solidFill>
              </a:rPr>
              <a:t>organization’s intention, beyond its legal and economic obligations, to do the right things and act in ways that are good for society.  </a:t>
            </a:r>
            <a:endParaRPr lang="en-US" sz="2000" dirty="0" smtClean="0">
              <a:solidFill>
                <a:schemeClr val="tx1">
                  <a:lumMod val="50000"/>
                  <a:lumOff val="50000"/>
                </a:schemeClr>
              </a:solidFill>
            </a:endParaRPr>
          </a:p>
          <a:p>
            <a:pPr lvl="2"/>
            <a:endParaRPr lang="en-US" sz="800" dirty="0" smtClean="0">
              <a:solidFill>
                <a:srgbClr val="FF0000"/>
              </a:solidFill>
            </a:endParaRPr>
          </a:p>
          <a:p>
            <a:pPr lvl="2"/>
            <a:r>
              <a:rPr lang="en-US" sz="1800" dirty="0" smtClean="0">
                <a:solidFill>
                  <a:srgbClr val="FF0000"/>
                </a:solidFill>
              </a:rPr>
              <a:t>This </a:t>
            </a:r>
            <a:r>
              <a:rPr lang="en-US" sz="1800" dirty="0" smtClean="0">
                <a:solidFill>
                  <a:srgbClr val="FF0000"/>
                </a:solidFill>
              </a:rPr>
              <a:t>definition assumes that a business</a:t>
            </a:r>
            <a:r>
              <a:rPr lang="en-US" sz="1800" dirty="0">
                <a:solidFill>
                  <a:srgbClr val="FF0000"/>
                </a:solidFill>
              </a:rPr>
              <a:t> </a:t>
            </a:r>
            <a:r>
              <a:rPr lang="en-US" sz="1800" dirty="0" smtClean="0">
                <a:solidFill>
                  <a:srgbClr val="FF0000"/>
                </a:solidFill>
              </a:rPr>
              <a:t>(1) 0beys the law, </a:t>
            </a:r>
            <a:r>
              <a:rPr lang="en-US" sz="1800" dirty="0" smtClean="0">
                <a:solidFill>
                  <a:srgbClr val="FF0000"/>
                </a:solidFill>
              </a:rPr>
              <a:t>(</a:t>
            </a:r>
            <a:r>
              <a:rPr lang="en-US" sz="1800" dirty="0" smtClean="0">
                <a:solidFill>
                  <a:srgbClr val="FF0000"/>
                </a:solidFill>
              </a:rPr>
              <a:t>2) pursues economic interests, and (3) is a moral </a:t>
            </a:r>
            <a:r>
              <a:rPr lang="en-US" sz="1800" dirty="0" smtClean="0">
                <a:solidFill>
                  <a:srgbClr val="FF0000"/>
                </a:solidFill>
              </a:rPr>
              <a:t>agent.</a:t>
            </a:r>
          </a:p>
          <a:p>
            <a:pPr lvl="2"/>
            <a:r>
              <a:rPr lang="en-US" sz="1800" dirty="0" smtClean="0">
                <a:solidFill>
                  <a:srgbClr val="FF0000"/>
                </a:solidFill>
              </a:rPr>
              <a:t>In its effort to do good for society, it must differentiate right from wrong.</a:t>
            </a:r>
          </a:p>
        </p:txBody>
      </p:sp>
      <p:pic>
        <p:nvPicPr>
          <p:cNvPr id="12291" name="Picture 3" descr="C:\Users\michaelm\AppData\Local\Microsoft\Windows\INetCache\IE\IKBH2KDQ\Do_the_Right_Thing[1].jpg"/>
          <p:cNvPicPr>
            <a:picLocks noChangeAspect="1" noChangeArrowheads="1"/>
          </p:cNvPicPr>
          <p:nvPr/>
        </p:nvPicPr>
        <p:blipFill>
          <a:blip r:embed="rId2" cstate="print"/>
          <a:srcRect/>
          <a:stretch>
            <a:fillRect/>
          </a:stretch>
        </p:blipFill>
        <p:spPr bwMode="auto">
          <a:xfrm>
            <a:off x="6012270" y="4648200"/>
            <a:ext cx="2823882" cy="1600200"/>
          </a:xfrm>
          <a:prstGeom prst="rect">
            <a:avLst/>
          </a:prstGeom>
          <a:noFill/>
        </p:spPr>
      </p:pic>
    </p:spTree>
    <p:extLst>
      <p:ext uri="{BB962C8B-B14F-4D97-AF65-F5344CB8AC3E}">
        <p14:creationId xmlns:p14="http://schemas.microsoft.com/office/powerpoint/2010/main" val="338638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Obligation and Responsiveness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normAutofit/>
          </a:bodyPr>
          <a:lstStyle/>
          <a:p>
            <a:r>
              <a:rPr lang="en-US" sz="2200" u="sng" dirty="0" smtClean="0"/>
              <a:t>Social Obligation refers to the </a:t>
            </a:r>
            <a:r>
              <a:rPr lang="en-US" sz="2200" u="sng" dirty="0" smtClean="0"/>
              <a:t>activities a business engages in to meet certain economic and legal responsibilities.  It does the min. that the law requires, and only pursues social goals to the extent that they contribute to its economic </a:t>
            </a:r>
            <a:r>
              <a:rPr lang="en-US" sz="2200" u="sng" dirty="0" smtClean="0"/>
              <a:t>goals.</a:t>
            </a:r>
          </a:p>
          <a:p>
            <a:endParaRPr lang="en-US" sz="800" u="sng" dirty="0">
              <a:solidFill>
                <a:srgbClr val="FF0000"/>
              </a:solidFill>
            </a:endParaRPr>
          </a:p>
          <a:p>
            <a:r>
              <a:rPr lang="en-US" sz="2200" u="sng" dirty="0" smtClean="0"/>
              <a:t>Social Responsiveness refers to the </a:t>
            </a:r>
            <a:r>
              <a:rPr lang="en-US" sz="2200" u="sng" dirty="0" smtClean="0"/>
              <a:t>activities a business engages in to respond to some social need</a:t>
            </a:r>
            <a:r>
              <a:rPr lang="en-US" sz="2200" dirty="0" smtClean="0"/>
              <a:t>.  </a:t>
            </a:r>
            <a:endParaRPr lang="en-US" sz="2200" dirty="0" smtClean="0"/>
          </a:p>
          <a:p>
            <a:endParaRPr lang="en-US" sz="800" dirty="0">
              <a:solidFill>
                <a:srgbClr val="FF0000"/>
              </a:solidFill>
            </a:endParaRPr>
          </a:p>
          <a:p>
            <a:pPr lvl="1"/>
            <a:r>
              <a:rPr lang="en-US" sz="1800" dirty="0" smtClean="0">
                <a:solidFill>
                  <a:schemeClr val="tx1">
                    <a:lumMod val="50000"/>
                    <a:lumOff val="50000"/>
                  </a:schemeClr>
                </a:solidFill>
              </a:rPr>
              <a:t>Managers </a:t>
            </a:r>
            <a:r>
              <a:rPr lang="en-US" sz="1800" dirty="0" smtClean="0">
                <a:solidFill>
                  <a:schemeClr val="tx1">
                    <a:lumMod val="50000"/>
                    <a:lumOff val="50000"/>
                  </a:schemeClr>
                </a:solidFill>
              </a:rPr>
              <a:t>are guided by social norms and values and make practical, market-oriented decisions about their </a:t>
            </a:r>
            <a:r>
              <a:rPr lang="en-US" sz="1800" dirty="0" smtClean="0">
                <a:solidFill>
                  <a:schemeClr val="tx1">
                    <a:lumMod val="50000"/>
                    <a:lumOff val="50000"/>
                  </a:schemeClr>
                </a:solidFill>
              </a:rPr>
              <a:t>actions (i.e.) Pollution Standards - On-Site </a:t>
            </a:r>
            <a:r>
              <a:rPr lang="en-US" sz="1800" dirty="0" smtClean="0">
                <a:solidFill>
                  <a:schemeClr val="tx1">
                    <a:lumMod val="50000"/>
                    <a:lumOff val="50000"/>
                  </a:schemeClr>
                </a:solidFill>
              </a:rPr>
              <a:t>Childcare </a:t>
            </a:r>
            <a:r>
              <a:rPr lang="en-US" sz="1800" dirty="0" smtClean="0">
                <a:solidFill>
                  <a:schemeClr val="tx1">
                    <a:lumMod val="50000"/>
                    <a:lumOff val="50000"/>
                  </a:schemeClr>
                </a:solidFill>
              </a:rPr>
              <a:t>Facilities - Etc</a:t>
            </a:r>
            <a:r>
              <a:rPr lang="en-US" sz="1800" dirty="0" smtClean="0">
                <a:solidFill>
                  <a:schemeClr val="tx1">
                    <a:lumMod val="50000"/>
                    <a:lumOff val="50000"/>
                  </a:schemeClr>
                </a:solidFill>
              </a:rPr>
              <a:t>..</a:t>
            </a:r>
          </a:p>
          <a:p>
            <a:pPr lvl="3"/>
            <a:endParaRPr lang="en-US" dirty="0" smtClean="0"/>
          </a:p>
        </p:txBody>
      </p:sp>
      <p:pic>
        <p:nvPicPr>
          <p:cNvPr id="16386" name="Picture 2" descr="C:\Users\michaelm\AppData\Local\Microsoft\Windows\INetCache\IE\8ZR0P28V\responsability[1].jpg"/>
          <p:cNvPicPr>
            <a:picLocks noChangeAspect="1" noChangeArrowheads="1"/>
          </p:cNvPicPr>
          <p:nvPr/>
        </p:nvPicPr>
        <p:blipFill>
          <a:blip r:embed="rId2" cstate="print"/>
          <a:srcRect/>
          <a:stretch>
            <a:fillRect/>
          </a:stretch>
        </p:blipFill>
        <p:spPr bwMode="auto">
          <a:xfrm>
            <a:off x="6400800" y="4876800"/>
            <a:ext cx="2407920" cy="1371600"/>
          </a:xfrm>
          <a:prstGeom prst="rect">
            <a:avLst/>
          </a:prstGeom>
          <a:noFill/>
        </p:spPr>
      </p:pic>
    </p:spTree>
    <p:extLst>
      <p:ext uri="{BB962C8B-B14F-4D97-AF65-F5344CB8AC3E}">
        <p14:creationId xmlns:p14="http://schemas.microsoft.com/office/powerpoint/2010/main" val="349097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Involvement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lstStyle/>
          <a:p>
            <a:r>
              <a:rPr lang="en-US" sz="2200" u="sng" dirty="0" smtClean="0"/>
              <a:t>Despite </a:t>
            </a:r>
            <a:r>
              <a:rPr lang="en-US" sz="2200" u="sng" dirty="0" smtClean="0"/>
              <a:t>minimal positive financial correlation between social involvement and economic performance, researchers have concluded that managers can afford to be, and should be, </a:t>
            </a:r>
            <a:r>
              <a:rPr lang="en-US" sz="2200" u="sng" dirty="0" smtClean="0"/>
              <a:t> socially </a:t>
            </a:r>
            <a:r>
              <a:rPr lang="en-US" sz="2200" u="sng" dirty="0" smtClean="0"/>
              <a:t>responsible</a:t>
            </a:r>
            <a:r>
              <a:rPr lang="en-US" sz="2000" dirty="0" smtClean="0"/>
              <a:t>.</a:t>
            </a:r>
            <a:endParaRPr lang="en-US" sz="2000" dirty="0"/>
          </a:p>
        </p:txBody>
      </p:sp>
      <p:pic>
        <p:nvPicPr>
          <p:cNvPr id="14339" name="Picture 3" descr="C:\Users\michaelm\AppData\Local\Microsoft\Windows\INetCache\IE\2HBKIZ1C\redes-sociales-rrhh-422x300[1].jpg"/>
          <p:cNvPicPr>
            <a:picLocks noChangeAspect="1" noChangeArrowheads="1"/>
          </p:cNvPicPr>
          <p:nvPr/>
        </p:nvPicPr>
        <p:blipFill>
          <a:blip r:embed="rId2" cstate="print"/>
          <a:srcRect/>
          <a:stretch>
            <a:fillRect/>
          </a:stretch>
        </p:blipFill>
        <p:spPr bwMode="auto">
          <a:xfrm>
            <a:off x="2819400" y="3352800"/>
            <a:ext cx="3657600" cy="2682240"/>
          </a:xfrm>
          <a:prstGeom prst="rect">
            <a:avLst/>
          </a:prstGeom>
          <a:noFill/>
        </p:spPr>
      </p:pic>
    </p:spTree>
    <p:extLst>
      <p:ext uri="{BB962C8B-B14F-4D97-AF65-F5344CB8AC3E}">
        <p14:creationId xmlns:p14="http://schemas.microsoft.com/office/powerpoint/2010/main" val="2725169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lstStyle/>
          <a:p>
            <a:r>
              <a:rPr lang="en-US" sz="2400" u="sng" dirty="0" smtClean="0"/>
              <a:t>Sustainability is a </a:t>
            </a:r>
            <a:r>
              <a:rPr lang="en-US" sz="2400" u="sng" dirty="0" smtClean="0"/>
              <a:t>company’s ability to achieve its business goals and increase long-term shareholder value by integrating economic, environmental, and societal opportunities into its business </a:t>
            </a:r>
            <a:r>
              <a:rPr lang="en-US" sz="2400" u="sng" dirty="0" smtClean="0"/>
              <a:t>strategies.</a:t>
            </a:r>
          </a:p>
          <a:p>
            <a:endParaRPr lang="en-US" sz="800" u="sng" dirty="0">
              <a:solidFill>
                <a:srgbClr val="0070C0"/>
              </a:solidFill>
            </a:endParaRPr>
          </a:p>
          <a:p>
            <a:pPr lvl="1"/>
            <a:r>
              <a:rPr lang="en-US" sz="2000" dirty="0" smtClean="0">
                <a:solidFill>
                  <a:schemeClr val="tx1">
                    <a:lumMod val="50000"/>
                    <a:lumOff val="50000"/>
                  </a:schemeClr>
                </a:solidFill>
              </a:rPr>
              <a:t>The </a:t>
            </a:r>
            <a:r>
              <a:rPr lang="en-US" sz="2000" dirty="0">
                <a:solidFill>
                  <a:schemeClr val="tx1">
                    <a:lumMod val="50000"/>
                    <a:lumOff val="50000"/>
                  </a:schemeClr>
                </a:solidFill>
              </a:rPr>
              <a:t>idea of practicing sustainability affects many aspects of business, from the creation of products and services to their use and subsequent disposal by consumers</a:t>
            </a:r>
            <a:r>
              <a:rPr lang="en-US" sz="2000" dirty="0" smtClean="0">
                <a:solidFill>
                  <a:schemeClr val="tx1">
                    <a:lumMod val="50000"/>
                    <a:lumOff val="50000"/>
                  </a:schemeClr>
                </a:solidFill>
              </a:rPr>
              <a:t>.</a:t>
            </a:r>
          </a:p>
        </p:txBody>
      </p:sp>
      <p:pic>
        <p:nvPicPr>
          <p:cNvPr id="15363" name="Picture 3" descr="C:\Users\michaelm\AppData\Local\Microsoft\Windows\INetCache\IE\2HBKIZ1C\22-081jf10[1].jpg"/>
          <p:cNvPicPr>
            <a:picLocks noChangeAspect="1" noChangeArrowheads="1"/>
          </p:cNvPicPr>
          <p:nvPr/>
        </p:nvPicPr>
        <p:blipFill>
          <a:blip r:embed="rId2" cstate="print"/>
          <a:srcRect/>
          <a:stretch>
            <a:fillRect/>
          </a:stretch>
        </p:blipFill>
        <p:spPr bwMode="auto">
          <a:xfrm>
            <a:off x="6629400" y="4253753"/>
            <a:ext cx="1942416" cy="1845295"/>
          </a:xfrm>
          <a:prstGeom prst="rect">
            <a:avLst/>
          </a:prstGeom>
          <a:noFill/>
        </p:spPr>
      </p:pic>
    </p:spTree>
    <p:extLst>
      <p:ext uri="{BB962C8B-B14F-4D97-AF65-F5344CB8AC3E}">
        <p14:creationId xmlns:p14="http://schemas.microsoft.com/office/powerpoint/2010/main" val="1886628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normAutofit/>
          </a:bodyPr>
          <a:lstStyle/>
          <a:p>
            <a:r>
              <a:rPr lang="en-US" sz="2400" u="sng" dirty="0" smtClean="0"/>
              <a:t>Ethics </a:t>
            </a:r>
            <a:r>
              <a:rPr lang="en-US" sz="2400" u="sng" dirty="0" smtClean="0"/>
              <a:t>commonly refers to a set of rules or principles that defines right and wrong conduct</a:t>
            </a:r>
            <a:r>
              <a:rPr lang="en-US" sz="2000" dirty="0" smtClean="0"/>
              <a:t>.  </a:t>
            </a:r>
            <a:endParaRPr lang="en-US" sz="2000" dirty="0" smtClean="0"/>
          </a:p>
          <a:p>
            <a:endParaRPr lang="en-US" sz="800" dirty="0" smtClean="0"/>
          </a:p>
          <a:p>
            <a:pPr lvl="1"/>
            <a:r>
              <a:rPr lang="en-US" sz="2000" dirty="0" smtClean="0"/>
              <a:t>Right </a:t>
            </a:r>
            <a:r>
              <a:rPr lang="en-US" sz="2000" dirty="0" smtClean="0"/>
              <a:t>and wrong behavior, though, may at times be difficult to determine.</a:t>
            </a:r>
            <a:endParaRPr lang="en-US" sz="2000" dirty="0"/>
          </a:p>
        </p:txBody>
      </p:sp>
      <p:pic>
        <p:nvPicPr>
          <p:cNvPr id="13314" name="Picture 2" descr="C:\Users\michaelm\AppData\Local\Microsoft\Windows\INetCache\IE\2HBKIZ1C\moral-immoral[1].png"/>
          <p:cNvPicPr>
            <a:picLocks noChangeAspect="1" noChangeArrowheads="1"/>
          </p:cNvPicPr>
          <p:nvPr/>
        </p:nvPicPr>
        <p:blipFill>
          <a:blip r:embed="rId2" cstate="print"/>
          <a:srcRect/>
          <a:stretch>
            <a:fillRect/>
          </a:stretch>
        </p:blipFill>
        <p:spPr bwMode="auto">
          <a:xfrm>
            <a:off x="2819400" y="3733800"/>
            <a:ext cx="3707765" cy="2259965"/>
          </a:xfrm>
          <a:prstGeom prst="rect">
            <a:avLst/>
          </a:prstGeom>
          <a:noFill/>
        </p:spPr>
      </p:pic>
    </p:spTree>
    <p:extLst>
      <p:ext uri="{BB962C8B-B14F-4D97-AF65-F5344CB8AC3E}">
        <p14:creationId xmlns:p14="http://schemas.microsoft.com/office/powerpoint/2010/main" val="41633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p:txBody>
          <a:bodyPr>
            <a:normAutofit fontScale="92500" lnSpcReduction="20000"/>
          </a:bodyPr>
          <a:lstStyle/>
          <a:p>
            <a:r>
              <a:rPr lang="en-US" sz="2500" u="sng" dirty="0" smtClean="0"/>
              <a:t>The Classical Approach suggests that beginning </a:t>
            </a:r>
            <a:r>
              <a:rPr lang="en-US" sz="2500" u="sng" dirty="0" smtClean="0"/>
              <a:t>around the turn of the 20</a:t>
            </a:r>
            <a:r>
              <a:rPr lang="en-US" sz="2500" u="sng" baseline="30000" dirty="0" smtClean="0"/>
              <a:t>th</a:t>
            </a:r>
            <a:r>
              <a:rPr lang="en-US" sz="2500" u="sng" dirty="0" smtClean="0"/>
              <a:t> Century, the discipline of management began to evolve as a unified body of knowledge.  </a:t>
            </a:r>
            <a:endParaRPr lang="en-US" sz="2500" u="sng" dirty="0" smtClean="0"/>
          </a:p>
          <a:p>
            <a:endParaRPr lang="en-US" sz="900" u="sng" dirty="0" smtClean="0"/>
          </a:p>
          <a:p>
            <a:pPr lvl="1"/>
            <a:r>
              <a:rPr lang="en-US" dirty="0" smtClean="0"/>
              <a:t>Rules and principles were </a:t>
            </a:r>
            <a:r>
              <a:rPr lang="en-US" dirty="0" smtClean="0"/>
              <a:t>developed from ancient civilization to modern times.</a:t>
            </a:r>
            <a:endParaRPr lang="en-US" dirty="0" smtClean="0"/>
          </a:p>
          <a:p>
            <a:pPr lvl="1"/>
            <a:endParaRPr lang="en-US" sz="900" dirty="0" smtClean="0"/>
          </a:p>
          <a:p>
            <a:pPr lvl="2"/>
            <a:r>
              <a:rPr lang="en-US" u="sng" dirty="0" smtClean="0"/>
              <a:t>Scientific Management </a:t>
            </a:r>
            <a:r>
              <a:rPr lang="en-US" dirty="0" smtClean="0"/>
              <a:t>(Frederick Taylor)</a:t>
            </a:r>
          </a:p>
          <a:p>
            <a:pPr lvl="3"/>
            <a:r>
              <a:rPr lang="en-US" dirty="0" smtClean="0">
                <a:solidFill>
                  <a:srgbClr val="FF0000"/>
                </a:solidFill>
              </a:rPr>
              <a:t>The use of scientific methods to determine the “one best way”       for a job to be done.</a:t>
            </a:r>
          </a:p>
          <a:p>
            <a:pPr lvl="2"/>
            <a:r>
              <a:rPr lang="en-US" u="sng" dirty="0" smtClean="0"/>
              <a:t>General Administrative Theory </a:t>
            </a:r>
            <a:r>
              <a:rPr lang="en-US" dirty="0" smtClean="0"/>
              <a:t>(Henri </a:t>
            </a:r>
            <a:r>
              <a:rPr lang="en-US" dirty="0" err="1" smtClean="0"/>
              <a:t>Fayol</a:t>
            </a:r>
            <a:r>
              <a:rPr lang="en-US" dirty="0" smtClean="0"/>
              <a:t> and Max Weber)</a:t>
            </a:r>
          </a:p>
          <a:p>
            <a:pPr lvl="3"/>
            <a:r>
              <a:rPr lang="en-US" dirty="0" smtClean="0">
                <a:solidFill>
                  <a:srgbClr val="FF0000"/>
                </a:solidFill>
              </a:rPr>
              <a:t>A view of organizational practices based on what managers do,   and what constituted good management.</a:t>
            </a:r>
          </a:p>
          <a:p>
            <a:pPr lvl="2"/>
            <a:r>
              <a:rPr lang="en-US" u="sng" dirty="0" smtClean="0"/>
              <a:t>Principles of Management </a:t>
            </a:r>
            <a:r>
              <a:rPr lang="en-US" dirty="0" smtClean="0"/>
              <a:t>(Henry </a:t>
            </a:r>
            <a:r>
              <a:rPr lang="en-US" dirty="0" err="1" smtClean="0"/>
              <a:t>Fayol</a:t>
            </a:r>
            <a:r>
              <a:rPr lang="en-US" dirty="0" smtClean="0"/>
              <a:t>)</a:t>
            </a:r>
          </a:p>
          <a:p>
            <a:pPr lvl="3"/>
            <a:r>
              <a:rPr lang="en-US" dirty="0" smtClean="0">
                <a:solidFill>
                  <a:srgbClr val="FF0000"/>
                </a:solidFill>
              </a:rPr>
              <a:t>Fundamental rules of management that could be applied to            all organizations.</a:t>
            </a:r>
          </a:p>
          <a:p>
            <a:pPr lvl="3"/>
            <a:endParaRPr lang="en-US" dirty="0" smtClean="0"/>
          </a:p>
          <a:p>
            <a:pPr lvl="2"/>
            <a:endParaRPr lang="en-US" dirty="0"/>
          </a:p>
        </p:txBody>
      </p:sp>
      <p:pic>
        <p:nvPicPr>
          <p:cNvPr id="6147" name="Picture 3" descr="C:\Users\michaelm\AppData\Local\Microsoft\Windows\INetCache\IE\IKBH2KDQ\Classic_Hits_Network_Logo.svg[1].png"/>
          <p:cNvPicPr>
            <a:picLocks noChangeAspect="1" noChangeArrowheads="1"/>
          </p:cNvPicPr>
          <p:nvPr/>
        </p:nvPicPr>
        <p:blipFill>
          <a:blip r:embed="rId2" cstate="print"/>
          <a:srcRect/>
          <a:stretch>
            <a:fillRect/>
          </a:stretch>
        </p:blipFill>
        <p:spPr bwMode="auto">
          <a:xfrm>
            <a:off x="7563612" y="76200"/>
            <a:ext cx="1272540" cy="126492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normAutofit/>
          </a:bodyPr>
          <a:lstStyle/>
          <a:p>
            <a:r>
              <a:rPr lang="en-US" sz="2600" u="sng" dirty="0" smtClean="0"/>
              <a:t>Perspectives on how managers make ethical decisions:</a:t>
            </a:r>
            <a:endParaRPr lang="en-US" dirty="0" smtClean="0"/>
          </a:p>
          <a:p>
            <a:pPr lvl="1"/>
            <a:endParaRPr lang="en-US" sz="900" dirty="0" smtClean="0"/>
          </a:p>
          <a:p>
            <a:pPr marL="1051560" lvl="2" indent="-457200">
              <a:buFont typeface="+mj-lt"/>
              <a:buAutoNum type="arabicPeriod"/>
            </a:pPr>
            <a:r>
              <a:rPr lang="en-US" sz="1900" u="sng" dirty="0" smtClean="0"/>
              <a:t>The Utilitarian View of Ethics</a:t>
            </a:r>
          </a:p>
          <a:p>
            <a:pPr lvl="3"/>
            <a:r>
              <a:rPr lang="en-US" sz="1900" dirty="0" smtClean="0">
                <a:solidFill>
                  <a:srgbClr val="FF0000"/>
                </a:solidFill>
              </a:rPr>
              <a:t>Ethical decisions are made solely on the basis of their outcomes or consequences.  The goal of utilitarianism is to provide the greatest good for the greatest number.</a:t>
            </a:r>
          </a:p>
          <a:p>
            <a:pPr marL="1051560" lvl="2" indent="-457200">
              <a:buFont typeface="+mj-lt"/>
              <a:buAutoNum type="arabicPeriod"/>
            </a:pPr>
            <a:r>
              <a:rPr lang="en-US" sz="1900" u="sng" dirty="0" smtClean="0"/>
              <a:t>The Rights View of Ethics</a:t>
            </a:r>
          </a:p>
          <a:p>
            <a:pPr lvl="3"/>
            <a:r>
              <a:rPr lang="en-US" sz="1900" dirty="0" smtClean="0">
                <a:solidFill>
                  <a:srgbClr val="FF0000"/>
                </a:solidFill>
              </a:rPr>
              <a:t>Individuals are concerned with respecting and protecting individual liberties and privileges such as the right of free consent, the right of privacy, the right of free speech, etc.</a:t>
            </a:r>
          </a:p>
          <a:p>
            <a:pPr marL="1051560" lvl="2" indent="-457200">
              <a:buFont typeface="+mj-lt"/>
              <a:buAutoNum type="arabicPeriod"/>
            </a:pPr>
            <a:r>
              <a:rPr lang="en-US" sz="1900" u="sng" dirty="0" smtClean="0"/>
              <a:t>The Theory of Justice View of Ethics</a:t>
            </a:r>
          </a:p>
          <a:p>
            <a:pPr lvl="3"/>
            <a:r>
              <a:rPr lang="en-US" sz="1900" dirty="0" smtClean="0">
                <a:solidFill>
                  <a:srgbClr val="FF0000"/>
                </a:solidFill>
              </a:rPr>
              <a:t>An individual imposes and enforces rules fairly and impartially.  The goal of this approach is to be equitable, fair, and impartial in making decisions.</a:t>
            </a:r>
            <a:endParaRPr lang="en-US" sz="1900" dirty="0">
              <a:solidFill>
                <a:srgbClr val="FF0000"/>
              </a:solidFill>
            </a:endParaRPr>
          </a:p>
        </p:txBody>
      </p:sp>
      <p:pic>
        <p:nvPicPr>
          <p:cNvPr id="17410" name="Picture 2" descr="C:\Users\michaelm\AppData\Local\Microsoft\Windows\INetCache\IE\2HBKIZ1C\iStock_000017414631XSmall[1].jpg"/>
          <p:cNvPicPr>
            <a:picLocks noChangeAspect="1" noChangeArrowheads="1"/>
          </p:cNvPicPr>
          <p:nvPr/>
        </p:nvPicPr>
        <p:blipFill>
          <a:blip r:embed="rId2" cstate="print"/>
          <a:srcRect/>
          <a:stretch>
            <a:fillRect/>
          </a:stretch>
        </p:blipFill>
        <p:spPr bwMode="auto">
          <a:xfrm>
            <a:off x="6919684" y="228600"/>
            <a:ext cx="1462315" cy="990600"/>
          </a:xfrm>
          <a:prstGeom prst="rect">
            <a:avLst/>
          </a:prstGeom>
          <a:noFill/>
        </p:spPr>
      </p:pic>
    </p:spTree>
    <p:extLst>
      <p:ext uri="{BB962C8B-B14F-4D97-AF65-F5344CB8AC3E}">
        <p14:creationId xmlns:p14="http://schemas.microsoft.com/office/powerpoint/2010/main" val="836158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normAutofit/>
          </a:bodyPr>
          <a:lstStyle/>
          <a:p>
            <a:r>
              <a:rPr lang="en-US" sz="2400" u="sng" dirty="0" smtClean="0"/>
              <a:t>Factors included in making ethical decisions involve an </a:t>
            </a:r>
            <a:r>
              <a:rPr lang="en-US" sz="2400" u="sng" dirty="0" smtClean="0"/>
              <a:t>individual’s morality, values, personality, and experiences; the organizations’ culture; and ethical issue being </a:t>
            </a:r>
            <a:r>
              <a:rPr lang="en-US" sz="2400" u="sng" dirty="0" smtClean="0"/>
              <a:t>faced.</a:t>
            </a:r>
          </a:p>
          <a:p>
            <a:endParaRPr lang="en-US" sz="800" u="sng" dirty="0">
              <a:solidFill>
                <a:srgbClr val="FF0000"/>
              </a:solidFill>
            </a:endParaRPr>
          </a:p>
          <a:p>
            <a:pPr lvl="1"/>
            <a:r>
              <a:rPr lang="en-US" sz="1800" dirty="0" smtClean="0">
                <a:solidFill>
                  <a:srgbClr val="FF0000"/>
                </a:solidFill>
              </a:rPr>
              <a:t>People who lack a strong moral sense are much less likely to do the wrong things if they are constrained by rules, policies, job descriptions, or strong cultural norms that discourage such behaviors.</a:t>
            </a:r>
            <a:endParaRPr lang="en-US" sz="1800" dirty="0" smtClean="0">
              <a:solidFill>
                <a:srgbClr val="FF0000"/>
              </a:solidFill>
            </a:endParaRPr>
          </a:p>
          <a:p>
            <a:pPr lvl="1"/>
            <a:endParaRPr lang="en-US" sz="900" dirty="0" smtClean="0"/>
          </a:p>
        </p:txBody>
      </p:sp>
      <p:pic>
        <p:nvPicPr>
          <p:cNvPr id="1027" name="Picture 3" descr="C:\Users\michaelm\AppData\Local\Microsoft\Windows\INetCache\IE\XNQPUWUE\definition-of-morality[1].png"/>
          <p:cNvPicPr>
            <a:picLocks noChangeAspect="1" noChangeArrowheads="1"/>
          </p:cNvPicPr>
          <p:nvPr/>
        </p:nvPicPr>
        <p:blipFill>
          <a:blip r:embed="rId2" cstate="print"/>
          <a:srcRect/>
          <a:stretch>
            <a:fillRect/>
          </a:stretch>
        </p:blipFill>
        <p:spPr bwMode="auto">
          <a:xfrm>
            <a:off x="5415213" y="3962400"/>
            <a:ext cx="3347787" cy="2231858"/>
          </a:xfrm>
          <a:prstGeom prst="rect">
            <a:avLst/>
          </a:prstGeom>
          <a:noFill/>
        </p:spPr>
      </p:pic>
    </p:spTree>
    <p:extLst>
      <p:ext uri="{BB962C8B-B14F-4D97-AF65-F5344CB8AC3E}">
        <p14:creationId xmlns:p14="http://schemas.microsoft.com/office/powerpoint/2010/main" val="4096578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normAutofit/>
          </a:bodyPr>
          <a:lstStyle/>
          <a:p>
            <a:r>
              <a:rPr lang="en-US" sz="2400" u="sng" dirty="0" smtClean="0"/>
              <a:t>Three Ways Managers Encourage Ethical Behavior</a:t>
            </a:r>
            <a:r>
              <a:rPr lang="en-US" dirty="0" smtClean="0"/>
              <a:t>:</a:t>
            </a:r>
          </a:p>
          <a:p>
            <a:endParaRPr lang="en-US" sz="800" dirty="0" smtClean="0"/>
          </a:p>
          <a:p>
            <a:pPr marL="731520" lvl="1" indent="-457200">
              <a:buFont typeface="+mj-lt"/>
              <a:buAutoNum type="arabicPeriod"/>
            </a:pPr>
            <a:r>
              <a:rPr lang="en-US" sz="2000" u="sng" dirty="0" smtClean="0"/>
              <a:t>Code of Ethics</a:t>
            </a:r>
          </a:p>
          <a:p>
            <a:pPr lvl="2"/>
            <a:r>
              <a:rPr lang="en-US" sz="1800" dirty="0" smtClean="0">
                <a:solidFill>
                  <a:srgbClr val="FF0000"/>
                </a:solidFill>
              </a:rPr>
              <a:t>A formal document stating the organization’s values and ethical standards it expects employees to follow.  Shared values such as honesty, fairness, respect, responsibility, and caring are embraced worldwide.</a:t>
            </a:r>
          </a:p>
          <a:p>
            <a:pPr marL="731520" lvl="1" indent="-457200">
              <a:buFont typeface="+mj-lt"/>
              <a:buAutoNum type="arabicPeriod"/>
            </a:pPr>
            <a:r>
              <a:rPr lang="en-US" sz="2000" u="sng" dirty="0" smtClean="0"/>
              <a:t>Ethical Leadership</a:t>
            </a:r>
          </a:p>
          <a:p>
            <a:pPr lvl="2"/>
            <a:r>
              <a:rPr lang="en-US" sz="1800" dirty="0" smtClean="0">
                <a:solidFill>
                  <a:srgbClr val="FF0000"/>
                </a:solidFill>
              </a:rPr>
              <a:t>Managers must be good ethical role models both in words and in actions.</a:t>
            </a:r>
          </a:p>
          <a:p>
            <a:pPr marL="731520" lvl="1" indent="-457200">
              <a:buFont typeface="+mj-lt"/>
              <a:buAutoNum type="arabicPeriod"/>
            </a:pPr>
            <a:r>
              <a:rPr lang="en-US" sz="2000" u="sng" dirty="0" smtClean="0"/>
              <a:t>Ethics Training</a:t>
            </a:r>
          </a:p>
          <a:p>
            <a:pPr lvl="2"/>
            <a:r>
              <a:rPr lang="en-US" sz="1800" dirty="0" smtClean="0">
                <a:solidFill>
                  <a:srgbClr val="FF0000"/>
                </a:solidFill>
              </a:rPr>
              <a:t>Evidence shows that teaching ethical problem-solving can make an actual difference in ethical behaviors; that training has increased an individual’s level of moral development; and that, if nothing else, training increases awareness of ethical issues in business.</a:t>
            </a:r>
          </a:p>
          <a:p>
            <a:endParaRPr lang="en-US" dirty="0"/>
          </a:p>
        </p:txBody>
      </p:sp>
      <p:pic>
        <p:nvPicPr>
          <p:cNvPr id="3074" name="Picture 2" descr="C:\Users\michaelm\AppData\Local\Microsoft\Windows\INetCache\IE\8ZR0P28V\ethics2[1].jpg"/>
          <p:cNvPicPr>
            <a:picLocks noChangeAspect="1" noChangeArrowheads="1"/>
          </p:cNvPicPr>
          <p:nvPr/>
        </p:nvPicPr>
        <p:blipFill>
          <a:blip r:embed="rId2" cstate="print"/>
          <a:srcRect/>
          <a:stretch>
            <a:fillRect/>
          </a:stretch>
        </p:blipFill>
        <p:spPr bwMode="auto">
          <a:xfrm>
            <a:off x="7620000" y="381000"/>
            <a:ext cx="1219200" cy="1600200"/>
          </a:xfrm>
          <a:prstGeom prst="rect">
            <a:avLst/>
          </a:prstGeom>
          <a:noFill/>
        </p:spPr>
      </p:pic>
    </p:spTree>
    <p:extLst>
      <p:ext uri="{BB962C8B-B14F-4D97-AF65-F5344CB8AC3E}">
        <p14:creationId xmlns:p14="http://schemas.microsoft.com/office/powerpoint/2010/main" val="1370234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lstStyle/>
          <a:p>
            <a:r>
              <a:rPr lang="en-US" sz="2400" u="sng" dirty="0" smtClean="0"/>
              <a:t>Ways you can be</a:t>
            </a:r>
            <a:r>
              <a:rPr lang="en-US" sz="2400" u="sng" dirty="0" smtClean="0"/>
              <a:t> </a:t>
            </a:r>
            <a:r>
              <a:rPr lang="en-US" sz="2400" u="sng" dirty="0" smtClean="0"/>
              <a:t>an Ethical Leader</a:t>
            </a:r>
          </a:p>
          <a:p>
            <a:endParaRPr lang="en-US" sz="800" u="sng" dirty="0" smtClean="0"/>
          </a:p>
          <a:p>
            <a:pPr lvl="1"/>
            <a:r>
              <a:rPr lang="en-US" sz="1800" dirty="0" smtClean="0">
                <a:solidFill>
                  <a:srgbClr val="FF0000"/>
                </a:solidFill>
              </a:rPr>
              <a:t>Be a good role model by being ethical and honest.</a:t>
            </a:r>
          </a:p>
          <a:p>
            <a:pPr lvl="1"/>
            <a:r>
              <a:rPr lang="en-US" sz="1800" dirty="0" smtClean="0">
                <a:solidFill>
                  <a:srgbClr val="FF0000"/>
                </a:solidFill>
              </a:rPr>
              <a:t>Tell the truth…ALWAYS.</a:t>
            </a:r>
          </a:p>
          <a:p>
            <a:pPr lvl="1"/>
            <a:r>
              <a:rPr lang="en-US" sz="1800" dirty="0" smtClean="0">
                <a:solidFill>
                  <a:srgbClr val="FF0000"/>
                </a:solidFill>
              </a:rPr>
              <a:t>Don’t hide or manipulate information.</a:t>
            </a:r>
          </a:p>
          <a:p>
            <a:pPr lvl="1"/>
            <a:r>
              <a:rPr lang="en-US" sz="1800" dirty="0" smtClean="0">
                <a:solidFill>
                  <a:srgbClr val="FF0000"/>
                </a:solidFill>
              </a:rPr>
              <a:t>Be willing to admit your failures.</a:t>
            </a:r>
          </a:p>
          <a:p>
            <a:pPr lvl="1"/>
            <a:r>
              <a:rPr lang="en-US" sz="1800" dirty="0" smtClean="0">
                <a:solidFill>
                  <a:srgbClr val="FF0000"/>
                </a:solidFill>
              </a:rPr>
              <a:t>Share your personal values by communicating them to employees.</a:t>
            </a:r>
          </a:p>
          <a:p>
            <a:pPr lvl="1"/>
            <a:r>
              <a:rPr lang="en-US" sz="1800" dirty="0" smtClean="0">
                <a:solidFill>
                  <a:srgbClr val="FF0000"/>
                </a:solidFill>
              </a:rPr>
              <a:t>Stress the organization’s or team’s important shared values.</a:t>
            </a:r>
          </a:p>
          <a:p>
            <a:pPr lvl="1"/>
            <a:r>
              <a:rPr lang="en-US" sz="1800" dirty="0" smtClean="0">
                <a:solidFill>
                  <a:srgbClr val="FF0000"/>
                </a:solidFill>
              </a:rPr>
              <a:t>Use the reward system to hold everyone accountable to values.</a:t>
            </a:r>
            <a:endParaRPr lang="en-US" sz="1800" dirty="0">
              <a:solidFill>
                <a:srgbClr val="FF0000"/>
              </a:solidFill>
            </a:endParaRPr>
          </a:p>
        </p:txBody>
      </p:sp>
      <p:pic>
        <p:nvPicPr>
          <p:cNvPr id="4101" name="Picture 5" descr="C:\Users\michaelm\AppData\Local\Microsoft\Windows\INetCache\IE\XNQPUWUE\Got-ethics2[1].jpg"/>
          <p:cNvPicPr>
            <a:picLocks noChangeAspect="1" noChangeArrowheads="1"/>
          </p:cNvPicPr>
          <p:nvPr/>
        </p:nvPicPr>
        <p:blipFill>
          <a:blip r:embed="rId2" cstate="print"/>
          <a:srcRect/>
          <a:stretch>
            <a:fillRect/>
          </a:stretch>
        </p:blipFill>
        <p:spPr bwMode="auto">
          <a:xfrm>
            <a:off x="5562600" y="4572000"/>
            <a:ext cx="3082290" cy="1619250"/>
          </a:xfrm>
          <a:prstGeom prst="rect">
            <a:avLst/>
          </a:prstGeom>
          <a:noFill/>
        </p:spPr>
      </p:pic>
    </p:spTree>
    <p:extLst>
      <p:ext uri="{BB962C8B-B14F-4D97-AF65-F5344CB8AC3E}">
        <p14:creationId xmlns:p14="http://schemas.microsoft.com/office/powerpoint/2010/main" val="1839735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normAutofit fontScale="92500" lnSpcReduction="10000"/>
          </a:bodyPr>
          <a:lstStyle/>
          <a:p>
            <a:r>
              <a:rPr lang="en-US" sz="2400" u="sng" dirty="0" smtClean="0"/>
              <a:t>What You Can Do</a:t>
            </a:r>
            <a:r>
              <a:rPr lang="en-US" sz="2400" dirty="0" smtClean="0"/>
              <a:t>:</a:t>
            </a:r>
          </a:p>
          <a:p>
            <a:endParaRPr lang="en-US" sz="900" dirty="0" smtClean="0"/>
          </a:p>
          <a:p>
            <a:pPr lvl="1"/>
            <a:r>
              <a:rPr lang="en-US" sz="1800" dirty="0" smtClean="0">
                <a:solidFill>
                  <a:srgbClr val="FF0000"/>
                </a:solidFill>
              </a:rPr>
              <a:t>Know Your Values</a:t>
            </a:r>
          </a:p>
          <a:p>
            <a:pPr lvl="1"/>
            <a:r>
              <a:rPr lang="en-US" sz="1800" dirty="0" smtClean="0">
                <a:solidFill>
                  <a:srgbClr val="FF0000"/>
                </a:solidFill>
              </a:rPr>
              <a:t>Think Before You Act</a:t>
            </a:r>
          </a:p>
          <a:p>
            <a:pPr lvl="1"/>
            <a:r>
              <a:rPr lang="en-US" sz="1800" dirty="0" smtClean="0">
                <a:solidFill>
                  <a:srgbClr val="FF0000"/>
                </a:solidFill>
              </a:rPr>
              <a:t>Consider All Consequences</a:t>
            </a:r>
          </a:p>
          <a:p>
            <a:pPr lvl="1"/>
            <a:r>
              <a:rPr lang="en-US" sz="1800" dirty="0" smtClean="0">
                <a:solidFill>
                  <a:srgbClr val="FF0000"/>
                </a:solidFill>
              </a:rPr>
              <a:t>Apply the “Publicity Test”</a:t>
            </a:r>
          </a:p>
          <a:p>
            <a:pPr lvl="2"/>
            <a:r>
              <a:rPr lang="en-US" sz="1600" dirty="0" smtClean="0">
                <a:solidFill>
                  <a:srgbClr val="0070C0"/>
                </a:solidFill>
              </a:rPr>
              <a:t>What would your friends or family think if your actions were highlighted in the news?</a:t>
            </a:r>
          </a:p>
          <a:p>
            <a:pPr lvl="1"/>
            <a:r>
              <a:rPr lang="en-US" sz="1800" dirty="0" smtClean="0">
                <a:solidFill>
                  <a:srgbClr val="FF0000"/>
                </a:solidFill>
              </a:rPr>
              <a:t>Seek Opinions from Others</a:t>
            </a:r>
          </a:p>
          <a:p>
            <a:pPr lvl="1"/>
            <a:endParaRPr lang="en-US" sz="900" dirty="0" smtClean="0"/>
          </a:p>
          <a:p>
            <a:r>
              <a:rPr lang="en-US" sz="2400" u="sng" dirty="0" smtClean="0"/>
              <a:t>What Your Organization Can Do</a:t>
            </a:r>
            <a:r>
              <a:rPr lang="en-US" sz="2400" dirty="0" smtClean="0"/>
              <a:t>:</a:t>
            </a:r>
          </a:p>
          <a:p>
            <a:endParaRPr lang="en-US" sz="900" dirty="0" smtClean="0"/>
          </a:p>
          <a:p>
            <a:pPr lvl="1"/>
            <a:r>
              <a:rPr lang="en-US" sz="1800" dirty="0" smtClean="0">
                <a:solidFill>
                  <a:srgbClr val="FF0000"/>
                </a:solidFill>
              </a:rPr>
              <a:t>Create a Formal Ethics Code</a:t>
            </a:r>
          </a:p>
          <a:p>
            <a:pPr lvl="1"/>
            <a:r>
              <a:rPr lang="en-US" sz="1800" dirty="0" smtClean="0">
                <a:solidFill>
                  <a:srgbClr val="FF0000"/>
                </a:solidFill>
              </a:rPr>
              <a:t>Set and Ethical Culture</a:t>
            </a:r>
          </a:p>
          <a:p>
            <a:pPr lvl="1"/>
            <a:r>
              <a:rPr lang="en-US" sz="1800" dirty="0" smtClean="0">
                <a:solidFill>
                  <a:srgbClr val="FF0000"/>
                </a:solidFill>
              </a:rPr>
              <a:t>Ensure Managers are Role Models</a:t>
            </a:r>
          </a:p>
          <a:p>
            <a:pPr lvl="1"/>
            <a:r>
              <a:rPr lang="en-US" sz="1800" dirty="0" smtClean="0">
                <a:solidFill>
                  <a:srgbClr val="FF0000"/>
                </a:solidFill>
              </a:rPr>
              <a:t>Offer Ethics Workshops</a:t>
            </a:r>
          </a:p>
          <a:p>
            <a:pPr lvl="1"/>
            <a:r>
              <a:rPr lang="en-US" sz="1800" dirty="0" smtClean="0">
                <a:solidFill>
                  <a:srgbClr val="FF0000"/>
                </a:solidFill>
              </a:rPr>
              <a:t>Appoint an Ethics “Advisor”</a:t>
            </a:r>
          </a:p>
          <a:p>
            <a:pPr lvl="1"/>
            <a:r>
              <a:rPr lang="en-US" sz="1800" dirty="0" smtClean="0">
                <a:solidFill>
                  <a:srgbClr val="FF0000"/>
                </a:solidFill>
              </a:rPr>
              <a:t>Protect Employees Who Report Unethical Practices</a:t>
            </a:r>
            <a:endParaRPr lang="en-US" sz="1800" dirty="0">
              <a:solidFill>
                <a:srgbClr val="FF0000"/>
              </a:solidFill>
            </a:endParaRPr>
          </a:p>
        </p:txBody>
      </p:sp>
      <p:pic>
        <p:nvPicPr>
          <p:cNvPr id="3074" name="Picture 2" descr="C:\Users\michaelm\AppData\Local\Microsoft\Windows\INetCache\IE\8ZR0P28V\beyond-business[1].png"/>
          <p:cNvPicPr>
            <a:picLocks noChangeAspect="1" noChangeArrowheads="1"/>
          </p:cNvPicPr>
          <p:nvPr/>
        </p:nvPicPr>
        <p:blipFill>
          <a:blip r:embed="rId2" cstate="print"/>
          <a:srcRect/>
          <a:stretch>
            <a:fillRect/>
          </a:stretch>
        </p:blipFill>
        <p:spPr bwMode="auto">
          <a:xfrm>
            <a:off x="6096000" y="3777189"/>
            <a:ext cx="2587756" cy="1752600"/>
          </a:xfrm>
          <a:prstGeom prst="rect">
            <a:avLst/>
          </a:prstGeom>
          <a:noFill/>
        </p:spPr>
      </p:pic>
    </p:spTree>
    <p:extLst>
      <p:ext uri="{BB962C8B-B14F-4D97-AF65-F5344CB8AC3E}">
        <p14:creationId xmlns:p14="http://schemas.microsoft.com/office/powerpoint/2010/main" val="267296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normAutofit fontScale="77500" lnSpcReduction="20000"/>
          </a:bodyPr>
          <a:lstStyle/>
          <a:p>
            <a:r>
              <a:rPr lang="en-US" u="sng" dirty="0" smtClean="0"/>
              <a:t>Principles of Management (Henri </a:t>
            </a:r>
            <a:r>
              <a:rPr lang="en-US" u="sng" dirty="0" err="1" smtClean="0"/>
              <a:t>Fayol</a:t>
            </a:r>
            <a:r>
              <a:rPr lang="en-US" u="sng" dirty="0" smtClean="0"/>
              <a:t>)</a:t>
            </a:r>
          </a:p>
          <a:p>
            <a:endParaRPr lang="en-US" sz="1100" u="sng" dirty="0" smtClean="0"/>
          </a:p>
          <a:p>
            <a:pPr lvl="1"/>
            <a:r>
              <a:rPr lang="en-US" u="sng" dirty="0" smtClean="0"/>
              <a:t>Division of Work</a:t>
            </a:r>
          </a:p>
          <a:p>
            <a:pPr lvl="2"/>
            <a:r>
              <a:rPr lang="en-US" dirty="0" smtClean="0">
                <a:solidFill>
                  <a:srgbClr val="FF0000"/>
                </a:solidFill>
              </a:rPr>
              <a:t>Specialization increases output by making employees more efficient.</a:t>
            </a:r>
          </a:p>
          <a:p>
            <a:pPr lvl="1"/>
            <a:r>
              <a:rPr lang="en-US" u="sng" dirty="0" smtClean="0"/>
              <a:t>Authority</a:t>
            </a:r>
          </a:p>
          <a:p>
            <a:pPr lvl="2"/>
            <a:r>
              <a:rPr lang="en-US" dirty="0" smtClean="0">
                <a:solidFill>
                  <a:srgbClr val="FF0000"/>
                </a:solidFill>
              </a:rPr>
              <a:t>Managers must be able to give orders.</a:t>
            </a:r>
          </a:p>
          <a:p>
            <a:pPr lvl="1"/>
            <a:r>
              <a:rPr lang="en-US" u="sng" dirty="0" smtClean="0"/>
              <a:t>Discipline</a:t>
            </a:r>
          </a:p>
          <a:p>
            <a:pPr lvl="2"/>
            <a:r>
              <a:rPr lang="en-US" dirty="0" smtClean="0">
                <a:solidFill>
                  <a:srgbClr val="FF0000"/>
                </a:solidFill>
              </a:rPr>
              <a:t>Employees must obey and respect the rules that govern the organization.</a:t>
            </a:r>
          </a:p>
          <a:p>
            <a:pPr lvl="1"/>
            <a:r>
              <a:rPr lang="en-US" u="sng" dirty="0" smtClean="0"/>
              <a:t>Unity of Command</a:t>
            </a:r>
          </a:p>
          <a:p>
            <a:pPr lvl="2"/>
            <a:r>
              <a:rPr lang="en-US" dirty="0" smtClean="0">
                <a:solidFill>
                  <a:srgbClr val="FF0000"/>
                </a:solidFill>
              </a:rPr>
              <a:t>Every employee should receive orders from only one superior.</a:t>
            </a:r>
          </a:p>
          <a:p>
            <a:pPr lvl="1"/>
            <a:r>
              <a:rPr lang="en-US" u="sng" dirty="0" smtClean="0"/>
              <a:t>Unity of Direction</a:t>
            </a:r>
          </a:p>
          <a:p>
            <a:pPr lvl="2"/>
            <a:r>
              <a:rPr lang="en-US" dirty="0" smtClean="0">
                <a:solidFill>
                  <a:srgbClr val="FF0000"/>
                </a:solidFill>
              </a:rPr>
              <a:t>Each group of organizational activities that have the same objective should be directed by one manager using one plan.</a:t>
            </a:r>
          </a:p>
          <a:p>
            <a:pPr lvl="1"/>
            <a:r>
              <a:rPr lang="en-US" u="sng" dirty="0" smtClean="0"/>
              <a:t>Subordination of Individual Interests to the General Interest</a:t>
            </a:r>
          </a:p>
          <a:p>
            <a:pPr lvl="2"/>
            <a:r>
              <a:rPr lang="en-US" dirty="0" smtClean="0">
                <a:solidFill>
                  <a:srgbClr val="FF0000"/>
                </a:solidFill>
              </a:rPr>
              <a:t>The interests of any one employee or group of employees should not take precedence over the interests of the organization as a whole.</a:t>
            </a:r>
          </a:p>
          <a:p>
            <a:pPr lvl="1"/>
            <a:r>
              <a:rPr lang="en-US" u="sng" dirty="0" smtClean="0"/>
              <a:t>Remuneration</a:t>
            </a:r>
          </a:p>
          <a:p>
            <a:pPr lvl="2"/>
            <a:r>
              <a:rPr lang="en-US" dirty="0" smtClean="0">
                <a:solidFill>
                  <a:srgbClr val="FF0000"/>
                </a:solidFill>
              </a:rPr>
              <a:t>Workers must be paid a fair wage for their services.</a:t>
            </a:r>
          </a:p>
        </p:txBody>
      </p:sp>
      <p:pic>
        <p:nvPicPr>
          <p:cNvPr id="7170" name="Picture 2" descr="C:\Users\michaelm\AppData\Local\Microsoft\Windows\INetCache\IE\8ZR0P28V\Monochrome-list-icon[1].png"/>
          <p:cNvPicPr>
            <a:picLocks noChangeAspect="1" noChangeArrowheads="1"/>
          </p:cNvPicPr>
          <p:nvPr/>
        </p:nvPicPr>
        <p:blipFill>
          <a:blip r:embed="rId2" cstate="print"/>
          <a:srcRect/>
          <a:stretch>
            <a:fillRect/>
          </a:stretch>
        </p:blipFill>
        <p:spPr bwMode="auto">
          <a:xfrm>
            <a:off x="7543800" y="1752600"/>
            <a:ext cx="1270215" cy="1295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Management (Cont.)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a:xfrm>
            <a:off x="301752" y="1527048"/>
            <a:ext cx="8503920" cy="5102352"/>
          </a:xfrm>
        </p:spPr>
        <p:txBody>
          <a:bodyPr>
            <a:normAutofit fontScale="85000" lnSpcReduction="10000"/>
          </a:bodyPr>
          <a:lstStyle/>
          <a:p>
            <a:pPr lvl="1"/>
            <a:r>
              <a:rPr lang="en-US" sz="2000" u="sng" dirty="0" smtClean="0"/>
              <a:t>Centralization</a:t>
            </a:r>
          </a:p>
          <a:p>
            <a:pPr lvl="2"/>
            <a:r>
              <a:rPr lang="en-US" sz="1900" dirty="0" smtClean="0">
                <a:solidFill>
                  <a:srgbClr val="FF0000"/>
                </a:solidFill>
              </a:rPr>
              <a:t>Managers should find the optimum degree to which subordinates are involved in decision-making. Manager (Central). Employees (Decentralization).</a:t>
            </a:r>
          </a:p>
          <a:p>
            <a:pPr lvl="1"/>
            <a:r>
              <a:rPr lang="en-US" sz="2000" u="sng" dirty="0" smtClean="0"/>
              <a:t>Scalar Chain</a:t>
            </a:r>
          </a:p>
          <a:p>
            <a:pPr lvl="2"/>
            <a:r>
              <a:rPr lang="en-US" dirty="0" smtClean="0">
                <a:solidFill>
                  <a:srgbClr val="FF0000"/>
                </a:solidFill>
              </a:rPr>
              <a:t>The line of authority from top management to the lowest ranks.</a:t>
            </a:r>
          </a:p>
          <a:p>
            <a:pPr lvl="1"/>
            <a:r>
              <a:rPr lang="en-US" sz="2000" u="sng" dirty="0" smtClean="0"/>
              <a:t>Order</a:t>
            </a:r>
          </a:p>
          <a:p>
            <a:pPr lvl="2"/>
            <a:r>
              <a:rPr lang="en-US" dirty="0" smtClean="0">
                <a:solidFill>
                  <a:srgbClr val="FF0000"/>
                </a:solidFill>
              </a:rPr>
              <a:t>People and materials should be in the right place at the right time.</a:t>
            </a:r>
          </a:p>
          <a:p>
            <a:pPr lvl="1"/>
            <a:r>
              <a:rPr lang="en-US" sz="2000" u="sng" dirty="0" smtClean="0"/>
              <a:t>Equity</a:t>
            </a:r>
          </a:p>
          <a:p>
            <a:pPr lvl="2"/>
            <a:r>
              <a:rPr lang="en-US" dirty="0" smtClean="0">
                <a:solidFill>
                  <a:srgbClr val="FF0000"/>
                </a:solidFill>
              </a:rPr>
              <a:t>Managers should be kind and fair to their subordinates.</a:t>
            </a:r>
          </a:p>
          <a:p>
            <a:pPr lvl="1"/>
            <a:r>
              <a:rPr lang="en-US" sz="2000" u="sng" dirty="0" smtClean="0"/>
              <a:t>Stability of Tenure of Personnel</a:t>
            </a:r>
          </a:p>
          <a:p>
            <a:pPr lvl="2"/>
            <a:r>
              <a:rPr lang="en-US" dirty="0" smtClean="0">
                <a:solidFill>
                  <a:srgbClr val="FF0000"/>
                </a:solidFill>
              </a:rPr>
              <a:t>High employee turnover is inefficient.  Managers should have recruitment process in place.</a:t>
            </a:r>
            <a:endParaRPr lang="en-US" u="sng" dirty="0" smtClean="0">
              <a:solidFill>
                <a:srgbClr val="FF0000"/>
              </a:solidFill>
            </a:endParaRPr>
          </a:p>
          <a:p>
            <a:pPr lvl="1"/>
            <a:r>
              <a:rPr lang="en-US" sz="2000" u="sng" dirty="0" smtClean="0"/>
              <a:t>Initiative</a:t>
            </a:r>
          </a:p>
          <a:p>
            <a:pPr lvl="2"/>
            <a:r>
              <a:rPr lang="en-US" dirty="0" smtClean="0">
                <a:solidFill>
                  <a:srgbClr val="FF0000"/>
                </a:solidFill>
              </a:rPr>
              <a:t>Employees who are allowed to originate and carry out plans will exert high levels of effort.</a:t>
            </a:r>
          </a:p>
          <a:p>
            <a:pPr lvl="1"/>
            <a:r>
              <a:rPr lang="en-US" sz="2000" u="sng" dirty="0" smtClean="0"/>
              <a:t>Esprit de Corps</a:t>
            </a:r>
          </a:p>
          <a:p>
            <a:pPr lvl="2"/>
            <a:r>
              <a:rPr lang="en-US" dirty="0" smtClean="0">
                <a:solidFill>
                  <a:srgbClr val="FF0000"/>
                </a:solidFill>
              </a:rPr>
              <a:t>Promoting team spirit will build harmony and unity within the organization.</a:t>
            </a:r>
          </a:p>
          <a:p>
            <a:endParaRPr lang="en-US" dirty="0"/>
          </a:p>
        </p:txBody>
      </p:sp>
      <p:pic>
        <p:nvPicPr>
          <p:cNvPr id="5" name="Picture 2" descr="C:\Users\michaelm\AppData\Local\Microsoft\Windows\INetCache\IE\8ZR0P28V\Monochrome-list-icon[1].png"/>
          <p:cNvPicPr>
            <a:picLocks noChangeAspect="1" noChangeArrowheads="1"/>
          </p:cNvPicPr>
          <p:nvPr/>
        </p:nvPicPr>
        <p:blipFill>
          <a:blip r:embed="rId2" cstate="print"/>
          <a:srcRect/>
          <a:stretch>
            <a:fillRect/>
          </a:stretch>
        </p:blipFill>
        <p:spPr bwMode="auto">
          <a:xfrm>
            <a:off x="7620000" y="2590800"/>
            <a:ext cx="1221531" cy="1371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Approach</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The Behavioral Approach </a:t>
            </a:r>
            <a:r>
              <a:rPr lang="en-US" sz="2400" u="sng" dirty="0"/>
              <a:t>f</a:t>
            </a:r>
            <a:r>
              <a:rPr lang="en-US" sz="2400" u="sng" dirty="0" smtClean="0"/>
              <a:t>ocuses </a:t>
            </a:r>
            <a:r>
              <a:rPr lang="en-US" sz="2400" u="sng" dirty="0"/>
              <a:t>on the actions of workers</a:t>
            </a:r>
            <a:r>
              <a:rPr lang="en-US" sz="2400" u="sng" dirty="0" smtClean="0"/>
              <a:t>.</a:t>
            </a:r>
          </a:p>
          <a:p>
            <a:endParaRPr lang="en-US" sz="800" dirty="0"/>
          </a:p>
          <a:p>
            <a:pPr lvl="1"/>
            <a:r>
              <a:rPr lang="en-US" dirty="0" smtClean="0"/>
              <a:t>How do you motivate and lead employees in order to get high levels of performance?</a:t>
            </a:r>
          </a:p>
          <a:p>
            <a:pPr lvl="1"/>
            <a:endParaRPr lang="en-US" sz="800" dirty="0"/>
          </a:p>
          <a:p>
            <a:pPr lvl="2"/>
            <a:r>
              <a:rPr lang="en-US" dirty="0" smtClean="0">
                <a:solidFill>
                  <a:srgbClr val="FF0000"/>
                </a:solidFill>
              </a:rPr>
              <a:t>From the Hawthorne Studies to Maslow’s Hierarchy of Needs to Organizational Behavior…  </a:t>
            </a:r>
          </a:p>
        </p:txBody>
      </p:sp>
      <p:pic>
        <p:nvPicPr>
          <p:cNvPr id="8194" name="Picture 2" descr="C:\Users\michaelm\AppData\Local\Microsoft\Windows\INetCache\IE\2HBKIZ1C\ALTERACTIONS_LOGO_COUL[1].png"/>
          <p:cNvPicPr>
            <a:picLocks noChangeAspect="1" noChangeArrowheads="1"/>
          </p:cNvPicPr>
          <p:nvPr/>
        </p:nvPicPr>
        <p:blipFill>
          <a:blip r:embed="rId2" cstate="print"/>
          <a:srcRect/>
          <a:stretch>
            <a:fillRect/>
          </a:stretch>
        </p:blipFill>
        <p:spPr bwMode="auto">
          <a:xfrm>
            <a:off x="6051798" y="3962400"/>
            <a:ext cx="2784354" cy="2286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1773</TotalTime>
  <Words>4225</Words>
  <Application>Microsoft Office PowerPoint</Application>
  <PresentationFormat>On-screen Show (4:3)</PresentationFormat>
  <Paragraphs>548</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Calibri</vt:lpstr>
      <vt:lpstr>Georgia</vt:lpstr>
      <vt:lpstr>Wingdings</vt:lpstr>
      <vt:lpstr>Wingdings 2</vt:lpstr>
      <vt:lpstr>Civic</vt:lpstr>
      <vt:lpstr>Fundamentals of Management Session One </vt:lpstr>
      <vt:lpstr>Part One: Introduction</vt:lpstr>
      <vt:lpstr>Manager</vt:lpstr>
      <vt:lpstr>Organization</vt:lpstr>
      <vt:lpstr>Manager</vt:lpstr>
      <vt:lpstr>Classical Approach</vt:lpstr>
      <vt:lpstr>Principles of Management</vt:lpstr>
      <vt:lpstr>Principles of Management (Cont.)</vt:lpstr>
      <vt:lpstr>Behavioral Approach</vt:lpstr>
      <vt:lpstr>Quantitative Approach</vt:lpstr>
      <vt:lpstr>Quantitative Approach</vt:lpstr>
      <vt:lpstr>Contemporary Approach</vt:lpstr>
      <vt:lpstr>Management</vt:lpstr>
      <vt:lpstr>Management</vt:lpstr>
      <vt:lpstr>Ways to Look at What Managers Do</vt:lpstr>
      <vt:lpstr>Ways to Look at What Managers Do</vt:lpstr>
      <vt:lpstr>Ways to Look at What Managers Do</vt:lpstr>
      <vt:lpstr>Political Skill</vt:lpstr>
      <vt:lpstr>Managers</vt:lpstr>
      <vt:lpstr>Profit vs. Non-Profit</vt:lpstr>
      <vt:lpstr>Globalization of Management Concepts</vt:lpstr>
      <vt:lpstr>Managers</vt:lpstr>
      <vt:lpstr>A Great Boss</vt:lpstr>
      <vt:lpstr>Management</vt:lpstr>
      <vt:lpstr>Change</vt:lpstr>
      <vt:lpstr>Managers Matter</vt:lpstr>
      <vt:lpstr>Part One: Introduction</vt:lpstr>
      <vt:lpstr>Management Environment</vt:lpstr>
      <vt:lpstr>Components of the External Environment</vt:lpstr>
      <vt:lpstr>External Environment</vt:lpstr>
      <vt:lpstr>External Environment</vt:lpstr>
      <vt:lpstr>Jobs and Employment</vt:lpstr>
      <vt:lpstr>Environmental Uncertainty and Complexity</vt:lpstr>
      <vt:lpstr>Stakeholder Relationships</vt:lpstr>
      <vt:lpstr>Stakeholder Relationships</vt:lpstr>
      <vt:lpstr>Organizational Culture</vt:lpstr>
      <vt:lpstr>7 Dimensions of Organizational Culture</vt:lpstr>
      <vt:lpstr>Culture</vt:lpstr>
      <vt:lpstr>Culture</vt:lpstr>
      <vt:lpstr>Culture</vt:lpstr>
      <vt:lpstr>Managerial Decisions Affected by Culture Four Functions Approach</vt:lpstr>
      <vt:lpstr>Managerial Decisions Affected by Culture Four Functions Approach</vt:lpstr>
      <vt:lpstr>Understanding Culture</vt:lpstr>
      <vt:lpstr>Understanding Culture</vt:lpstr>
      <vt:lpstr>Part One: Introduction</vt:lpstr>
      <vt:lpstr>Globalization</vt:lpstr>
      <vt:lpstr>Globalization</vt:lpstr>
      <vt:lpstr>Globalization</vt:lpstr>
      <vt:lpstr>Direct Investment in Globalization</vt:lpstr>
      <vt:lpstr>Globalization</vt:lpstr>
      <vt:lpstr>Parochialism</vt:lpstr>
      <vt:lpstr>Differences</vt:lpstr>
      <vt:lpstr>Five Dimensions of National Culture</vt:lpstr>
      <vt:lpstr>Five Dimensions of National Culture</vt:lpstr>
      <vt:lpstr>Social Responsibility</vt:lpstr>
      <vt:lpstr>Obligation and Responsiveness</vt:lpstr>
      <vt:lpstr>Social Involvement</vt:lpstr>
      <vt:lpstr>Sustainability</vt:lpstr>
      <vt:lpstr>Ethics</vt:lpstr>
      <vt:lpstr>Ethics</vt:lpstr>
      <vt:lpstr>Ethics</vt:lpstr>
      <vt:lpstr>Ethics</vt:lpstr>
      <vt:lpstr>Ethical Leadership</vt:lpstr>
      <vt:lpstr>Ethical Leadership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203</cp:revision>
  <cp:lastPrinted>2023-01-05T19:41:39Z</cp:lastPrinted>
  <dcterms:created xsi:type="dcterms:W3CDTF">2015-02-01T00:37:43Z</dcterms:created>
  <dcterms:modified xsi:type="dcterms:W3CDTF">2023-01-05T19:41:49Z</dcterms:modified>
</cp:coreProperties>
</file>