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52"/>
  </p:notesMasterIdLst>
  <p:handoutMasterIdLst>
    <p:handoutMasterId r:id="rId153"/>
  </p:handoutMasterIdLst>
  <p:sldIdLst>
    <p:sldId id="327" r:id="rId2"/>
    <p:sldId id="309" r:id="rId3"/>
    <p:sldId id="329" r:id="rId4"/>
    <p:sldId id="330" r:id="rId5"/>
    <p:sldId id="331" r:id="rId6"/>
    <p:sldId id="332" r:id="rId7"/>
    <p:sldId id="333" r:id="rId8"/>
    <p:sldId id="334" r:id="rId9"/>
    <p:sldId id="335" r:id="rId10"/>
    <p:sldId id="336" r:id="rId11"/>
    <p:sldId id="337" r:id="rId12"/>
    <p:sldId id="338" r:id="rId13"/>
    <p:sldId id="339" r:id="rId14"/>
    <p:sldId id="340" r:id="rId15"/>
    <p:sldId id="341" r:id="rId16"/>
    <p:sldId id="342" r:id="rId17"/>
    <p:sldId id="343"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60" r:id="rId31"/>
    <p:sldId id="359" r:id="rId32"/>
    <p:sldId id="361" r:id="rId33"/>
    <p:sldId id="362" r:id="rId34"/>
    <p:sldId id="367" r:id="rId35"/>
    <p:sldId id="363" r:id="rId36"/>
    <p:sldId id="368" r:id="rId37"/>
    <p:sldId id="364" r:id="rId38"/>
    <p:sldId id="369" r:id="rId39"/>
    <p:sldId id="365" r:id="rId40"/>
    <p:sldId id="370" r:id="rId41"/>
    <p:sldId id="371" r:id="rId42"/>
    <p:sldId id="372" r:id="rId43"/>
    <p:sldId id="373" r:id="rId44"/>
    <p:sldId id="374" r:id="rId45"/>
    <p:sldId id="375" r:id="rId46"/>
    <p:sldId id="376" r:id="rId47"/>
    <p:sldId id="377" r:id="rId48"/>
    <p:sldId id="378" r:id="rId49"/>
    <p:sldId id="380" r:id="rId50"/>
    <p:sldId id="379" r:id="rId51"/>
    <p:sldId id="381" r:id="rId52"/>
    <p:sldId id="382" r:id="rId53"/>
    <p:sldId id="383" r:id="rId54"/>
    <p:sldId id="496" r:id="rId55"/>
    <p:sldId id="385" r:id="rId56"/>
    <p:sldId id="387" r:id="rId57"/>
    <p:sldId id="388" r:id="rId58"/>
    <p:sldId id="389" r:id="rId59"/>
    <p:sldId id="390" r:id="rId60"/>
    <p:sldId id="391" r:id="rId61"/>
    <p:sldId id="392" r:id="rId62"/>
    <p:sldId id="393" r:id="rId63"/>
    <p:sldId id="394" r:id="rId64"/>
    <p:sldId id="395" r:id="rId65"/>
    <p:sldId id="396" r:id="rId66"/>
    <p:sldId id="397" r:id="rId67"/>
    <p:sldId id="398" r:id="rId68"/>
    <p:sldId id="399" r:id="rId69"/>
    <p:sldId id="401" r:id="rId70"/>
    <p:sldId id="402" r:id="rId71"/>
    <p:sldId id="403" r:id="rId72"/>
    <p:sldId id="404" r:id="rId73"/>
    <p:sldId id="405" r:id="rId74"/>
    <p:sldId id="406" r:id="rId75"/>
    <p:sldId id="407" r:id="rId76"/>
    <p:sldId id="408" r:id="rId77"/>
    <p:sldId id="409" r:id="rId78"/>
    <p:sldId id="410" r:id="rId79"/>
    <p:sldId id="411" r:id="rId80"/>
    <p:sldId id="412" r:id="rId81"/>
    <p:sldId id="413" r:id="rId82"/>
    <p:sldId id="414" r:id="rId83"/>
    <p:sldId id="415" r:id="rId84"/>
    <p:sldId id="416" r:id="rId85"/>
    <p:sldId id="417" r:id="rId86"/>
    <p:sldId id="418" r:id="rId87"/>
    <p:sldId id="419" r:id="rId88"/>
    <p:sldId id="420" r:id="rId89"/>
    <p:sldId id="422" r:id="rId90"/>
    <p:sldId id="423" r:id="rId91"/>
    <p:sldId id="424" r:id="rId92"/>
    <p:sldId id="425" r:id="rId93"/>
    <p:sldId id="426" r:id="rId94"/>
    <p:sldId id="427" r:id="rId95"/>
    <p:sldId id="428" r:id="rId96"/>
    <p:sldId id="429" r:id="rId97"/>
    <p:sldId id="430" r:id="rId98"/>
    <p:sldId id="431" r:id="rId99"/>
    <p:sldId id="436" r:id="rId100"/>
    <p:sldId id="438" r:id="rId101"/>
    <p:sldId id="439" r:id="rId102"/>
    <p:sldId id="440" r:id="rId103"/>
    <p:sldId id="441" r:id="rId104"/>
    <p:sldId id="442" r:id="rId105"/>
    <p:sldId id="443" r:id="rId106"/>
    <p:sldId id="444" r:id="rId107"/>
    <p:sldId id="445" r:id="rId108"/>
    <p:sldId id="446" r:id="rId109"/>
    <p:sldId id="447" r:id="rId110"/>
    <p:sldId id="449" r:id="rId111"/>
    <p:sldId id="450" r:id="rId112"/>
    <p:sldId id="451" r:id="rId113"/>
    <p:sldId id="452" r:id="rId114"/>
    <p:sldId id="453" r:id="rId115"/>
    <p:sldId id="454" r:id="rId116"/>
    <p:sldId id="497" r:id="rId117"/>
    <p:sldId id="456" r:id="rId118"/>
    <p:sldId id="458" r:id="rId119"/>
    <p:sldId id="459" r:id="rId120"/>
    <p:sldId id="460" r:id="rId121"/>
    <p:sldId id="461" r:id="rId122"/>
    <p:sldId id="462" r:id="rId123"/>
    <p:sldId id="463" r:id="rId124"/>
    <p:sldId id="464" r:id="rId125"/>
    <p:sldId id="465" r:id="rId126"/>
    <p:sldId id="466" r:id="rId127"/>
    <p:sldId id="467" r:id="rId128"/>
    <p:sldId id="468" r:id="rId129"/>
    <p:sldId id="469" r:id="rId130"/>
    <p:sldId id="470" r:id="rId131"/>
    <p:sldId id="471" r:id="rId132"/>
    <p:sldId id="472" r:id="rId133"/>
    <p:sldId id="473" r:id="rId134"/>
    <p:sldId id="474" r:id="rId135"/>
    <p:sldId id="475" r:id="rId136"/>
    <p:sldId id="476" r:id="rId137"/>
    <p:sldId id="477" r:id="rId138"/>
    <p:sldId id="478" r:id="rId139"/>
    <p:sldId id="479" r:id="rId140"/>
    <p:sldId id="480" r:id="rId141"/>
    <p:sldId id="481" r:id="rId142"/>
    <p:sldId id="483" r:id="rId143"/>
    <p:sldId id="484" r:id="rId144"/>
    <p:sldId id="485" r:id="rId145"/>
    <p:sldId id="486" r:id="rId146"/>
    <p:sldId id="487" r:id="rId147"/>
    <p:sldId id="488" r:id="rId148"/>
    <p:sldId id="489" r:id="rId149"/>
    <p:sldId id="495" r:id="rId150"/>
    <p:sldId id="326" r:id="rId1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7/4/2023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7/4/2023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7/4/2023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7/4/2023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7/4/2023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7/4/2023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7/4/2023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7/4/2023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7/4/2023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7/4/2023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13.gi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45.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46.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47.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4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9.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u="sng" dirty="0" smtClean="0"/>
              <a:t>Business Survey </a:t>
            </a:r>
            <a:br>
              <a:rPr lang="en-US" sz="3200" u="sng" dirty="0" smtClean="0"/>
            </a:br>
            <a:r>
              <a:rPr lang="en-US" sz="2000" dirty="0" smtClean="0"/>
              <a:t>Session Six</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6" name="Content Placeholder 5"/>
          <p:cNvSpPr>
            <a:spLocks noGrp="1"/>
          </p:cNvSpPr>
          <p:nvPr>
            <p:ph sz="quarter" idx="1"/>
          </p:nvPr>
        </p:nvSpPr>
        <p:spPr/>
        <p:txBody>
          <a:bodyPr/>
          <a:lstStyle/>
          <a:p>
            <a:r>
              <a:rPr lang="en-US" sz="2400" u="sng" dirty="0" smtClean="0"/>
              <a:t>Business Foundations</a:t>
            </a:r>
          </a:p>
          <a:p>
            <a:pPr lvl="1"/>
            <a:r>
              <a:rPr lang="en-US" u="sng" dirty="0" smtClean="0"/>
              <a:t>A Changing World 11</a:t>
            </a:r>
            <a:r>
              <a:rPr lang="en-US" u="sng" baseline="30000" dirty="0" smtClean="0"/>
              <a:t>th</a:t>
            </a:r>
            <a:r>
              <a:rPr lang="en-US" u="sng" dirty="0" smtClean="0"/>
              <a:t> Edition</a:t>
            </a:r>
          </a:p>
          <a:p>
            <a:pPr lvl="1"/>
            <a:endParaRPr lang="en-US" sz="800" u="sng" dirty="0" smtClean="0"/>
          </a:p>
          <a:p>
            <a:pPr lvl="2"/>
            <a:r>
              <a:rPr lang="en-US" dirty="0" smtClean="0"/>
              <a:t>O.C. Ferrell, Geoffrey Hirt, and Linda Ferrell; McGraw Hill Education; New York, NY 2018</a:t>
            </a:r>
          </a:p>
          <a:p>
            <a:pPr lvl="3"/>
            <a:r>
              <a:rPr lang="en-US" dirty="0" smtClean="0"/>
              <a:t>ISBN: 978-1-259-68523-1</a:t>
            </a:r>
            <a:endParaRPr lang="en-US" dirty="0"/>
          </a:p>
        </p:txBody>
      </p:sp>
      <p:pic>
        <p:nvPicPr>
          <p:cNvPr id="9" name="Picture 8" descr="5 Ways Small Businesses Can Benefit From Using Surveys - Survey ..."/>
          <p:cNvPicPr/>
          <p:nvPr/>
        </p:nvPicPr>
        <p:blipFill>
          <a:blip r:embed="rId2" cstate="print"/>
          <a:srcRect/>
          <a:stretch>
            <a:fillRect/>
          </a:stretch>
        </p:blipFill>
        <p:spPr bwMode="auto">
          <a:xfrm>
            <a:off x="2514600" y="3657600"/>
            <a:ext cx="39624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Marketing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a:xfrm>
            <a:off x="301752" y="1527048"/>
            <a:ext cx="8503920" cy="4873752"/>
          </a:xfrm>
        </p:spPr>
        <p:txBody>
          <a:bodyPr>
            <a:normAutofit fontScale="85000" lnSpcReduction="20000"/>
          </a:bodyPr>
          <a:lstStyle/>
          <a:p>
            <a:r>
              <a:rPr lang="en-US" sz="2400" u="sng" dirty="0" smtClean="0"/>
              <a:t>Marketing focuses on a complex set of activities that must be performed to accomplish objectives and generate exchanges.  These 8 activities include</a:t>
            </a:r>
            <a:r>
              <a:rPr lang="en-US" dirty="0" smtClean="0"/>
              <a:t>:</a:t>
            </a:r>
          </a:p>
          <a:p>
            <a:endParaRPr lang="en-US" sz="800" dirty="0" smtClean="0"/>
          </a:p>
          <a:p>
            <a:pPr lvl="1"/>
            <a:r>
              <a:rPr lang="en-US" u="sng" dirty="0" smtClean="0"/>
              <a:t>1. Buying</a:t>
            </a:r>
          </a:p>
          <a:p>
            <a:pPr lvl="2"/>
            <a:r>
              <a:rPr lang="en-US" dirty="0" smtClean="0">
                <a:solidFill>
                  <a:srgbClr val="FF0000"/>
                </a:solidFill>
              </a:rPr>
              <a:t>A marketer must understand buyers’ needs and desires to determine what products to make available.</a:t>
            </a:r>
          </a:p>
          <a:p>
            <a:pPr lvl="1"/>
            <a:r>
              <a:rPr lang="en-US" u="sng" dirty="0" smtClean="0"/>
              <a:t>2. Selling</a:t>
            </a:r>
          </a:p>
          <a:p>
            <a:pPr lvl="2"/>
            <a:r>
              <a:rPr lang="en-US" dirty="0" smtClean="0">
                <a:solidFill>
                  <a:srgbClr val="FF0000"/>
                </a:solidFill>
              </a:rPr>
              <a:t>Marketers usually view selling as a persuasive activity that is accomplished through promotion (advertising, personal selling, sales promotion, publicity, and packaging).</a:t>
            </a:r>
          </a:p>
          <a:p>
            <a:pPr lvl="1"/>
            <a:r>
              <a:rPr lang="en-US" u="sng" dirty="0" smtClean="0"/>
              <a:t>3. Transporting</a:t>
            </a:r>
          </a:p>
          <a:p>
            <a:pPr lvl="2"/>
            <a:r>
              <a:rPr lang="en-US" dirty="0" smtClean="0">
                <a:solidFill>
                  <a:srgbClr val="FF0000"/>
                </a:solidFill>
              </a:rPr>
              <a:t>Transporting is the process of moving products from the seller to the buyer.  Marketers focus on transportation costs and services.</a:t>
            </a:r>
          </a:p>
          <a:p>
            <a:pPr lvl="1"/>
            <a:r>
              <a:rPr lang="en-US" u="sng" dirty="0" smtClean="0"/>
              <a:t>4. Storing</a:t>
            </a:r>
          </a:p>
          <a:p>
            <a:pPr lvl="2"/>
            <a:r>
              <a:rPr lang="en-US" dirty="0" smtClean="0">
                <a:solidFill>
                  <a:srgbClr val="FF0000"/>
                </a:solidFill>
              </a:rPr>
              <a:t>Like transporting, storing is part of the physical distribution of products and includes warehousing goods.  Warehouses hold some products for lengthy periods for time utility (i.e. seasonal product storage, such as orange juice).</a:t>
            </a:r>
          </a:p>
        </p:txBody>
      </p:sp>
      <p:pic>
        <p:nvPicPr>
          <p:cNvPr id="5" name="Picture 4" descr="The 8 important Functions of Marketing - Bm3school: Business Management  Study"/>
          <p:cNvPicPr/>
          <p:nvPr/>
        </p:nvPicPr>
        <p:blipFill>
          <a:blip r:embed="rId2" cstate="print"/>
          <a:srcRect/>
          <a:stretch>
            <a:fillRect/>
          </a:stretch>
        </p:blipFill>
        <p:spPr bwMode="auto">
          <a:xfrm>
            <a:off x="7010400" y="76200"/>
            <a:ext cx="1752600" cy="1447800"/>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Distribution Strategy</a:t>
            </a:r>
            <a:br>
              <a:rPr lang="en-US" dirty="0" smtClean="0"/>
            </a:br>
            <a:r>
              <a:rPr lang="en-US" sz="2000" dirty="0" smtClean="0"/>
              <a:t>Importance of Distribution in a Marketing Strategy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100</a:t>
            </a:fld>
            <a:endParaRPr lang="en-US" dirty="0"/>
          </a:p>
        </p:txBody>
      </p:sp>
      <p:sp>
        <p:nvSpPr>
          <p:cNvPr id="4" name="Content Placeholder 3"/>
          <p:cNvSpPr>
            <a:spLocks noGrp="1"/>
          </p:cNvSpPr>
          <p:nvPr>
            <p:ph sz="quarter" idx="1"/>
          </p:nvPr>
        </p:nvSpPr>
        <p:spPr/>
        <p:txBody>
          <a:bodyPr/>
          <a:lstStyle/>
          <a:p>
            <a:r>
              <a:rPr lang="en-US" sz="2400" u="sng" dirty="0" smtClean="0"/>
              <a:t>Distribution decisions are among the least flexible in the marketing mix</a:t>
            </a:r>
            <a:r>
              <a:rPr lang="en-US" dirty="0" smtClean="0"/>
              <a:t>.</a:t>
            </a:r>
          </a:p>
          <a:p>
            <a:endParaRPr lang="en-US" sz="800" dirty="0" smtClean="0"/>
          </a:p>
          <a:p>
            <a:pPr lvl="1"/>
            <a:r>
              <a:rPr lang="en-US" dirty="0" smtClean="0"/>
              <a:t>Products can be changed over time; prices can be changed quickly; and promotion is usually changed regularly.  But, distribution decisions often commit resources and establish contractual relationships that are difficult to change.</a:t>
            </a:r>
          </a:p>
          <a:p>
            <a:pPr lvl="1"/>
            <a:endParaRPr lang="en-US" sz="800" dirty="0" smtClean="0"/>
          </a:p>
          <a:p>
            <a:pPr lvl="2"/>
            <a:r>
              <a:rPr lang="en-US" dirty="0" smtClean="0">
                <a:solidFill>
                  <a:srgbClr val="FF0000"/>
                </a:solidFill>
              </a:rPr>
              <a:t>As a company attempts to expand into new markets, it may require a complete change in distribution.</a:t>
            </a:r>
          </a:p>
          <a:p>
            <a:pPr lvl="2"/>
            <a:r>
              <a:rPr lang="en-US" dirty="0" smtClean="0">
                <a:solidFill>
                  <a:srgbClr val="FF0000"/>
                </a:solidFill>
              </a:rPr>
              <a:t>If a firm does not manage its marketing channel in an efficient manner and provide the best service, then a new competitor will evolve to create a more effective distribution system.</a:t>
            </a:r>
            <a:endParaRPr lang="en-US" dirty="0">
              <a:solidFill>
                <a:srgbClr val="FF0000"/>
              </a:solidFill>
            </a:endParaRPr>
          </a:p>
        </p:txBody>
      </p:sp>
      <p:pic>
        <p:nvPicPr>
          <p:cNvPr id="5" name="Picture 4" descr="PPT - Physical Distribution Management and Strategy PowerPoint Presentation  - ID:5620690"/>
          <p:cNvPicPr/>
          <p:nvPr/>
        </p:nvPicPr>
        <p:blipFill>
          <a:blip r:embed="rId2" cstate="print"/>
          <a:srcRect/>
          <a:stretch>
            <a:fillRect/>
          </a:stretch>
        </p:blipFill>
        <p:spPr bwMode="auto">
          <a:xfrm>
            <a:off x="7315200" y="228600"/>
            <a:ext cx="1447800" cy="990600"/>
          </a:xfrm>
          <a:prstGeom prst="rect">
            <a:avLst/>
          </a:prstGeom>
          <a:noFill/>
          <a:ln w="9525">
            <a:noFill/>
            <a:miter lim="800000"/>
            <a:headEnd/>
            <a:tailEnd/>
          </a:ln>
        </p:spPr>
      </p:pic>
    </p:spTree>
    <p:extLst>
      <p:ext uri="{BB962C8B-B14F-4D97-AF65-F5344CB8AC3E}">
        <p14:creationId xmlns:p14="http://schemas.microsoft.com/office/powerpoint/2010/main" val="16779060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Promotion Strategy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101</a:t>
            </a:fld>
            <a:endParaRPr lang="en-US" dirty="0"/>
          </a:p>
        </p:txBody>
      </p:sp>
      <p:sp>
        <p:nvSpPr>
          <p:cNvPr id="4" name="Content Placeholder 3"/>
          <p:cNvSpPr>
            <a:spLocks noGrp="1"/>
          </p:cNvSpPr>
          <p:nvPr>
            <p:ph sz="quarter" idx="1"/>
          </p:nvPr>
        </p:nvSpPr>
        <p:spPr/>
        <p:txBody>
          <a:bodyPr/>
          <a:lstStyle/>
          <a:p>
            <a:r>
              <a:rPr lang="en-US" sz="2400" u="sng" dirty="0" smtClean="0"/>
              <a:t>The role of promotion is to communicate with individuals, groups, and organizations to facilitate an exchange directly or indirectly</a:t>
            </a:r>
            <a:r>
              <a:rPr lang="en-US" dirty="0" smtClean="0"/>
              <a:t>.</a:t>
            </a:r>
          </a:p>
          <a:p>
            <a:endParaRPr lang="en-US" sz="800" dirty="0" smtClean="0"/>
          </a:p>
          <a:p>
            <a:pPr lvl="1"/>
            <a:r>
              <a:rPr lang="en-US" dirty="0" smtClean="0"/>
              <a:t>It encourages marketing exchanges by attempting to persuade individuals, groups, and organizations to accept goods, services, and ideas.</a:t>
            </a:r>
          </a:p>
          <a:p>
            <a:pPr lvl="1"/>
            <a:endParaRPr lang="en-US" sz="800" dirty="0" smtClean="0"/>
          </a:p>
          <a:p>
            <a:pPr lvl="2"/>
            <a:r>
              <a:rPr lang="en-US" dirty="0" smtClean="0">
                <a:solidFill>
                  <a:srgbClr val="FF0000"/>
                </a:solidFill>
              </a:rPr>
              <a:t>Promotion is used not only to sell products but also to influence opinions and attitudes toward an organization, person, or cause.</a:t>
            </a:r>
            <a:endParaRPr lang="en-US" dirty="0">
              <a:solidFill>
                <a:srgbClr val="FF0000"/>
              </a:solidFill>
            </a:endParaRPr>
          </a:p>
        </p:txBody>
      </p:sp>
      <p:pic>
        <p:nvPicPr>
          <p:cNvPr id="5" name="Picture 4" descr="How to Leverage a Content Promotion Strategy for Better Results and Higher  ROI"/>
          <p:cNvPicPr/>
          <p:nvPr/>
        </p:nvPicPr>
        <p:blipFill>
          <a:blip r:embed="rId2" cstate="print"/>
          <a:srcRect/>
          <a:stretch>
            <a:fillRect/>
          </a:stretch>
        </p:blipFill>
        <p:spPr bwMode="auto">
          <a:xfrm>
            <a:off x="5410200" y="4953000"/>
            <a:ext cx="3733800" cy="1905000"/>
          </a:xfrm>
          <a:prstGeom prst="rect">
            <a:avLst/>
          </a:prstGeom>
          <a:noFill/>
          <a:ln w="9525">
            <a:noFill/>
            <a:miter lim="800000"/>
            <a:headEnd/>
            <a:tailEnd/>
          </a:ln>
        </p:spPr>
      </p:pic>
    </p:spTree>
    <p:extLst>
      <p:ext uri="{BB962C8B-B14F-4D97-AF65-F5344CB8AC3E}">
        <p14:creationId xmlns:p14="http://schemas.microsoft.com/office/powerpoint/2010/main" val="15817903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Promotion Strategy</a:t>
            </a:r>
            <a:br>
              <a:rPr lang="en-US" dirty="0" smtClean="0"/>
            </a:br>
            <a:r>
              <a:rPr lang="en-US" sz="2000" dirty="0" smtClean="0"/>
              <a:t>The Promotion Mix</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102</a:t>
            </a:fld>
            <a:endParaRPr lang="en-US" dirty="0"/>
          </a:p>
        </p:txBody>
      </p:sp>
      <p:sp>
        <p:nvSpPr>
          <p:cNvPr id="4" name="Content Placeholder 3"/>
          <p:cNvSpPr>
            <a:spLocks noGrp="1"/>
          </p:cNvSpPr>
          <p:nvPr>
            <p:ph sz="quarter" idx="1"/>
          </p:nvPr>
        </p:nvSpPr>
        <p:spPr/>
        <p:txBody>
          <a:bodyPr/>
          <a:lstStyle/>
          <a:p>
            <a:r>
              <a:rPr lang="en-US" sz="2400" u="sng" dirty="0" smtClean="0"/>
              <a:t>Advertising, personal selling, publicity, and sales promotion are collectively known as the promotion mix because a strong promotion program results from careful selection and blending of these elements</a:t>
            </a:r>
            <a:r>
              <a:rPr lang="en-US" dirty="0" smtClean="0"/>
              <a:t>.</a:t>
            </a:r>
          </a:p>
          <a:p>
            <a:endParaRPr lang="en-US" sz="800" dirty="0" smtClean="0"/>
          </a:p>
          <a:p>
            <a:pPr lvl="1"/>
            <a:r>
              <a:rPr lang="en-US" dirty="0" smtClean="0"/>
              <a:t>The process of coordinating the promotion mix elements and synchronizing promotion as a unified effort is called: Integrated marketing Communications (IMC). </a:t>
            </a:r>
          </a:p>
          <a:p>
            <a:pPr lvl="1"/>
            <a:endParaRPr lang="en-US" sz="800" dirty="0" smtClean="0"/>
          </a:p>
          <a:p>
            <a:pPr lvl="2"/>
            <a:r>
              <a:rPr lang="en-US" dirty="0" smtClean="0">
                <a:solidFill>
                  <a:srgbClr val="FF0000"/>
                </a:solidFill>
              </a:rPr>
              <a:t>When planning promotional activities, an integrated marketing communications approach results in the desired message.</a:t>
            </a:r>
            <a:endParaRPr lang="en-US" dirty="0">
              <a:solidFill>
                <a:srgbClr val="FF0000"/>
              </a:solidFill>
            </a:endParaRPr>
          </a:p>
        </p:txBody>
      </p:sp>
      <p:pic>
        <p:nvPicPr>
          <p:cNvPr id="5" name="Picture 4" descr="Promotional mix - What are the different types of promotions?"/>
          <p:cNvPicPr/>
          <p:nvPr/>
        </p:nvPicPr>
        <p:blipFill>
          <a:blip r:embed="rId2" cstate="print"/>
          <a:srcRect/>
          <a:stretch>
            <a:fillRect/>
          </a:stretch>
        </p:blipFill>
        <p:spPr bwMode="auto">
          <a:xfrm>
            <a:off x="4419600" y="5257800"/>
            <a:ext cx="4724400" cy="1600200"/>
          </a:xfrm>
          <a:prstGeom prst="rect">
            <a:avLst/>
          </a:prstGeom>
          <a:noFill/>
          <a:ln w="9525">
            <a:noFill/>
            <a:miter lim="800000"/>
            <a:headEnd/>
            <a:tailEnd/>
          </a:ln>
        </p:spPr>
      </p:pic>
    </p:spTree>
    <p:extLst>
      <p:ext uri="{BB962C8B-B14F-4D97-AF65-F5344CB8AC3E}">
        <p14:creationId xmlns:p14="http://schemas.microsoft.com/office/powerpoint/2010/main" val="7107222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Promotion Strategy</a:t>
            </a:r>
            <a:br>
              <a:rPr lang="en-US" dirty="0" smtClean="0"/>
            </a:br>
            <a:r>
              <a:rPr lang="en-US" sz="2000" dirty="0" smtClean="0"/>
              <a:t>Promotion Mix:  Advertising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103</a:t>
            </a:fld>
            <a:endParaRPr lang="en-US" dirty="0"/>
          </a:p>
        </p:txBody>
      </p:sp>
      <p:sp>
        <p:nvSpPr>
          <p:cNvPr id="4" name="Content Placeholder 3"/>
          <p:cNvSpPr>
            <a:spLocks noGrp="1"/>
          </p:cNvSpPr>
          <p:nvPr>
            <p:ph sz="quarter" idx="1"/>
          </p:nvPr>
        </p:nvSpPr>
        <p:spPr/>
        <p:txBody>
          <a:bodyPr/>
          <a:lstStyle/>
          <a:p>
            <a:r>
              <a:rPr lang="en-US" sz="2400" u="sng" dirty="0" smtClean="0"/>
              <a:t>Advertising is a paid form of nonpersonal communication transmitted through a mass medium, such as television commercials or magazine advertisements</a:t>
            </a:r>
            <a:r>
              <a:rPr lang="en-US" dirty="0" smtClean="0"/>
              <a:t>.</a:t>
            </a:r>
          </a:p>
          <a:p>
            <a:endParaRPr lang="en-US" sz="800" dirty="0" smtClean="0"/>
          </a:p>
          <a:p>
            <a:pPr lvl="1"/>
            <a:r>
              <a:rPr lang="en-US" dirty="0" smtClean="0">
                <a:solidFill>
                  <a:srgbClr val="FF0000"/>
                </a:solidFill>
              </a:rPr>
              <a:t>An Advertising Campaign involves planning a series of advertisements and placing them in various media to reach a particular target audience.</a:t>
            </a:r>
            <a:endParaRPr lang="en-US" dirty="0">
              <a:solidFill>
                <a:srgbClr val="FF0000"/>
              </a:solidFill>
            </a:endParaRPr>
          </a:p>
        </p:txBody>
      </p:sp>
      <p:pic>
        <p:nvPicPr>
          <p:cNvPr id="5" name="Picture 4" descr="Advertising Campaign - Meaning, Examples, &amp; Planning | Feedough"/>
          <p:cNvPicPr/>
          <p:nvPr/>
        </p:nvPicPr>
        <p:blipFill>
          <a:blip r:embed="rId2" cstate="print"/>
          <a:srcRect/>
          <a:stretch>
            <a:fillRect/>
          </a:stretch>
        </p:blipFill>
        <p:spPr bwMode="auto">
          <a:xfrm>
            <a:off x="5029200" y="4038600"/>
            <a:ext cx="3705860" cy="2133600"/>
          </a:xfrm>
          <a:prstGeom prst="rect">
            <a:avLst/>
          </a:prstGeom>
          <a:noFill/>
          <a:ln w="9525">
            <a:noFill/>
            <a:miter lim="800000"/>
            <a:headEnd/>
            <a:tailEnd/>
          </a:ln>
        </p:spPr>
      </p:pic>
    </p:spTree>
    <p:extLst>
      <p:ext uri="{BB962C8B-B14F-4D97-AF65-F5344CB8AC3E}">
        <p14:creationId xmlns:p14="http://schemas.microsoft.com/office/powerpoint/2010/main" val="26988387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Promotion Strategy</a:t>
            </a:r>
            <a:br>
              <a:rPr lang="en-US" dirty="0" smtClean="0"/>
            </a:br>
            <a:r>
              <a:rPr lang="en-US" sz="2000" dirty="0" smtClean="0"/>
              <a:t>Advertising Campaign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104</a:t>
            </a:fld>
            <a:endParaRPr lang="en-US" dirty="0"/>
          </a:p>
        </p:txBody>
      </p:sp>
      <p:sp>
        <p:nvSpPr>
          <p:cNvPr id="4" name="Content Placeholder 3"/>
          <p:cNvSpPr>
            <a:spLocks noGrp="1"/>
          </p:cNvSpPr>
          <p:nvPr>
            <p:ph sz="quarter" idx="1"/>
          </p:nvPr>
        </p:nvSpPr>
        <p:spPr/>
        <p:txBody>
          <a:bodyPr/>
          <a:lstStyle/>
          <a:p>
            <a:r>
              <a:rPr lang="en-US" sz="2400" u="sng" dirty="0" smtClean="0"/>
              <a:t>The basic content and form of an advertising campaign are a function of several factors</a:t>
            </a:r>
            <a:r>
              <a:rPr lang="en-US" dirty="0" smtClean="0"/>
              <a:t>:</a:t>
            </a:r>
          </a:p>
          <a:p>
            <a:endParaRPr lang="en-US" sz="800" dirty="0" smtClean="0"/>
          </a:p>
          <a:p>
            <a:pPr lvl="1"/>
            <a:r>
              <a:rPr lang="en-US" sz="2000" dirty="0" smtClean="0"/>
              <a:t>A product’s features, uses, and benefits affect the content of the campaign message and individual ads.</a:t>
            </a:r>
          </a:p>
          <a:p>
            <a:pPr lvl="1"/>
            <a:r>
              <a:rPr lang="en-US" sz="2000" dirty="0" smtClean="0"/>
              <a:t>Characteristics of the people in the target audience – gender, age, education, race, income, occupation, lifestyle, and other attributes – influence both content and form.</a:t>
            </a:r>
          </a:p>
          <a:p>
            <a:pPr lvl="1"/>
            <a:endParaRPr lang="en-US" sz="800" dirty="0" smtClean="0"/>
          </a:p>
          <a:p>
            <a:pPr lvl="2"/>
            <a:r>
              <a:rPr lang="en-US" dirty="0" smtClean="0">
                <a:solidFill>
                  <a:srgbClr val="FF0000"/>
                </a:solidFill>
              </a:rPr>
              <a:t>To communicate effectively, advertisers use words, symbols, and illustrations that are meaningful, familiar, and attractive to   people in the target audience.</a:t>
            </a:r>
          </a:p>
          <a:p>
            <a:pPr lvl="1"/>
            <a:endParaRPr lang="en-US" dirty="0"/>
          </a:p>
        </p:txBody>
      </p:sp>
      <p:pic>
        <p:nvPicPr>
          <p:cNvPr id="5" name="Picture 4" descr="What is ADVERTISING CAMPAIGN? What does ADVERTISING CAMPAIGN mean? ADVERTISING  CAMPAIGN meaning - YouTube"/>
          <p:cNvPicPr/>
          <p:nvPr/>
        </p:nvPicPr>
        <p:blipFill>
          <a:blip r:embed="rId2" cstate="print"/>
          <a:srcRect/>
          <a:stretch>
            <a:fillRect/>
          </a:stretch>
        </p:blipFill>
        <p:spPr bwMode="auto">
          <a:xfrm>
            <a:off x="6019800" y="5105400"/>
            <a:ext cx="2971800" cy="1676400"/>
          </a:xfrm>
          <a:prstGeom prst="rect">
            <a:avLst/>
          </a:prstGeom>
          <a:noFill/>
          <a:ln w="9525">
            <a:noFill/>
            <a:miter lim="800000"/>
            <a:headEnd/>
            <a:tailEnd/>
          </a:ln>
        </p:spPr>
      </p:pic>
    </p:spTree>
    <p:extLst>
      <p:ext uri="{BB962C8B-B14F-4D97-AF65-F5344CB8AC3E}">
        <p14:creationId xmlns:p14="http://schemas.microsoft.com/office/powerpoint/2010/main" val="1365119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Promotion Strategy</a:t>
            </a:r>
            <a:br>
              <a:rPr lang="en-US" dirty="0" smtClean="0"/>
            </a:br>
            <a:r>
              <a:rPr lang="en-US" sz="2000" dirty="0" smtClean="0"/>
              <a:t>Advertising Campaign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105</a:t>
            </a:fld>
            <a:endParaRPr lang="en-US" dirty="0"/>
          </a:p>
        </p:txBody>
      </p:sp>
      <p:sp>
        <p:nvSpPr>
          <p:cNvPr id="4" name="Content Placeholder 3"/>
          <p:cNvSpPr>
            <a:spLocks noGrp="1"/>
          </p:cNvSpPr>
          <p:nvPr>
            <p:ph sz="quarter" idx="1"/>
          </p:nvPr>
        </p:nvSpPr>
        <p:spPr/>
        <p:txBody>
          <a:bodyPr/>
          <a:lstStyle/>
          <a:p>
            <a:r>
              <a:rPr lang="en-US" sz="2400" u="sng" dirty="0" smtClean="0"/>
              <a:t>An advertising campaign’s objectives and platform also affect the content and form of its messages</a:t>
            </a:r>
            <a:r>
              <a:rPr lang="en-US" dirty="0" smtClean="0"/>
              <a:t>.</a:t>
            </a:r>
          </a:p>
          <a:p>
            <a:endParaRPr lang="en-US" sz="800" dirty="0" smtClean="0"/>
          </a:p>
          <a:p>
            <a:pPr lvl="1"/>
            <a:r>
              <a:rPr lang="en-US" sz="2000" dirty="0" smtClean="0"/>
              <a:t>If a firm’s advertising objectives involve large sales increases, the message may include hard-hitting, high-impact language/symbols.  </a:t>
            </a:r>
          </a:p>
          <a:p>
            <a:pPr lvl="1"/>
            <a:r>
              <a:rPr lang="en-US" sz="2000" dirty="0" smtClean="0"/>
              <a:t>When campaign objectives aim at increasing brand awareness, the message may use much repetition of the brand name and words and illustrations associated with it.  </a:t>
            </a:r>
          </a:p>
          <a:p>
            <a:pPr lvl="1"/>
            <a:endParaRPr lang="en-US" sz="800" dirty="0" smtClean="0"/>
          </a:p>
          <a:p>
            <a:pPr lvl="2"/>
            <a:r>
              <a:rPr lang="en-US" dirty="0" smtClean="0">
                <a:solidFill>
                  <a:srgbClr val="FF0000"/>
                </a:solidFill>
              </a:rPr>
              <a:t>Thus, the advertising platform is the foundation on which campaign messages are built.</a:t>
            </a:r>
            <a:endParaRPr lang="en-US" dirty="0">
              <a:solidFill>
                <a:srgbClr val="FF0000"/>
              </a:solidFill>
            </a:endParaRPr>
          </a:p>
        </p:txBody>
      </p:sp>
      <p:pic>
        <p:nvPicPr>
          <p:cNvPr id="5" name="Picture 4" descr="What is an Advertising Management Platform - LumenAd"/>
          <p:cNvPicPr/>
          <p:nvPr/>
        </p:nvPicPr>
        <p:blipFill>
          <a:blip r:embed="rId2" cstate="print"/>
          <a:srcRect/>
          <a:stretch>
            <a:fillRect/>
          </a:stretch>
        </p:blipFill>
        <p:spPr bwMode="auto">
          <a:xfrm>
            <a:off x="5486400" y="4876800"/>
            <a:ext cx="3657600" cy="1981200"/>
          </a:xfrm>
          <a:prstGeom prst="rect">
            <a:avLst/>
          </a:prstGeom>
          <a:noFill/>
          <a:ln w="9525">
            <a:noFill/>
            <a:miter lim="800000"/>
            <a:headEnd/>
            <a:tailEnd/>
          </a:ln>
        </p:spPr>
      </p:pic>
    </p:spTree>
    <p:extLst>
      <p:ext uri="{BB962C8B-B14F-4D97-AF65-F5344CB8AC3E}">
        <p14:creationId xmlns:p14="http://schemas.microsoft.com/office/powerpoint/2010/main" val="26635996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Promotion Strategy</a:t>
            </a:r>
            <a:br>
              <a:rPr lang="en-US" dirty="0" smtClean="0"/>
            </a:br>
            <a:r>
              <a:rPr lang="en-US" sz="2000" dirty="0" smtClean="0"/>
              <a:t>Advertising Campaign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106</a:t>
            </a:fld>
            <a:endParaRPr lang="en-US" dirty="0"/>
          </a:p>
        </p:txBody>
      </p:sp>
      <p:sp>
        <p:nvSpPr>
          <p:cNvPr id="4" name="Content Placeholder 3"/>
          <p:cNvSpPr>
            <a:spLocks noGrp="1"/>
          </p:cNvSpPr>
          <p:nvPr>
            <p:ph sz="quarter" idx="1"/>
          </p:nvPr>
        </p:nvSpPr>
        <p:spPr/>
        <p:txBody>
          <a:bodyPr/>
          <a:lstStyle/>
          <a:p>
            <a:r>
              <a:rPr lang="en-US" sz="2400" u="sng" dirty="0" smtClean="0"/>
              <a:t>Advertising media are the vehicles or forms of communication used to reach a desired audience</a:t>
            </a:r>
            <a:r>
              <a:rPr lang="en-US" dirty="0" smtClean="0"/>
              <a:t>.</a:t>
            </a:r>
          </a:p>
          <a:p>
            <a:endParaRPr lang="en-US" sz="800" dirty="0" smtClean="0"/>
          </a:p>
          <a:p>
            <a:pPr lvl="1"/>
            <a:r>
              <a:rPr lang="en-US" dirty="0" smtClean="0"/>
              <a:t>Print media include newspapers, magazines, direct mail, and billboards, while electronic media include television, radio, and Internet advertising.  Choice of media influences the content and form of the message.  </a:t>
            </a:r>
          </a:p>
          <a:p>
            <a:pPr lvl="1"/>
            <a:endParaRPr lang="en-US" sz="800" dirty="0" smtClean="0"/>
          </a:p>
          <a:p>
            <a:pPr lvl="2"/>
            <a:r>
              <a:rPr lang="en-US" dirty="0" smtClean="0">
                <a:solidFill>
                  <a:srgbClr val="FF0000"/>
                </a:solidFill>
              </a:rPr>
              <a:t>Effective outdoor displays and short broadcast announcements require concise, simple, messages. </a:t>
            </a:r>
          </a:p>
          <a:p>
            <a:pPr lvl="2"/>
            <a:r>
              <a:rPr lang="en-US" dirty="0" smtClean="0">
                <a:solidFill>
                  <a:srgbClr val="FF0000"/>
                </a:solidFill>
              </a:rPr>
              <a:t>Magazine and newspaper advertisements can include considerable detail and long explanations. </a:t>
            </a:r>
            <a:endParaRPr lang="en-US" dirty="0">
              <a:solidFill>
                <a:srgbClr val="FF0000"/>
              </a:solidFill>
            </a:endParaRPr>
          </a:p>
        </p:txBody>
      </p:sp>
      <p:pic>
        <p:nvPicPr>
          <p:cNvPr id="5" name="Picture 4" descr="5 Advertising Platforms Small Businesses Should Stop Using -"/>
          <p:cNvPicPr/>
          <p:nvPr/>
        </p:nvPicPr>
        <p:blipFill>
          <a:blip r:embed="rId2" cstate="print"/>
          <a:srcRect/>
          <a:stretch>
            <a:fillRect/>
          </a:stretch>
        </p:blipFill>
        <p:spPr bwMode="auto">
          <a:xfrm>
            <a:off x="6553200" y="5181600"/>
            <a:ext cx="2590800" cy="1676400"/>
          </a:xfrm>
          <a:prstGeom prst="rect">
            <a:avLst/>
          </a:prstGeom>
          <a:noFill/>
          <a:ln w="9525">
            <a:noFill/>
            <a:miter lim="800000"/>
            <a:headEnd/>
            <a:tailEnd/>
          </a:ln>
        </p:spPr>
      </p:pic>
    </p:spTree>
    <p:extLst>
      <p:ext uri="{BB962C8B-B14F-4D97-AF65-F5344CB8AC3E}">
        <p14:creationId xmlns:p14="http://schemas.microsoft.com/office/powerpoint/2010/main" val="5880274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Promotion Strategy</a:t>
            </a:r>
            <a:br>
              <a:rPr lang="en-US" dirty="0" smtClean="0"/>
            </a:br>
            <a:r>
              <a:rPr lang="en-US" sz="2000" dirty="0" smtClean="0"/>
              <a:t>Promotion Mix:  Personal Selling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107</a:t>
            </a:fld>
            <a:endParaRPr lang="en-US" dirty="0"/>
          </a:p>
        </p:txBody>
      </p:sp>
      <p:sp>
        <p:nvSpPr>
          <p:cNvPr id="4" name="Content Placeholder 3"/>
          <p:cNvSpPr>
            <a:spLocks noGrp="1"/>
          </p:cNvSpPr>
          <p:nvPr>
            <p:ph sz="quarter" idx="1"/>
          </p:nvPr>
        </p:nvSpPr>
        <p:spPr/>
        <p:txBody>
          <a:bodyPr/>
          <a:lstStyle/>
          <a:p>
            <a:r>
              <a:rPr lang="en-US" sz="2400" u="sng" dirty="0" smtClean="0"/>
              <a:t>Personal Selling is direct, two-way communication with buyers and potential buyers</a:t>
            </a:r>
            <a:r>
              <a:rPr lang="en-US" dirty="0" smtClean="0"/>
              <a:t>.</a:t>
            </a:r>
          </a:p>
          <a:p>
            <a:endParaRPr lang="en-US" sz="800" dirty="0" smtClean="0"/>
          </a:p>
          <a:p>
            <a:pPr lvl="1"/>
            <a:r>
              <a:rPr lang="en-US" dirty="0" smtClean="0"/>
              <a:t>Personal selling is the most flexible of the promotional methods because it gives marketers the greatest opportunity to communicate specific information that might trigger purchase.</a:t>
            </a:r>
          </a:p>
          <a:p>
            <a:pPr lvl="1"/>
            <a:endParaRPr lang="en-US" sz="800" dirty="0" smtClean="0"/>
          </a:p>
          <a:p>
            <a:pPr lvl="2"/>
            <a:r>
              <a:rPr lang="en-US" dirty="0" smtClean="0">
                <a:solidFill>
                  <a:srgbClr val="FF0000"/>
                </a:solidFill>
              </a:rPr>
              <a:t>For many products, interaction between a salesperson and the customer is probably the most important promotional tool.</a:t>
            </a:r>
          </a:p>
          <a:p>
            <a:pPr lvl="2"/>
            <a:r>
              <a:rPr lang="en-US" dirty="0" smtClean="0">
                <a:solidFill>
                  <a:srgbClr val="FF0000"/>
                </a:solidFill>
              </a:rPr>
              <a:t>Only personal selling can zero in on a prospect and attempt to persuade that person to make a purchase.</a:t>
            </a:r>
            <a:endParaRPr lang="en-US" dirty="0">
              <a:solidFill>
                <a:srgbClr val="FF0000"/>
              </a:solidFill>
            </a:endParaRPr>
          </a:p>
        </p:txBody>
      </p:sp>
      <p:pic>
        <p:nvPicPr>
          <p:cNvPr id="5" name="Picture 4" descr="Personal Selling: Definition, Techniques, and Examples"/>
          <p:cNvPicPr/>
          <p:nvPr/>
        </p:nvPicPr>
        <p:blipFill>
          <a:blip r:embed="rId2" cstate="print"/>
          <a:srcRect/>
          <a:stretch>
            <a:fillRect/>
          </a:stretch>
        </p:blipFill>
        <p:spPr bwMode="auto">
          <a:xfrm>
            <a:off x="5029200" y="5181600"/>
            <a:ext cx="4114800" cy="1676400"/>
          </a:xfrm>
          <a:prstGeom prst="rect">
            <a:avLst/>
          </a:prstGeom>
          <a:noFill/>
          <a:ln w="9525">
            <a:noFill/>
            <a:miter lim="800000"/>
            <a:headEnd/>
            <a:tailEnd/>
          </a:ln>
        </p:spPr>
      </p:pic>
    </p:spTree>
    <p:extLst>
      <p:ext uri="{BB962C8B-B14F-4D97-AF65-F5344CB8AC3E}">
        <p14:creationId xmlns:p14="http://schemas.microsoft.com/office/powerpoint/2010/main" val="32213354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Promotion Strategy</a:t>
            </a:r>
            <a:br>
              <a:rPr lang="en-US" dirty="0" smtClean="0"/>
            </a:br>
            <a:r>
              <a:rPr lang="en-US" sz="2000" dirty="0" smtClean="0"/>
              <a:t>Promotion Mix:  Personal Selling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108</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sz="2400" u="sng" dirty="0" smtClean="0"/>
              <a:t>Personal Selling is a Six Step Process</a:t>
            </a:r>
            <a:r>
              <a:rPr lang="en-US" dirty="0" smtClean="0"/>
              <a:t>:</a:t>
            </a:r>
          </a:p>
          <a:p>
            <a:endParaRPr lang="en-US" sz="800" dirty="0" smtClean="0"/>
          </a:p>
          <a:p>
            <a:pPr marL="731520" lvl="1" indent="-457200">
              <a:buFont typeface="+mj-lt"/>
              <a:buAutoNum type="arabicPeriod"/>
            </a:pPr>
            <a:r>
              <a:rPr lang="en-US" u="sng" dirty="0" smtClean="0"/>
              <a:t>Prospecting</a:t>
            </a:r>
          </a:p>
          <a:p>
            <a:pPr lvl="2"/>
            <a:r>
              <a:rPr lang="en-US" dirty="0" smtClean="0">
                <a:solidFill>
                  <a:srgbClr val="FF0000"/>
                </a:solidFill>
              </a:rPr>
              <a:t>Identifying potential buyers of the product.</a:t>
            </a:r>
          </a:p>
          <a:p>
            <a:pPr marL="731520" lvl="1" indent="-457200">
              <a:buFont typeface="+mj-lt"/>
              <a:buAutoNum type="arabicPeriod"/>
            </a:pPr>
            <a:r>
              <a:rPr lang="en-US" u="sng" dirty="0" smtClean="0"/>
              <a:t>Approaching</a:t>
            </a:r>
          </a:p>
          <a:p>
            <a:pPr lvl="2"/>
            <a:r>
              <a:rPr lang="en-US" dirty="0" smtClean="0">
                <a:solidFill>
                  <a:srgbClr val="FF0000"/>
                </a:solidFill>
              </a:rPr>
              <a:t>Using a referral or calling on a customer without prior notice to determine interest in the product.</a:t>
            </a:r>
          </a:p>
          <a:p>
            <a:pPr marL="731520" lvl="1" indent="-457200">
              <a:buFont typeface="+mj-lt"/>
              <a:buAutoNum type="arabicPeriod"/>
            </a:pPr>
            <a:r>
              <a:rPr lang="en-US" u="sng" dirty="0" smtClean="0"/>
              <a:t>Presenting</a:t>
            </a:r>
          </a:p>
          <a:p>
            <a:pPr lvl="2"/>
            <a:r>
              <a:rPr lang="en-US" dirty="0" smtClean="0">
                <a:solidFill>
                  <a:srgbClr val="FF0000"/>
                </a:solidFill>
              </a:rPr>
              <a:t>Getting the prospect’s attention with a product demonstration.</a:t>
            </a:r>
          </a:p>
          <a:p>
            <a:pPr marL="731520" lvl="1" indent="-457200">
              <a:buFont typeface="+mj-lt"/>
              <a:buAutoNum type="arabicPeriod"/>
            </a:pPr>
            <a:r>
              <a:rPr lang="en-US" u="sng" dirty="0" smtClean="0"/>
              <a:t>Handling Objections</a:t>
            </a:r>
          </a:p>
          <a:p>
            <a:pPr lvl="2"/>
            <a:r>
              <a:rPr lang="en-US" dirty="0" smtClean="0">
                <a:solidFill>
                  <a:srgbClr val="FF0000"/>
                </a:solidFill>
              </a:rPr>
              <a:t>Countering reasons for not buying the product.</a:t>
            </a:r>
          </a:p>
          <a:p>
            <a:pPr marL="731520" lvl="1" indent="-457200">
              <a:buFont typeface="+mj-lt"/>
              <a:buAutoNum type="arabicPeriod"/>
            </a:pPr>
            <a:r>
              <a:rPr lang="en-US" u="sng" dirty="0" smtClean="0"/>
              <a:t>Closing</a:t>
            </a:r>
          </a:p>
          <a:p>
            <a:pPr lvl="2"/>
            <a:r>
              <a:rPr lang="en-US" dirty="0" smtClean="0">
                <a:solidFill>
                  <a:srgbClr val="FF0000"/>
                </a:solidFill>
              </a:rPr>
              <a:t>Asking the prospect to buy the product.</a:t>
            </a:r>
          </a:p>
          <a:p>
            <a:pPr marL="731520" lvl="1" indent="-457200">
              <a:buFont typeface="+mj-lt"/>
              <a:buAutoNum type="arabicPeriod"/>
            </a:pPr>
            <a:r>
              <a:rPr lang="en-US" u="sng" dirty="0" smtClean="0"/>
              <a:t>Following-Up</a:t>
            </a:r>
          </a:p>
          <a:p>
            <a:pPr lvl="2"/>
            <a:r>
              <a:rPr lang="en-US" dirty="0" smtClean="0">
                <a:solidFill>
                  <a:srgbClr val="FF0000"/>
                </a:solidFill>
              </a:rPr>
              <a:t>Checking customer satisfaction with the purchased product.</a:t>
            </a:r>
            <a:endParaRPr lang="en-US" dirty="0">
              <a:solidFill>
                <a:srgbClr val="FF0000"/>
              </a:solidFill>
            </a:endParaRPr>
          </a:p>
        </p:txBody>
      </p:sp>
      <p:pic>
        <p:nvPicPr>
          <p:cNvPr id="1026" name="Picture 2" descr="C:\Users\MichaelM\AppData\Local\Microsoft\Windows\INetCache\IE\T5TVNH9H\6-Number-PNG-Image-HD[1].png"/>
          <p:cNvPicPr>
            <a:picLocks noChangeAspect="1" noChangeArrowheads="1"/>
          </p:cNvPicPr>
          <p:nvPr/>
        </p:nvPicPr>
        <p:blipFill>
          <a:blip r:embed="rId2" cstate="print"/>
          <a:srcRect/>
          <a:stretch>
            <a:fillRect/>
          </a:stretch>
        </p:blipFill>
        <p:spPr bwMode="auto">
          <a:xfrm>
            <a:off x="7010400" y="152400"/>
            <a:ext cx="1219200" cy="1143000"/>
          </a:xfrm>
          <a:prstGeom prst="rect">
            <a:avLst/>
          </a:prstGeom>
          <a:noFill/>
        </p:spPr>
      </p:pic>
    </p:spTree>
    <p:extLst>
      <p:ext uri="{BB962C8B-B14F-4D97-AF65-F5344CB8AC3E}">
        <p14:creationId xmlns:p14="http://schemas.microsoft.com/office/powerpoint/2010/main" val="12632607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Promotion Strategy</a:t>
            </a:r>
            <a:br>
              <a:rPr lang="en-US" dirty="0" smtClean="0"/>
            </a:br>
            <a:r>
              <a:rPr lang="en-US" sz="2000" dirty="0" smtClean="0"/>
              <a:t>Promotion Mix:  Publicity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109</a:t>
            </a:fld>
            <a:endParaRPr lang="en-US" dirty="0"/>
          </a:p>
        </p:txBody>
      </p:sp>
      <p:sp>
        <p:nvSpPr>
          <p:cNvPr id="4" name="Content Placeholder 3"/>
          <p:cNvSpPr>
            <a:spLocks noGrp="1"/>
          </p:cNvSpPr>
          <p:nvPr>
            <p:ph sz="quarter" idx="1"/>
          </p:nvPr>
        </p:nvSpPr>
        <p:spPr/>
        <p:txBody>
          <a:bodyPr/>
          <a:lstStyle/>
          <a:p>
            <a:r>
              <a:rPr lang="en-US" sz="2400" u="sng" dirty="0" smtClean="0"/>
              <a:t>Publicity is nonpersonal communication transmitted through mass media but not paid for directly by the firm</a:t>
            </a:r>
            <a:r>
              <a:rPr lang="en-US" dirty="0" smtClean="0"/>
              <a:t>.</a:t>
            </a:r>
          </a:p>
          <a:p>
            <a:endParaRPr lang="en-US" sz="800" dirty="0" smtClean="0"/>
          </a:p>
          <a:p>
            <a:pPr lvl="1"/>
            <a:r>
              <a:rPr lang="en-US" dirty="0" smtClean="0"/>
              <a:t>A firm does not pay the media cost for publicity and is not identified as the originator of the message; instead, the message is presented in news story form.</a:t>
            </a:r>
          </a:p>
          <a:p>
            <a:pPr lvl="1"/>
            <a:endParaRPr lang="en-US" sz="800" dirty="0" smtClean="0"/>
          </a:p>
          <a:p>
            <a:pPr lvl="2"/>
            <a:r>
              <a:rPr lang="en-US" dirty="0" smtClean="0">
                <a:solidFill>
                  <a:srgbClr val="FF0000"/>
                </a:solidFill>
              </a:rPr>
              <a:t>A company can benefit from publicity by releasing to news sources newsworthy messages about the firm and its involvement with the public.  Many companies have public relations departments to try to gain favorable publicity.</a:t>
            </a:r>
            <a:endParaRPr lang="en-US" dirty="0">
              <a:solidFill>
                <a:srgbClr val="FF0000"/>
              </a:solidFill>
            </a:endParaRPr>
          </a:p>
        </p:txBody>
      </p:sp>
      <p:pic>
        <p:nvPicPr>
          <p:cNvPr id="5" name="Picture 4" descr="Difference Between Advertising and Public Relations (with Comparison Chart)  - Key Differences"/>
          <p:cNvPicPr/>
          <p:nvPr/>
        </p:nvPicPr>
        <p:blipFill>
          <a:blip r:embed="rId2" cstate="print"/>
          <a:srcRect/>
          <a:stretch>
            <a:fillRect/>
          </a:stretch>
        </p:blipFill>
        <p:spPr bwMode="auto">
          <a:xfrm>
            <a:off x="4876800" y="4800600"/>
            <a:ext cx="4267200" cy="2057400"/>
          </a:xfrm>
          <a:prstGeom prst="rect">
            <a:avLst/>
          </a:prstGeom>
          <a:noFill/>
          <a:ln w="9525">
            <a:noFill/>
            <a:miter lim="800000"/>
            <a:headEnd/>
            <a:tailEnd/>
          </a:ln>
        </p:spPr>
      </p:pic>
    </p:spTree>
    <p:extLst>
      <p:ext uri="{BB962C8B-B14F-4D97-AF65-F5344CB8AC3E}">
        <p14:creationId xmlns:p14="http://schemas.microsoft.com/office/powerpoint/2010/main" val="1016687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Marketing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fontScale="85000" lnSpcReduction="10000"/>
          </a:bodyPr>
          <a:lstStyle/>
          <a:p>
            <a:r>
              <a:rPr lang="en-US" sz="2400" u="sng" dirty="0" smtClean="0"/>
              <a:t>Marketing focuses on a complex set of activities that must be performed to accomplish objectives and generate exchanges.  These 8 activities include</a:t>
            </a:r>
            <a:r>
              <a:rPr lang="en-US" dirty="0" smtClean="0"/>
              <a:t>:</a:t>
            </a:r>
          </a:p>
          <a:p>
            <a:endParaRPr lang="en-US" sz="800" dirty="0" smtClean="0"/>
          </a:p>
          <a:p>
            <a:pPr lvl="1"/>
            <a:r>
              <a:rPr lang="en-US" u="sng" dirty="0" smtClean="0"/>
              <a:t>5. Grading</a:t>
            </a:r>
          </a:p>
          <a:p>
            <a:pPr lvl="2"/>
            <a:r>
              <a:rPr lang="en-US" dirty="0" smtClean="0">
                <a:solidFill>
                  <a:srgbClr val="FF0000"/>
                </a:solidFill>
              </a:rPr>
              <a:t>Standardizing products by dividing them into subgroups and displaying and labeling them so that consumers clearly understand their nature and quality.  Some standards are set by the federal government.</a:t>
            </a:r>
          </a:p>
          <a:p>
            <a:pPr lvl="1"/>
            <a:r>
              <a:rPr lang="en-US" u="sng" dirty="0" smtClean="0"/>
              <a:t>6. Financing</a:t>
            </a:r>
          </a:p>
          <a:p>
            <a:pPr lvl="2"/>
            <a:r>
              <a:rPr lang="en-US" dirty="0" smtClean="0">
                <a:solidFill>
                  <a:srgbClr val="FF0000"/>
                </a:solidFill>
              </a:rPr>
              <a:t>For many products, especially large items such as automobiles, refrigerators, and new homes, the marketer arranges credit to expedite the purchase.</a:t>
            </a:r>
          </a:p>
          <a:p>
            <a:pPr lvl="1"/>
            <a:r>
              <a:rPr lang="en-US" u="sng" dirty="0" smtClean="0"/>
              <a:t>7. Market and Research</a:t>
            </a:r>
          </a:p>
          <a:p>
            <a:pPr lvl="2"/>
            <a:r>
              <a:rPr lang="en-US" dirty="0" smtClean="0">
                <a:solidFill>
                  <a:srgbClr val="FF0000"/>
                </a:solidFill>
              </a:rPr>
              <a:t>Through research, marketers ascertain the need for new goods and services.  </a:t>
            </a:r>
          </a:p>
          <a:p>
            <a:pPr lvl="1"/>
            <a:r>
              <a:rPr lang="en-US" u="sng" dirty="0" smtClean="0"/>
              <a:t>8. Risk Taking</a:t>
            </a:r>
          </a:p>
          <a:p>
            <a:pPr lvl="2"/>
            <a:r>
              <a:rPr lang="en-US" dirty="0" smtClean="0">
                <a:solidFill>
                  <a:srgbClr val="FF0000"/>
                </a:solidFill>
              </a:rPr>
              <a:t>Risk is the chance of loss associated with marketing decisions.</a:t>
            </a:r>
          </a:p>
        </p:txBody>
      </p:sp>
      <p:pic>
        <p:nvPicPr>
          <p:cNvPr id="5" name="Picture 4" descr="The 8 important Functions of Marketing - Bm3school: Business Management  Study"/>
          <p:cNvPicPr/>
          <p:nvPr/>
        </p:nvPicPr>
        <p:blipFill>
          <a:blip r:embed="rId2" cstate="print"/>
          <a:srcRect/>
          <a:stretch>
            <a:fillRect/>
          </a:stretch>
        </p:blipFill>
        <p:spPr bwMode="auto">
          <a:xfrm>
            <a:off x="7010400" y="76200"/>
            <a:ext cx="1752600" cy="1447800"/>
          </a:xfrm>
          <a:prstGeom prst="rect">
            <a:avLst/>
          </a:prstGeom>
          <a:noFill/>
          <a:ln w="9525">
            <a:noFill/>
            <a:miter lim="800000"/>
            <a:headEnd/>
            <a:tailEnd/>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Promotion Strategy</a:t>
            </a:r>
            <a:br>
              <a:rPr lang="en-US" dirty="0" smtClean="0"/>
            </a:br>
            <a:r>
              <a:rPr lang="en-US" sz="2000" dirty="0" smtClean="0"/>
              <a:t>Promotion Mix:  Sales Promotion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110</a:t>
            </a:fld>
            <a:endParaRPr lang="en-US" dirty="0"/>
          </a:p>
        </p:txBody>
      </p:sp>
      <p:sp>
        <p:nvSpPr>
          <p:cNvPr id="4" name="Content Placeholder 3"/>
          <p:cNvSpPr>
            <a:spLocks noGrp="1"/>
          </p:cNvSpPr>
          <p:nvPr>
            <p:ph sz="quarter" idx="1"/>
          </p:nvPr>
        </p:nvSpPr>
        <p:spPr/>
        <p:txBody>
          <a:bodyPr/>
          <a:lstStyle/>
          <a:p>
            <a:r>
              <a:rPr lang="en-US" sz="2400" u="sng" dirty="0" smtClean="0"/>
              <a:t>Sales Promotion involves direct inducements offering added value or some other incentive for buyers to enter  into an exchange</a:t>
            </a:r>
            <a:r>
              <a:rPr lang="en-US" dirty="0" smtClean="0"/>
              <a:t>.</a:t>
            </a:r>
          </a:p>
          <a:p>
            <a:endParaRPr lang="en-US" sz="800" dirty="0" smtClean="0"/>
          </a:p>
          <a:p>
            <a:pPr lvl="1"/>
            <a:r>
              <a:rPr lang="en-US" dirty="0" smtClean="0"/>
              <a:t>Sales pr0motions are generally easier to measure and less expensive than advertising.</a:t>
            </a:r>
          </a:p>
          <a:p>
            <a:pPr lvl="1"/>
            <a:endParaRPr lang="en-US" sz="800" dirty="0" smtClean="0"/>
          </a:p>
          <a:p>
            <a:pPr lvl="2"/>
            <a:r>
              <a:rPr lang="en-US" dirty="0" smtClean="0">
                <a:solidFill>
                  <a:srgbClr val="FF0000"/>
                </a:solidFill>
              </a:rPr>
              <a:t>The major tools of sales promotion are store displays, premiums, samples and demonstrations, coupons, contests and sweepstakes, refunds, and trade shows.</a:t>
            </a:r>
            <a:endParaRPr lang="en-US" dirty="0">
              <a:solidFill>
                <a:srgbClr val="FF0000"/>
              </a:solidFill>
            </a:endParaRPr>
          </a:p>
        </p:txBody>
      </p:sp>
      <p:pic>
        <p:nvPicPr>
          <p:cNvPr id="5" name="Picture 4" descr="Methods of Sales Promotion at the Consumer's Level"/>
          <p:cNvPicPr/>
          <p:nvPr/>
        </p:nvPicPr>
        <p:blipFill>
          <a:blip r:embed="rId2" cstate="print"/>
          <a:srcRect/>
          <a:stretch>
            <a:fillRect/>
          </a:stretch>
        </p:blipFill>
        <p:spPr bwMode="auto">
          <a:xfrm>
            <a:off x="5334000" y="4572000"/>
            <a:ext cx="3505200" cy="1676400"/>
          </a:xfrm>
          <a:prstGeom prst="rect">
            <a:avLst/>
          </a:prstGeom>
          <a:noFill/>
          <a:ln w="9525">
            <a:noFill/>
            <a:miter lim="800000"/>
            <a:headEnd/>
            <a:tailEnd/>
          </a:ln>
        </p:spPr>
      </p:pic>
    </p:spTree>
    <p:extLst>
      <p:ext uri="{BB962C8B-B14F-4D97-AF65-F5344CB8AC3E}">
        <p14:creationId xmlns:p14="http://schemas.microsoft.com/office/powerpoint/2010/main" val="9130185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Promotion Strategy</a:t>
            </a:r>
            <a:br>
              <a:rPr lang="en-US" dirty="0" smtClean="0"/>
            </a:br>
            <a:r>
              <a:rPr lang="en-US" sz="2000" dirty="0" smtClean="0"/>
              <a:t>Promotion Mix:  Sales Promotion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111</a:t>
            </a:fld>
            <a:endParaRPr lang="en-US" dirty="0"/>
          </a:p>
        </p:txBody>
      </p:sp>
      <p:sp>
        <p:nvSpPr>
          <p:cNvPr id="4" name="Content Placeholder 3"/>
          <p:cNvSpPr>
            <a:spLocks noGrp="1"/>
          </p:cNvSpPr>
          <p:nvPr>
            <p:ph sz="quarter" idx="1"/>
          </p:nvPr>
        </p:nvSpPr>
        <p:spPr/>
        <p:txBody>
          <a:bodyPr/>
          <a:lstStyle/>
          <a:p>
            <a:r>
              <a:rPr lang="en-US" sz="2400" u="sng" dirty="0" smtClean="0"/>
              <a:t>Sales promotion stimulates customer purchasing and increases dealer effectiveness in selling products</a:t>
            </a:r>
            <a:r>
              <a:rPr lang="en-US" dirty="0" smtClean="0"/>
              <a:t>.</a:t>
            </a:r>
          </a:p>
          <a:p>
            <a:endParaRPr lang="en-US" sz="800" dirty="0" smtClean="0"/>
          </a:p>
          <a:p>
            <a:pPr lvl="1"/>
            <a:r>
              <a:rPr lang="en-US" dirty="0" smtClean="0"/>
              <a:t>It is used to enhance and supplement other forms of promotion.</a:t>
            </a:r>
          </a:p>
          <a:p>
            <a:pPr lvl="1"/>
            <a:endParaRPr lang="en-US" sz="800" dirty="0" smtClean="0"/>
          </a:p>
          <a:p>
            <a:pPr lvl="2"/>
            <a:r>
              <a:rPr lang="en-US" dirty="0" smtClean="0">
                <a:solidFill>
                  <a:srgbClr val="FF0000"/>
                </a:solidFill>
              </a:rPr>
              <a:t>Sampling a product may also encourage consumers to buy.</a:t>
            </a:r>
            <a:endParaRPr lang="en-US" dirty="0">
              <a:solidFill>
                <a:srgbClr val="FF0000"/>
              </a:solidFill>
            </a:endParaRPr>
          </a:p>
        </p:txBody>
      </p:sp>
      <p:pic>
        <p:nvPicPr>
          <p:cNvPr id="5" name="Picture 4" descr="Sales Promotion - Tech Marketing Tips"/>
          <p:cNvPicPr/>
          <p:nvPr/>
        </p:nvPicPr>
        <p:blipFill>
          <a:blip r:embed="rId2" cstate="print"/>
          <a:srcRect/>
          <a:stretch>
            <a:fillRect/>
          </a:stretch>
        </p:blipFill>
        <p:spPr bwMode="auto">
          <a:xfrm>
            <a:off x="3960091" y="4250131"/>
            <a:ext cx="5181600" cy="2607869"/>
          </a:xfrm>
          <a:prstGeom prst="rect">
            <a:avLst/>
          </a:prstGeom>
          <a:noFill/>
          <a:ln w="9525">
            <a:noFill/>
            <a:miter lim="800000"/>
            <a:headEnd/>
            <a:tailEnd/>
          </a:ln>
        </p:spPr>
      </p:pic>
    </p:spTree>
    <p:extLst>
      <p:ext uri="{BB962C8B-B14F-4D97-AF65-F5344CB8AC3E}">
        <p14:creationId xmlns:p14="http://schemas.microsoft.com/office/powerpoint/2010/main" val="6657430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Promotion Strategies</a:t>
            </a:r>
            <a:br>
              <a:rPr lang="en-US" dirty="0" smtClean="0"/>
            </a:br>
            <a:r>
              <a:rPr lang="en-US" sz="2000" dirty="0" smtClean="0"/>
              <a:t>Push or Pull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112</a:t>
            </a:fld>
            <a:endParaRPr lang="en-US" dirty="0"/>
          </a:p>
        </p:txBody>
      </p:sp>
      <p:sp>
        <p:nvSpPr>
          <p:cNvPr id="4" name="Content Placeholder 3"/>
          <p:cNvSpPr>
            <a:spLocks noGrp="1"/>
          </p:cNvSpPr>
          <p:nvPr>
            <p:ph sz="quarter" idx="1"/>
          </p:nvPr>
        </p:nvSpPr>
        <p:spPr/>
        <p:txBody>
          <a:bodyPr/>
          <a:lstStyle/>
          <a:p>
            <a:r>
              <a:rPr lang="en-US" sz="2400" u="sng" dirty="0" smtClean="0"/>
              <a:t>In developing a promotion mix, organizations must decide whether to fashion a mix that pushes or pulls the product down to their customers</a:t>
            </a:r>
            <a:r>
              <a:rPr lang="en-US" dirty="0" smtClean="0"/>
              <a:t>.</a:t>
            </a:r>
          </a:p>
          <a:p>
            <a:pPr lvl="1"/>
            <a:endParaRPr lang="en-US" sz="800" dirty="0" smtClean="0"/>
          </a:p>
          <a:p>
            <a:pPr marL="731520" lvl="1" indent="-457200">
              <a:buFont typeface="+mj-lt"/>
              <a:buAutoNum type="arabicPeriod"/>
            </a:pPr>
            <a:r>
              <a:rPr lang="en-US" u="sng" dirty="0" smtClean="0"/>
              <a:t>Push Strategy</a:t>
            </a:r>
          </a:p>
          <a:p>
            <a:pPr lvl="2"/>
            <a:r>
              <a:rPr lang="en-US" dirty="0" smtClean="0">
                <a:solidFill>
                  <a:srgbClr val="FF0000"/>
                </a:solidFill>
              </a:rPr>
              <a:t>An attempt to motivate intermediaries to push the product down to their customers.</a:t>
            </a:r>
          </a:p>
          <a:p>
            <a:pPr marL="731520" lvl="1" indent="-457200">
              <a:buFont typeface="+mj-lt"/>
              <a:buAutoNum type="arabicPeriod"/>
            </a:pPr>
            <a:r>
              <a:rPr lang="en-US" u="sng" dirty="0" smtClean="0"/>
              <a:t>Pull Strategy</a:t>
            </a:r>
          </a:p>
          <a:p>
            <a:pPr lvl="2"/>
            <a:r>
              <a:rPr lang="en-US" dirty="0" smtClean="0">
                <a:solidFill>
                  <a:srgbClr val="FF0000"/>
                </a:solidFill>
              </a:rPr>
              <a:t>The use of promotion to create consumer demand for a product so that consumers exert pressure on marketing channel members to make it available.</a:t>
            </a:r>
            <a:endParaRPr lang="en-US" dirty="0">
              <a:solidFill>
                <a:srgbClr val="FF0000"/>
              </a:solidFill>
            </a:endParaRPr>
          </a:p>
        </p:txBody>
      </p:sp>
      <p:pic>
        <p:nvPicPr>
          <p:cNvPr id="5" name="Picture 4" descr="How to Use Social Networking to Promote a Blog? Have a look"/>
          <p:cNvPicPr/>
          <p:nvPr/>
        </p:nvPicPr>
        <p:blipFill>
          <a:blip r:embed="rId2" cstate="print"/>
          <a:srcRect/>
          <a:stretch>
            <a:fillRect/>
          </a:stretch>
        </p:blipFill>
        <p:spPr bwMode="auto">
          <a:xfrm>
            <a:off x="6781800" y="5105400"/>
            <a:ext cx="2362200" cy="1752600"/>
          </a:xfrm>
          <a:prstGeom prst="rect">
            <a:avLst/>
          </a:prstGeom>
          <a:noFill/>
          <a:ln w="9525">
            <a:noFill/>
            <a:miter lim="800000"/>
            <a:headEnd/>
            <a:tailEnd/>
          </a:ln>
        </p:spPr>
      </p:pic>
    </p:spTree>
    <p:extLst>
      <p:ext uri="{BB962C8B-B14F-4D97-AF65-F5344CB8AC3E}">
        <p14:creationId xmlns:p14="http://schemas.microsoft.com/office/powerpoint/2010/main" val="39056985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Promotion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113</a:t>
            </a:fld>
            <a:endParaRPr lang="en-US" dirty="0"/>
          </a:p>
        </p:txBody>
      </p:sp>
      <p:sp>
        <p:nvSpPr>
          <p:cNvPr id="4" name="Content Placeholder 3"/>
          <p:cNvSpPr>
            <a:spLocks noGrp="1"/>
          </p:cNvSpPr>
          <p:nvPr>
            <p:ph sz="quarter" idx="1"/>
          </p:nvPr>
        </p:nvSpPr>
        <p:spPr/>
        <p:txBody>
          <a:bodyPr/>
          <a:lstStyle/>
          <a:p>
            <a:r>
              <a:rPr lang="en-US" sz="2400" u="sng" dirty="0" smtClean="0"/>
              <a:t>The marketing mix a company uses depends on its objectives</a:t>
            </a:r>
            <a:r>
              <a:rPr lang="en-US" dirty="0" smtClean="0"/>
              <a:t>.</a:t>
            </a:r>
          </a:p>
          <a:p>
            <a:endParaRPr lang="en-US" sz="800" dirty="0" smtClean="0"/>
          </a:p>
          <a:p>
            <a:pPr lvl="1"/>
            <a:r>
              <a:rPr lang="en-US" dirty="0" smtClean="0"/>
              <a:t>It is important to recognize that promotion is only one element of the marketing strategy and must be carefully tied to the goals of the firm, its overall marketing objectives, and the other elements of the marketing strategy.</a:t>
            </a:r>
          </a:p>
          <a:p>
            <a:pPr lvl="1"/>
            <a:endParaRPr lang="en-US" sz="800" dirty="0" smtClean="0"/>
          </a:p>
          <a:p>
            <a:pPr lvl="2"/>
            <a:r>
              <a:rPr lang="en-US" dirty="0" smtClean="0">
                <a:solidFill>
                  <a:srgbClr val="FF0000"/>
                </a:solidFill>
              </a:rPr>
              <a:t>Firms use promotion for many reasons, but typical objectives are to stimulate demand, to stabilize sales, and to inform, remind, and reinforce customers.</a:t>
            </a:r>
            <a:endParaRPr lang="en-US" dirty="0">
              <a:solidFill>
                <a:srgbClr val="FF0000"/>
              </a:solidFill>
            </a:endParaRPr>
          </a:p>
        </p:txBody>
      </p:sp>
      <p:pic>
        <p:nvPicPr>
          <p:cNvPr id="5" name="Picture 4" descr="Six Actionable Steps to Build a Strategic Marketing Plan at Your  Organization | Bizible"/>
          <p:cNvPicPr/>
          <p:nvPr/>
        </p:nvPicPr>
        <p:blipFill>
          <a:blip r:embed="rId2" cstate="print"/>
          <a:srcRect/>
          <a:stretch>
            <a:fillRect/>
          </a:stretch>
        </p:blipFill>
        <p:spPr bwMode="auto">
          <a:xfrm>
            <a:off x="4267200" y="4876800"/>
            <a:ext cx="4876800" cy="1981200"/>
          </a:xfrm>
          <a:prstGeom prst="rect">
            <a:avLst/>
          </a:prstGeom>
          <a:noFill/>
          <a:ln w="9525">
            <a:noFill/>
            <a:miter lim="800000"/>
            <a:headEnd/>
            <a:tailEnd/>
          </a:ln>
        </p:spPr>
      </p:pic>
    </p:spTree>
    <p:extLst>
      <p:ext uri="{BB962C8B-B14F-4D97-AF65-F5344CB8AC3E}">
        <p14:creationId xmlns:p14="http://schemas.microsoft.com/office/powerpoint/2010/main" val="1425197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Promotional Positioning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114</a:t>
            </a:fld>
            <a:endParaRPr lang="en-US" dirty="0"/>
          </a:p>
        </p:txBody>
      </p:sp>
      <p:sp>
        <p:nvSpPr>
          <p:cNvPr id="4" name="Content Placeholder 3"/>
          <p:cNvSpPr>
            <a:spLocks noGrp="1"/>
          </p:cNvSpPr>
          <p:nvPr>
            <p:ph sz="quarter" idx="1"/>
          </p:nvPr>
        </p:nvSpPr>
        <p:spPr/>
        <p:txBody>
          <a:bodyPr/>
          <a:lstStyle/>
          <a:p>
            <a:r>
              <a:rPr lang="en-US" sz="2400" u="sng" dirty="0" smtClean="0"/>
              <a:t>Promotional Positioning uses promotion to change or reinforce an image of a product in buyers’ minds</a:t>
            </a:r>
            <a:r>
              <a:rPr lang="en-US" dirty="0" smtClean="0"/>
              <a:t>.</a:t>
            </a:r>
          </a:p>
          <a:p>
            <a:endParaRPr lang="en-US" sz="800" dirty="0" smtClean="0"/>
          </a:p>
          <a:p>
            <a:pPr lvl="1"/>
            <a:r>
              <a:rPr lang="en-US" dirty="0" smtClean="0"/>
              <a:t>It is a natural result of market segmentation.  </a:t>
            </a:r>
          </a:p>
          <a:p>
            <a:pPr lvl="1"/>
            <a:r>
              <a:rPr lang="en-US" dirty="0" smtClean="0"/>
              <a:t>In both promotional positioning and market segmentation, the firm targets a given product or brand at a portion of the total market.  A promotional strategy helps differentiate the product and makes it appeal to a particular market segment.</a:t>
            </a:r>
          </a:p>
          <a:p>
            <a:pPr lvl="1"/>
            <a:endParaRPr lang="en-US" sz="800" dirty="0" smtClean="0"/>
          </a:p>
          <a:p>
            <a:pPr lvl="2"/>
            <a:r>
              <a:rPr lang="en-US" dirty="0" smtClean="0">
                <a:solidFill>
                  <a:srgbClr val="0070C0"/>
                </a:solidFill>
              </a:rPr>
              <a:t>For example, to appeal to safety-conscious consumers, Volvo heavily promotes the safety and crashworthiness of its vehicles.</a:t>
            </a:r>
          </a:p>
          <a:p>
            <a:pPr lvl="1"/>
            <a:endParaRPr lang="en-US" dirty="0"/>
          </a:p>
        </p:txBody>
      </p:sp>
      <p:pic>
        <p:nvPicPr>
          <p:cNvPr id="5" name="Picture 4" descr="The Power of Positioning (Part 1) | Gravity Group"/>
          <p:cNvPicPr/>
          <p:nvPr/>
        </p:nvPicPr>
        <p:blipFill>
          <a:blip r:embed="rId2" cstate="print"/>
          <a:srcRect/>
          <a:stretch>
            <a:fillRect/>
          </a:stretch>
        </p:blipFill>
        <p:spPr bwMode="auto">
          <a:xfrm>
            <a:off x="6172200" y="5257800"/>
            <a:ext cx="2971800" cy="1600200"/>
          </a:xfrm>
          <a:prstGeom prst="rect">
            <a:avLst/>
          </a:prstGeom>
          <a:noFill/>
          <a:ln w="9525">
            <a:noFill/>
            <a:miter lim="800000"/>
            <a:headEnd/>
            <a:tailEnd/>
          </a:ln>
        </p:spPr>
      </p:pic>
    </p:spTree>
    <p:extLst>
      <p:ext uri="{BB962C8B-B14F-4D97-AF65-F5344CB8AC3E}">
        <p14:creationId xmlns:p14="http://schemas.microsoft.com/office/powerpoint/2010/main" val="5765905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Marketing Strategy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115</a:t>
            </a:fld>
            <a:endParaRPr lang="en-US" dirty="0"/>
          </a:p>
        </p:txBody>
      </p:sp>
      <p:sp>
        <p:nvSpPr>
          <p:cNvPr id="4" name="Content Placeholder 3"/>
          <p:cNvSpPr>
            <a:spLocks noGrp="1"/>
          </p:cNvSpPr>
          <p:nvPr>
            <p:ph sz="quarter" idx="1"/>
          </p:nvPr>
        </p:nvSpPr>
        <p:spPr/>
        <p:txBody>
          <a:bodyPr/>
          <a:lstStyle/>
          <a:p>
            <a:r>
              <a:rPr lang="en-US" sz="2400" u="sng" dirty="0" smtClean="0"/>
              <a:t>Marketing creates value through the marketing mix</a:t>
            </a:r>
            <a:r>
              <a:rPr lang="en-US" dirty="0" smtClean="0"/>
              <a:t>.</a:t>
            </a:r>
          </a:p>
          <a:p>
            <a:endParaRPr lang="en-US" sz="800" dirty="0" smtClean="0"/>
          </a:p>
          <a:p>
            <a:pPr lvl="1"/>
            <a:r>
              <a:rPr lang="en-US" u="sng" dirty="0" smtClean="0"/>
              <a:t>For customers</a:t>
            </a:r>
            <a:r>
              <a:rPr lang="en-US" dirty="0" smtClean="0"/>
              <a:t>, value means receiving a product in which the benefit of the product outweighs the cost, or price paid for it.</a:t>
            </a:r>
          </a:p>
          <a:p>
            <a:pPr lvl="1"/>
            <a:r>
              <a:rPr lang="en-US" u="sng" dirty="0" smtClean="0"/>
              <a:t>For marketers</a:t>
            </a:r>
            <a:r>
              <a:rPr lang="en-US" dirty="0" smtClean="0"/>
              <a:t>, value means that the benefits (usually money) received from selling the product outweigh the costs it takes to develop and sell it.</a:t>
            </a:r>
          </a:p>
          <a:p>
            <a:pPr lvl="1"/>
            <a:endParaRPr lang="en-US" sz="800" dirty="0" smtClean="0"/>
          </a:p>
          <a:p>
            <a:pPr lvl="2"/>
            <a:r>
              <a:rPr lang="en-US" dirty="0" smtClean="0">
                <a:solidFill>
                  <a:srgbClr val="FF0000"/>
                </a:solidFill>
              </a:rPr>
              <a:t>This requires carefully integrating ALL the elements of the marketing mix into an effective marketing strategy.  </a:t>
            </a:r>
          </a:p>
        </p:txBody>
      </p:sp>
      <p:pic>
        <p:nvPicPr>
          <p:cNvPr id="5" name="Picture 4" descr="The Importance of Marketing Strategy For Business Success | KEXINO"/>
          <p:cNvPicPr/>
          <p:nvPr/>
        </p:nvPicPr>
        <p:blipFill>
          <a:blip r:embed="rId2" cstate="print"/>
          <a:srcRect/>
          <a:stretch>
            <a:fillRect/>
          </a:stretch>
        </p:blipFill>
        <p:spPr bwMode="auto">
          <a:xfrm>
            <a:off x="6553200" y="4876800"/>
            <a:ext cx="2590800" cy="1981200"/>
          </a:xfrm>
          <a:prstGeom prst="rect">
            <a:avLst/>
          </a:prstGeom>
          <a:noFill/>
          <a:ln w="9525">
            <a:noFill/>
            <a:miter lim="800000"/>
            <a:headEnd/>
            <a:tailEnd/>
          </a:ln>
        </p:spPr>
      </p:pic>
    </p:spTree>
    <p:extLst>
      <p:ext uri="{BB962C8B-B14F-4D97-AF65-F5344CB8AC3E}">
        <p14:creationId xmlns:p14="http://schemas.microsoft.com/office/powerpoint/2010/main" val="243955998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Business Survey</a:t>
            </a:r>
            <a:endParaRPr lang="en-US" u="sng"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116</a:t>
            </a:fld>
            <a:endParaRPr lang="en-US" dirty="0"/>
          </a:p>
        </p:txBody>
      </p:sp>
      <p:pic>
        <p:nvPicPr>
          <p:cNvPr id="5" name="Content Placeholder 4" descr="5 Ways Small Businesses Can Benefit From Using Surveys - Survey ..."/>
          <p:cNvPicPr>
            <a:picLocks noGrp="1"/>
          </p:cNvPicPr>
          <p:nvPr>
            <p:ph sz="quarter" idx="1"/>
          </p:nvPr>
        </p:nvPicPr>
        <p:blipFill>
          <a:blip r:embed="rId2" cstate="print"/>
          <a:srcRect/>
          <a:stretch>
            <a:fillRect/>
          </a:stretch>
        </p:blipFill>
        <p:spPr bwMode="auto">
          <a:xfrm>
            <a:off x="1199388" y="1828800"/>
            <a:ext cx="6781799" cy="4191000"/>
          </a:xfrm>
          <a:prstGeom prst="rect">
            <a:avLst/>
          </a:prstGeom>
          <a:noFill/>
          <a:ln w="9525">
            <a:noFill/>
            <a:miter lim="800000"/>
            <a:headEnd/>
            <a:tailEnd/>
          </a:ln>
        </p:spPr>
      </p:pic>
    </p:spTree>
    <p:extLst>
      <p:ext uri="{BB962C8B-B14F-4D97-AF65-F5344CB8AC3E}">
        <p14:creationId xmlns:p14="http://schemas.microsoft.com/office/powerpoint/2010/main" val="81421087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Part Five: Marketing: Developing Relationships</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117</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Thirteen: Digital Marketing and Social Networking</a:t>
            </a:r>
          </a:p>
        </p:txBody>
      </p:sp>
      <p:pic>
        <p:nvPicPr>
          <p:cNvPr id="8" name="Picture 7" descr="Social Media Marketing vs Digital Marketing: What's the Difference? -  Peppermint"/>
          <p:cNvPicPr/>
          <p:nvPr/>
        </p:nvPicPr>
        <p:blipFill>
          <a:blip r:embed="rId2">
            <a:extLst>
              <a:ext uri="{28A0092B-C50C-407E-A947-70E740481C1C}">
                <a14:useLocalDpi xmlns:a14="http://schemas.microsoft.com/office/drawing/2010/main" val="0"/>
              </a:ext>
            </a:extLst>
          </a:blip>
          <a:srcRect/>
          <a:stretch>
            <a:fillRect/>
          </a:stretch>
        </p:blipFill>
        <p:spPr bwMode="auto">
          <a:xfrm>
            <a:off x="1618488" y="2438400"/>
            <a:ext cx="5943600" cy="3510915"/>
          </a:xfrm>
          <a:prstGeom prst="rect">
            <a:avLst/>
          </a:prstGeom>
          <a:noFill/>
          <a:ln>
            <a:noFill/>
          </a:ln>
        </p:spPr>
      </p:pic>
    </p:spTree>
    <p:extLst>
      <p:ext uri="{BB962C8B-B14F-4D97-AF65-F5344CB8AC3E}">
        <p14:creationId xmlns:p14="http://schemas.microsoft.com/office/powerpoint/2010/main" val="133522207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118</a:t>
            </a:fld>
            <a:endParaRPr lang="en-US" dirty="0"/>
          </a:p>
        </p:txBody>
      </p:sp>
      <p:sp>
        <p:nvSpPr>
          <p:cNvPr id="4" name="Content Placeholder 3"/>
          <p:cNvSpPr>
            <a:spLocks noGrp="1"/>
          </p:cNvSpPr>
          <p:nvPr>
            <p:ph sz="quarter" idx="1"/>
          </p:nvPr>
        </p:nvSpPr>
        <p:spPr/>
        <p:txBody>
          <a:bodyPr/>
          <a:lstStyle/>
          <a:p>
            <a:r>
              <a:rPr lang="en-US" sz="2400" u="sng" dirty="0" smtClean="0"/>
              <a:t>The Internet and information technology have dramatically changed the environment for business</a:t>
            </a:r>
            <a:r>
              <a:rPr lang="en-US" dirty="0" smtClean="0"/>
              <a:t>.</a:t>
            </a:r>
          </a:p>
          <a:p>
            <a:endParaRPr lang="en-US" sz="800" dirty="0" smtClean="0"/>
          </a:p>
          <a:p>
            <a:pPr lvl="1"/>
            <a:r>
              <a:rPr lang="en-US" dirty="0" smtClean="0"/>
              <a:t>Marketer’s new ability to convert all types of communications into digital media has created efficient, inexpensive ways of connecting businesses and consumers and has improved the flow and the usefulness of information.</a:t>
            </a:r>
          </a:p>
          <a:p>
            <a:pPr lvl="1"/>
            <a:endParaRPr lang="en-US" sz="800" dirty="0" smtClean="0"/>
          </a:p>
          <a:p>
            <a:pPr lvl="2"/>
            <a:r>
              <a:rPr lang="en-US" dirty="0" smtClean="0">
                <a:solidFill>
                  <a:srgbClr val="FF0000"/>
                </a:solidFill>
              </a:rPr>
              <a:t>Businesses have the information they need to make more informed decisions, and consumers have access to a greater variety of products and more information about choices and quality.</a:t>
            </a:r>
          </a:p>
        </p:txBody>
      </p:sp>
      <p:pic>
        <p:nvPicPr>
          <p:cNvPr id="5" name="Picture 4" descr="What is information technology or IT? Definition and examples"/>
          <p:cNvPicPr/>
          <p:nvPr/>
        </p:nvPicPr>
        <p:blipFill>
          <a:blip r:embed="rId2" cstate="print"/>
          <a:srcRect/>
          <a:stretch>
            <a:fillRect/>
          </a:stretch>
        </p:blipFill>
        <p:spPr bwMode="auto">
          <a:xfrm>
            <a:off x="6019800" y="5105400"/>
            <a:ext cx="3124200" cy="1752600"/>
          </a:xfrm>
          <a:prstGeom prst="rect">
            <a:avLst/>
          </a:prstGeom>
          <a:noFill/>
          <a:ln w="9525">
            <a:noFill/>
            <a:miter lim="800000"/>
            <a:headEnd/>
            <a:tailEnd/>
          </a:ln>
        </p:spPr>
      </p:pic>
    </p:spTree>
    <p:extLst>
      <p:ext uri="{BB962C8B-B14F-4D97-AF65-F5344CB8AC3E}">
        <p14:creationId xmlns:p14="http://schemas.microsoft.com/office/powerpoint/2010/main" val="29382279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119</a:t>
            </a:fld>
            <a:endParaRPr lang="en-US" dirty="0"/>
          </a:p>
        </p:txBody>
      </p:sp>
      <p:sp>
        <p:nvSpPr>
          <p:cNvPr id="4" name="Content Placeholder 3"/>
          <p:cNvSpPr>
            <a:spLocks noGrp="1"/>
          </p:cNvSpPr>
          <p:nvPr>
            <p:ph sz="quarter" idx="1"/>
          </p:nvPr>
        </p:nvSpPr>
        <p:spPr/>
        <p:txBody>
          <a:bodyPr/>
          <a:lstStyle/>
          <a:p>
            <a:r>
              <a:rPr lang="en-US" sz="2400" u="sng" dirty="0" smtClean="0"/>
              <a:t>The defining characteristics of information technology in the 21</a:t>
            </a:r>
            <a:r>
              <a:rPr lang="en-US" sz="2400" u="sng" baseline="30000" dirty="0" smtClean="0"/>
              <a:t>st</a:t>
            </a:r>
            <a:r>
              <a:rPr lang="en-US" sz="2400" u="sng" dirty="0" smtClean="0"/>
              <a:t> century is accelerating change</a:t>
            </a:r>
            <a:r>
              <a:rPr lang="en-US" dirty="0" smtClean="0"/>
              <a:t>.</a:t>
            </a:r>
          </a:p>
          <a:p>
            <a:endParaRPr lang="en-US" sz="800" dirty="0" smtClean="0"/>
          </a:p>
          <a:p>
            <a:pPr lvl="1"/>
            <a:r>
              <a:rPr lang="en-US" dirty="0" smtClean="0"/>
              <a:t>New systems and applications advance so rapidly that it is almost impossible to keep up with the latest developments.</a:t>
            </a:r>
          </a:p>
          <a:p>
            <a:pPr lvl="1"/>
            <a:endParaRPr lang="en-US" sz="800" dirty="0" smtClean="0"/>
          </a:p>
          <a:p>
            <a:pPr lvl="2"/>
            <a:r>
              <a:rPr lang="en-US" dirty="0" smtClean="0">
                <a:solidFill>
                  <a:srgbClr val="FF0000"/>
                </a:solidFill>
              </a:rPr>
              <a:t>Social networking continues to advance as the channel most believe will dominate digital communications in the near future.</a:t>
            </a:r>
          </a:p>
          <a:p>
            <a:pPr lvl="2">
              <a:buNone/>
            </a:pPr>
            <a:endParaRPr lang="en-US" dirty="0" smtClean="0"/>
          </a:p>
        </p:txBody>
      </p:sp>
      <p:pic>
        <p:nvPicPr>
          <p:cNvPr id="5" name="Picture 4" descr="Social Network Website Development Service in Dabri, Delhi, Culinks  Services Private Limited | ID: 21004988873"/>
          <p:cNvPicPr/>
          <p:nvPr/>
        </p:nvPicPr>
        <p:blipFill>
          <a:blip r:embed="rId2" cstate="print"/>
          <a:srcRect/>
          <a:stretch>
            <a:fillRect/>
          </a:stretch>
        </p:blipFill>
        <p:spPr bwMode="auto">
          <a:xfrm>
            <a:off x="3200400" y="4191000"/>
            <a:ext cx="2895600" cy="2438400"/>
          </a:xfrm>
          <a:prstGeom prst="rect">
            <a:avLst/>
          </a:prstGeom>
          <a:noFill/>
          <a:ln w="9525">
            <a:noFill/>
            <a:miter lim="800000"/>
            <a:headEnd/>
            <a:tailEnd/>
          </a:ln>
        </p:spPr>
      </p:pic>
    </p:spTree>
    <p:extLst>
      <p:ext uri="{BB962C8B-B14F-4D97-AF65-F5344CB8AC3E}">
        <p14:creationId xmlns:p14="http://schemas.microsoft.com/office/powerpoint/2010/main" val="1807149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Value with Marketing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200" u="sng" dirty="0" smtClean="0"/>
              <a:t>Value is an important element of managing long-term customer relationships and implementing the marketing concept</a:t>
            </a:r>
            <a:r>
              <a:rPr lang="en-US" sz="2200" dirty="0" smtClean="0"/>
              <a:t>.</a:t>
            </a:r>
          </a:p>
          <a:p>
            <a:endParaRPr lang="en-US" sz="800" dirty="0" smtClean="0"/>
          </a:p>
          <a:p>
            <a:pPr lvl="1"/>
            <a:r>
              <a:rPr lang="en-US" sz="2000" dirty="0" smtClean="0"/>
              <a:t>Value is a customer’s subjective assessment of benefits relative to costs in determining the worth of a product.  </a:t>
            </a:r>
            <a:r>
              <a:rPr lang="en-US" sz="2000" b="1" dirty="0" smtClean="0"/>
              <a:t>Customer Value = Customer Benefits – Customer Costs</a:t>
            </a:r>
          </a:p>
          <a:p>
            <a:pPr lvl="1"/>
            <a:endParaRPr lang="en-US" sz="800" dirty="0" smtClean="0"/>
          </a:p>
          <a:p>
            <a:pPr lvl="2"/>
            <a:r>
              <a:rPr lang="en-US" dirty="0" smtClean="0">
                <a:solidFill>
                  <a:srgbClr val="FF0000"/>
                </a:solidFill>
              </a:rPr>
              <a:t>Customer benefits include anything a buyer receives in an exchange, including the experience alone.</a:t>
            </a:r>
          </a:p>
          <a:p>
            <a:pPr lvl="2"/>
            <a:r>
              <a:rPr lang="en-US" dirty="0" smtClean="0">
                <a:solidFill>
                  <a:srgbClr val="FF0000"/>
                </a:solidFill>
              </a:rPr>
              <a:t>Customer costs include anything a buyer must give up to obtain the benefits the product provides (i.e. monetary price, time and effort to find product, risks with its use and durability, etc.).</a:t>
            </a:r>
          </a:p>
          <a:p>
            <a:pPr lvl="2">
              <a:buNone/>
            </a:pPr>
            <a:endParaRPr lang="en-US" dirty="0"/>
          </a:p>
        </p:txBody>
      </p:sp>
      <p:pic>
        <p:nvPicPr>
          <p:cNvPr id="5" name="Picture 4" descr="November 2017 – CreditIQ"/>
          <p:cNvPicPr/>
          <p:nvPr/>
        </p:nvPicPr>
        <p:blipFill>
          <a:blip r:embed="rId2" cstate="print"/>
          <a:srcRect/>
          <a:stretch>
            <a:fillRect/>
          </a:stretch>
        </p:blipFill>
        <p:spPr bwMode="auto">
          <a:xfrm>
            <a:off x="5867400" y="5257800"/>
            <a:ext cx="3276600" cy="1600200"/>
          </a:xfrm>
          <a:prstGeom prst="rect">
            <a:avLst/>
          </a:prstGeom>
          <a:noFill/>
          <a:ln w="9525">
            <a:noFill/>
            <a:miter lim="800000"/>
            <a:headEnd/>
            <a:tailEnd/>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Growth and Benefits of Digital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120</a:t>
            </a:fld>
            <a:endParaRPr lang="en-US" dirty="0"/>
          </a:p>
        </p:txBody>
      </p:sp>
      <p:sp>
        <p:nvSpPr>
          <p:cNvPr id="4" name="Content Placeholder 3"/>
          <p:cNvSpPr>
            <a:spLocks noGrp="1"/>
          </p:cNvSpPr>
          <p:nvPr>
            <p:ph sz="quarter" idx="1"/>
          </p:nvPr>
        </p:nvSpPr>
        <p:spPr/>
        <p:txBody>
          <a:bodyPr/>
          <a:lstStyle/>
          <a:p>
            <a:r>
              <a:rPr lang="en-US" sz="2400" u="sng" dirty="0" smtClean="0"/>
              <a:t>The Internet has created opportunities for businesses to forge relationships with consumers, target markets more precisely, and even reach previously inaccessible markets at home and around the world</a:t>
            </a:r>
            <a:r>
              <a:rPr lang="en-US" dirty="0" smtClean="0"/>
              <a:t>.</a:t>
            </a:r>
          </a:p>
          <a:p>
            <a:endParaRPr lang="en-US" sz="800" dirty="0" smtClean="0"/>
          </a:p>
          <a:p>
            <a:pPr lvl="1"/>
            <a:r>
              <a:rPr lang="en-US" sz="2000" dirty="0" smtClean="0"/>
              <a:t>The Internet also facilitates business transactions, allowing companies to network w/ manufacturers, wholesalers, retailers, suppliers, and outsource firms to serve customers more quickly     and more efficiently.</a:t>
            </a:r>
          </a:p>
          <a:p>
            <a:pPr lvl="1"/>
            <a:endParaRPr lang="en-US" sz="800" dirty="0" smtClean="0"/>
          </a:p>
          <a:p>
            <a:pPr lvl="2"/>
            <a:r>
              <a:rPr lang="en-US" dirty="0" smtClean="0">
                <a:solidFill>
                  <a:srgbClr val="FF0000"/>
                </a:solidFill>
              </a:rPr>
              <a:t>Digital communication offers a completely new dimension in connecting with others.</a:t>
            </a:r>
            <a:endParaRPr lang="en-US" dirty="0">
              <a:solidFill>
                <a:srgbClr val="FF0000"/>
              </a:solidFill>
            </a:endParaRPr>
          </a:p>
        </p:txBody>
      </p:sp>
      <p:pic>
        <p:nvPicPr>
          <p:cNvPr id="5" name="Picture 4" descr="Digital Communication Services and Technologies | Digital Communication"/>
          <p:cNvPicPr/>
          <p:nvPr/>
        </p:nvPicPr>
        <p:blipFill>
          <a:blip r:embed="rId2" cstate="print"/>
          <a:srcRect/>
          <a:stretch>
            <a:fillRect/>
          </a:stretch>
        </p:blipFill>
        <p:spPr bwMode="auto">
          <a:xfrm>
            <a:off x="4724400" y="5105400"/>
            <a:ext cx="4419600" cy="1752600"/>
          </a:xfrm>
          <a:prstGeom prst="rect">
            <a:avLst/>
          </a:prstGeom>
          <a:noFill/>
          <a:ln w="9525">
            <a:noFill/>
            <a:miter lim="800000"/>
            <a:headEnd/>
            <a:tailEnd/>
          </a:ln>
        </p:spPr>
      </p:pic>
    </p:spTree>
    <p:extLst>
      <p:ext uri="{BB962C8B-B14F-4D97-AF65-F5344CB8AC3E}">
        <p14:creationId xmlns:p14="http://schemas.microsoft.com/office/powerpoint/2010/main" val="236365132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Digital Media in Business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121</a:t>
            </a:fld>
            <a:endParaRPr lang="en-US" dirty="0"/>
          </a:p>
        </p:txBody>
      </p:sp>
      <p:sp>
        <p:nvSpPr>
          <p:cNvPr id="4" name="Content Placeholder 3"/>
          <p:cNvSpPr>
            <a:spLocks noGrp="1"/>
          </p:cNvSpPr>
          <p:nvPr>
            <p:ph sz="quarter" idx="1"/>
          </p:nvPr>
        </p:nvSpPr>
        <p:spPr/>
        <p:txBody>
          <a:bodyPr/>
          <a:lstStyle/>
          <a:p>
            <a:r>
              <a:rPr lang="en-US" sz="2400" u="sng" dirty="0" smtClean="0"/>
              <a:t>Given almost instant communication with precisely defined consumer groups, firms can use real-time exchanges to create and stimulate interactive communication, forge closer relationships, and learn more accurately about consumer and supplier needs</a:t>
            </a:r>
            <a:r>
              <a:rPr lang="en-US" dirty="0" smtClean="0"/>
              <a:t>.</a:t>
            </a:r>
          </a:p>
          <a:p>
            <a:endParaRPr lang="en-US" sz="800" dirty="0" smtClean="0"/>
          </a:p>
          <a:p>
            <a:pPr lvl="1"/>
            <a:r>
              <a:rPr lang="en-US" sz="2000" dirty="0" smtClean="0">
                <a:solidFill>
                  <a:srgbClr val="FF0000"/>
                </a:solidFill>
              </a:rPr>
              <a:t>Because it is fast and inexpensive, digital communication is making it easier for businesses to conduct marketing research, provide and obtain price and product information, and advertise, as well as to fulfill their business goals by selling good and services online.</a:t>
            </a:r>
            <a:endParaRPr lang="en-US" sz="2000" dirty="0">
              <a:solidFill>
                <a:srgbClr val="FF0000"/>
              </a:solidFill>
            </a:endParaRPr>
          </a:p>
        </p:txBody>
      </p:sp>
      <p:pic>
        <p:nvPicPr>
          <p:cNvPr id="5" name="Picture 4" descr="PASAI is seeking Parttime Communications Advisor/Editor 20 hours/week —  PASAI"/>
          <p:cNvPicPr/>
          <p:nvPr/>
        </p:nvPicPr>
        <p:blipFill>
          <a:blip r:embed="rId2" cstate="print"/>
          <a:srcRect/>
          <a:stretch>
            <a:fillRect/>
          </a:stretch>
        </p:blipFill>
        <p:spPr bwMode="auto">
          <a:xfrm>
            <a:off x="4572000" y="5105400"/>
            <a:ext cx="4572000" cy="1752600"/>
          </a:xfrm>
          <a:prstGeom prst="rect">
            <a:avLst/>
          </a:prstGeom>
          <a:noFill/>
          <a:ln w="9525">
            <a:noFill/>
            <a:miter lim="800000"/>
            <a:headEnd/>
            <a:tailEnd/>
          </a:ln>
        </p:spPr>
      </p:pic>
    </p:spTree>
    <p:extLst>
      <p:ext uri="{BB962C8B-B14F-4D97-AF65-F5344CB8AC3E}">
        <p14:creationId xmlns:p14="http://schemas.microsoft.com/office/powerpoint/2010/main" val="220576864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Digital Media in Business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122</a:t>
            </a:fld>
            <a:endParaRPr lang="en-US" dirty="0"/>
          </a:p>
        </p:txBody>
      </p:sp>
      <p:sp>
        <p:nvSpPr>
          <p:cNvPr id="4" name="Content Placeholder 3"/>
          <p:cNvSpPr>
            <a:spLocks noGrp="1"/>
          </p:cNvSpPr>
          <p:nvPr>
            <p:ph sz="quarter" idx="1"/>
          </p:nvPr>
        </p:nvSpPr>
        <p:spPr/>
        <p:txBody>
          <a:bodyPr>
            <a:normAutofit/>
          </a:bodyPr>
          <a:lstStyle/>
          <a:p>
            <a:r>
              <a:rPr lang="en-US" sz="2400" u="sng" dirty="0" smtClean="0"/>
              <a:t>Digital media can improve communication within and between businesses</a:t>
            </a:r>
            <a:r>
              <a:rPr lang="en-US" dirty="0" smtClean="0"/>
              <a:t>.</a:t>
            </a:r>
          </a:p>
          <a:p>
            <a:endParaRPr lang="en-US" sz="800" dirty="0" smtClean="0"/>
          </a:p>
          <a:p>
            <a:pPr lvl="1"/>
            <a:r>
              <a:rPr lang="en-US" dirty="0" smtClean="0"/>
              <a:t>Communication is a key business function, and improving the speed and clarity of communication can help businesses save time and improve employee problem-solving abilities.</a:t>
            </a:r>
          </a:p>
          <a:p>
            <a:pPr lvl="1"/>
            <a:endParaRPr lang="en-US" sz="800" dirty="0" smtClean="0"/>
          </a:p>
          <a:p>
            <a:pPr lvl="2"/>
            <a:r>
              <a:rPr lang="en-US" sz="1800" dirty="0" smtClean="0">
                <a:solidFill>
                  <a:srgbClr val="FF0000"/>
                </a:solidFill>
              </a:rPr>
              <a:t>Digital media can be a communication backbone that helps to store knowledge, information, and records in management information systems so employees can access it when faced with a problem to solve.  A well-designed system can reduce confusion, improve organization and efficiency, and facilitate clear communications.</a:t>
            </a:r>
            <a:endParaRPr lang="en-US" sz="1800" dirty="0">
              <a:solidFill>
                <a:srgbClr val="FF0000"/>
              </a:solidFill>
            </a:endParaRPr>
          </a:p>
        </p:txBody>
      </p:sp>
      <p:pic>
        <p:nvPicPr>
          <p:cNvPr id="5" name="Picture 4" descr="Management Information Systems. Management information systems are… | by  Abdul Hassan | Medium"/>
          <p:cNvPicPr/>
          <p:nvPr/>
        </p:nvPicPr>
        <p:blipFill>
          <a:blip r:embed="rId2" cstate="print"/>
          <a:srcRect/>
          <a:stretch>
            <a:fillRect/>
          </a:stretch>
        </p:blipFill>
        <p:spPr bwMode="auto">
          <a:xfrm>
            <a:off x="5943600" y="5257800"/>
            <a:ext cx="3200400" cy="1600200"/>
          </a:xfrm>
          <a:prstGeom prst="rect">
            <a:avLst/>
          </a:prstGeom>
          <a:noFill/>
          <a:ln w="9525">
            <a:noFill/>
            <a:miter lim="800000"/>
            <a:headEnd/>
            <a:tailEnd/>
          </a:ln>
        </p:spPr>
      </p:pic>
    </p:spTree>
    <p:extLst>
      <p:ext uri="{BB962C8B-B14F-4D97-AF65-F5344CB8AC3E}">
        <p14:creationId xmlns:p14="http://schemas.microsoft.com/office/powerpoint/2010/main" val="16544193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Media and the Marketing Mix</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123</a:t>
            </a:fld>
            <a:endParaRPr lang="en-US" dirty="0"/>
          </a:p>
        </p:txBody>
      </p:sp>
      <p:sp>
        <p:nvSpPr>
          <p:cNvPr id="4" name="Content Placeholder 3"/>
          <p:cNvSpPr>
            <a:spLocks noGrp="1"/>
          </p:cNvSpPr>
          <p:nvPr>
            <p:ph sz="quarter" idx="1"/>
          </p:nvPr>
        </p:nvSpPr>
        <p:spPr/>
        <p:txBody>
          <a:bodyPr>
            <a:normAutofit/>
          </a:bodyPr>
          <a:lstStyle/>
          <a:p>
            <a:r>
              <a:rPr lang="en-US" sz="2400" u="sng" dirty="0" smtClean="0"/>
              <a:t>While digital marketing shares some similarities with conventional marketing techniques, a few valuable differences stand out</a:t>
            </a:r>
            <a:r>
              <a:rPr lang="en-US" dirty="0" smtClean="0"/>
              <a:t>.</a:t>
            </a:r>
          </a:p>
          <a:p>
            <a:endParaRPr lang="en-US" sz="800" dirty="0" smtClean="0"/>
          </a:p>
          <a:p>
            <a:pPr marL="731520" lvl="1" indent="-457200">
              <a:buFont typeface="+mj-lt"/>
              <a:buAutoNum type="arabicPeriod"/>
            </a:pPr>
            <a:r>
              <a:rPr lang="en-US" sz="2000" dirty="0" smtClean="0"/>
              <a:t>Digital media make customer communications faster </a:t>
            </a:r>
            <a:r>
              <a:rPr lang="en-US" sz="2000" dirty="0"/>
              <a:t>&amp;</a:t>
            </a:r>
            <a:r>
              <a:rPr lang="en-US" sz="2000" dirty="0" smtClean="0"/>
              <a:t> interactive.  </a:t>
            </a:r>
          </a:p>
          <a:p>
            <a:pPr marL="731520" lvl="1" indent="-457200">
              <a:buFont typeface="+mj-lt"/>
              <a:buAutoNum type="arabicPeriod"/>
            </a:pPr>
            <a:r>
              <a:rPr lang="en-US" sz="2000" dirty="0" smtClean="0"/>
              <a:t>Digital media help companies reach new target markets easily, affordably, and more quickly than ever before.</a:t>
            </a:r>
          </a:p>
          <a:p>
            <a:pPr marL="731520" lvl="1" indent="-457200">
              <a:buFont typeface="+mj-lt"/>
              <a:buAutoNum type="arabicPeriod"/>
            </a:pPr>
            <a:r>
              <a:rPr lang="en-US" sz="2000" dirty="0" smtClean="0"/>
              <a:t>Digital media help marketers utilize new resources in seeking out and communicating with customers.</a:t>
            </a:r>
          </a:p>
          <a:p>
            <a:pPr lvl="1"/>
            <a:endParaRPr lang="en-US" sz="800" dirty="0" smtClean="0"/>
          </a:p>
          <a:p>
            <a:pPr lvl="2"/>
            <a:r>
              <a:rPr lang="en-US" dirty="0" smtClean="0">
                <a:solidFill>
                  <a:srgbClr val="FF0000"/>
                </a:solidFill>
              </a:rPr>
              <a:t>One of the most important benefits of digital marketing is the ability of marketers and customers to easily share information.</a:t>
            </a:r>
            <a:endParaRPr lang="en-US" dirty="0">
              <a:solidFill>
                <a:srgbClr val="FF0000"/>
              </a:solidFill>
            </a:endParaRPr>
          </a:p>
        </p:txBody>
      </p:sp>
      <p:pic>
        <p:nvPicPr>
          <p:cNvPr id="5" name="Picture 4" descr="BENEFITS OF DIGITAL MARKETING FOR EVERY SMALL BUSINESS - todaynewsviral.com"/>
          <p:cNvPicPr/>
          <p:nvPr/>
        </p:nvPicPr>
        <p:blipFill>
          <a:blip r:embed="rId2" cstate="print"/>
          <a:srcRect/>
          <a:stretch>
            <a:fillRect/>
          </a:stretch>
        </p:blipFill>
        <p:spPr bwMode="auto">
          <a:xfrm>
            <a:off x="6172200" y="5486400"/>
            <a:ext cx="2971800" cy="1371600"/>
          </a:xfrm>
          <a:prstGeom prst="rect">
            <a:avLst/>
          </a:prstGeom>
          <a:noFill/>
          <a:ln w="9525">
            <a:noFill/>
            <a:miter lim="800000"/>
            <a:headEnd/>
            <a:tailEnd/>
          </a:ln>
        </p:spPr>
      </p:pic>
    </p:spTree>
    <p:extLst>
      <p:ext uri="{BB962C8B-B14F-4D97-AF65-F5344CB8AC3E}">
        <p14:creationId xmlns:p14="http://schemas.microsoft.com/office/powerpoint/2010/main" val="417545169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Product Considerations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124</a:t>
            </a:fld>
            <a:endParaRPr lang="en-US" dirty="0"/>
          </a:p>
        </p:txBody>
      </p:sp>
      <p:sp>
        <p:nvSpPr>
          <p:cNvPr id="4" name="Content Placeholder 3"/>
          <p:cNvSpPr>
            <a:spLocks noGrp="1"/>
          </p:cNvSpPr>
          <p:nvPr>
            <p:ph sz="quarter" idx="1"/>
          </p:nvPr>
        </p:nvSpPr>
        <p:spPr/>
        <p:txBody>
          <a:bodyPr/>
          <a:lstStyle/>
          <a:p>
            <a:r>
              <a:rPr lang="en-US" sz="2400" u="sng" dirty="0" smtClean="0"/>
              <a:t>Like traditional marketers, digital marketers must anticipate consumer needs and preferences, tailor their goods and services to meet these needs, and continually upgrade them to remain competitive</a:t>
            </a:r>
            <a:r>
              <a:rPr lang="en-US" dirty="0" smtClean="0"/>
              <a:t>.</a:t>
            </a:r>
          </a:p>
          <a:p>
            <a:endParaRPr lang="en-US" sz="800" dirty="0" smtClean="0"/>
          </a:p>
          <a:p>
            <a:pPr lvl="1"/>
            <a:r>
              <a:rPr lang="en-US" dirty="0" smtClean="0"/>
              <a:t>The connectivity created by digital media provides the opportunity for adding services and can enhance product benefits.  The Internet provides a major resource for learning more about consumer wants and needs.</a:t>
            </a:r>
          </a:p>
          <a:p>
            <a:pPr lvl="1"/>
            <a:endParaRPr lang="en-US" sz="800" dirty="0" smtClean="0"/>
          </a:p>
          <a:p>
            <a:pPr lvl="2"/>
            <a:r>
              <a:rPr lang="en-US" dirty="0" smtClean="0">
                <a:solidFill>
                  <a:srgbClr val="FF0000"/>
                </a:solidFill>
              </a:rPr>
              <a:t>The ability to access information for any product can have a major impact on buyer decision making.</a:t>
            </a:r>
            <a:endParaRPr lang="en-US" dirty="0">
              <a:solidFill>
                <a:srgbClr val="FF0000"/>
              </a:solidFill>
            </a:endParaRPr>
          </a:p>
        </p:txBody>
      </p:sp>
      <p:pic>
        <p:nvPicPr>
          <p:cNvPr id="5" name="Picture 4" descr="How to Get to Know Your Customers Better"/>
          <p:cNvPicPr/>
          <p:nvPr/>
        </p:nvPicPr>
        <p:blipFill>
          <a:blip r:embed="rId2" cstate="print"/>
          <a:srcRect/>
          <a:stretch>
            <a:fillRect/>
          </a:stretch>
        </p:blipFill>
        <p:spPr bwMode="auto">
          <a:xfrm>
            <a:off x="5181600" y="5410200"/>
            <a:ext cx="3962400" cy="1447800"/>
          </a:xfrm>
          <a:prstGeom prst="rect">
            <a:avLst/>
          </a:prstGeom>
          <a:noFill/>
          <a:ln w="9525">
            <a:noFill/>
            <a:miter lim="800000"/>
            <a:headEnd/>
            <a:tailEnd/>
          </a:ln>
        </p:spPr>
      </p:pic>
    </p:spTree>
    <p:extLst>
      <p:ext uri="{BB962C8B-B14F-4D97-AF65-F5344CB8AC3E}">
        <p14:creationId xmlns:p14="http://schemas.microsoft.com/office/powerpoint/2010/main" val="340313262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Distribution Considerations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125</a:t>
            </a:fld>
            <a:endParaRPr lang="en-US" dirty="0"/>
          </a:p>
        </p:txBody>
      </p:sp>
      <p:sp>
        <p:nvSpPr>
          <p:cNvPr id="4" name="Content Placeholder 3"/>
          <p:cNvSpPr>
            <a:spLocks noGrp="1"/>
          </p:cNvSpPr>
          <p:nvPr>
            <p:ph sz="quarter" idx="1"/>
          </p:nvPr>
        </p:nvSpPr>
        <p:spPr/>
        <p:txBody>
          <a:bodyPr/>
          <a:lstStyle/>
          <a:p>
            <a:r>
              <a:rPr lang="en-US" sz="2400" u="sng" dirty="0" smtClean="0"/>
              <a:t>The Internet is a new distribution channel for making products available at the right time, at the right place, and in the right quantities</a:t>
            </a:r>
            <a:r>
              <a:rPr lang="en-US" dirty="0" smtClean="0"/>
              <a:t>.</a:t>
            </a:r>
          </a:p>
          <a:p>
            <a:endParaRPr lang="en-US" sz="800" dirty="0" smtClean="0"/>
          </a:p>
          <a:p>
            <a:pPr lvl="1"/>
            <a:r>
              <a:rPr lang="en-US" dirty="0" smtClean="0"/>
              <a:t>Marketer’s ability to process orders electronically and increase the speed of communication via the Internet reduces inefficiencies, costs, and redundancies while increasing speed throughout the marketing channel.</a:t>
            </a:r>
          </a:p>
          <a:p>
            <a:pPr lvl="1"/>
            <a:endParaRPr lang="en-US" sz="800" dirty="0" smtClean="0"/>
          </a:p>
          <a:p>
            <a:pPr lvl="2"/>
            <a:r>
              <a:rPr lang="en-US" dirty="0" smtClean="0">
                <a:solidFill>
                  <a:srgbClr val="FF0000"/>
                </a:solidFill>
              </a:rPr>
              <a:t>Convenience and constant availability are two major reasons consumers prefer to shop online.</a:t>
            </a:r>
            <a:endParaRPr lang="en-US" dirty="0">
              <a:solidFill>
                <a:srgbClr val="FF0000"/>
              </a:solidFill>
            </a:endParaRPr>
          </a:p>
        </p:txBody>
      </p:sp>
      <p:pic>
        <p:nvPicPr>
          <p:cNvPr id="5" name="Picture 4" descr="The Truth About Online Shopping - ethical.net"/>
          <p:cNvPicPr/>
          <p:nvPr/>
        </p:nvPicPr>
        <p:blipFill>
          <a:blip r:embed="rId2" cstate="print"/>
          <a:srcRect/>
          <a:stretch>
            <a:fillRect/>
          </a:stretch>
        </p:blipFill>
        <p:spPr bwMode="auto">
          <a:xfrm>
            <a:off x="5334000" y="4953000"/>
            <a:ext cx="3810000" cy="1905000"/>
          </a:xfrm>
          <a:prstGeom prst="rect">
            <a:avLst/>
          </a:prstGeom>
          <a:noFill/>
          <a:ln w="9525">
            <a:noFill/>
            <a:miter lim="800000"/>
            <a:headEnd/>
            <a:tailEnd/>
          </a:ln>
        </p:spPr>
      </p:pic>
    </p:spTree>
    <p:extLst>
      <p:ext uri="{BB962C8B-B14F-4D97-AF65-F5344CB8AC3E}">
        <p14:creationId xmlns:p14="http://schemas.microsoft.com/office/powerpoint/2010/main" val="34227739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Promotion Considerations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126</a:t>
            </a:fld>
            <a:endParaRPr lang="en-US" dirty="0"/>
          </a:p>
        </p:txBody>
      </p:sp>
      <p:sp>
        <p:nvSpPr>
          <p:cNvPr id="4" name="Content Placeholder 3"/>
          <p:cNvSpPr>
            <a:spLocks noGrp="1"/>
          </p:cNvSpPr>
          <p:nvPr>
            <p:ph sz="quarter" idx="1"/>
          </p:nvPr>
        </p:nvSpPr>
        <p:spPr/>
        <p:txBody>
          <a:bodyPr>
            <a:normAutofit/>
          </a:bodyPr>
          <a:lstStyle/>
          <a:p>
            <a:r>
              <a:rPr lang="en-US" sz="2200" u="sng" dirty="0" smtClean="0"/>
              <a:t>One of the best ways businesses can utilize digital media is for promotion purposes – whether they are increasing brand awareness, connecting with consumers, or taking advantage of social networks or virtual worlds to form relationships and generate positive publicity or “buzz” about their products</a:t>
            </a:r>
            <a:r>
              <a:rPr lang="en-US" sz="2200" dirty="0" smtClean="0"/>
              <a:t>.</a:t>
            </a:r>
          </a:p>
          <a:p>
            <a:endParaRPr lang="en-US" sz="800" dirty="0" smtClean="0"/>
          </a:p>
          <a:p>
            <a:pPr lvl="1"/>
            <a:r>
              <a:rPr lang="en-US" dirty="0" smtClean="0"/>
              <a:t>Thanks to online promotion, consumers can be more informed than ever, including reading customer-generated content before making purchasing decisions.</a:t>
            </a:r>
          </a:p>
          <a:p>
            <a:pPr lvl="1"/>
            <a:endParaRPr lang="en-US" sz="800" dirty="0" smtClean="0"/>
          </a:p>
          <a:p>
            <a:pPr lvl="2"/>
            <a:r>
              <a:rPr lang="en-US" dirty="0" smtClean="0">
                <a:solidFill>
                  <a:srgbClr val="FF0000"/>
                </a:solidFill>
              </a:rPr>
              <a:t>Consumer consumption patterns are radically changing, and marketers must adapt their promotional efforts to meet them.</a:t>
            </a:r>
            <a:endParaRPr lang="en-US" dirty="0">
              <a:solidFill>
                <a:srgbClr val="FF0000"/>
              </a:solidFill>
            </a:endParaRPr>
          </a:p>
        </p:txBody>
      </p:sp>
      <p:pic>
        <p:nvPicPr>
          <p:cNvPr id="5" name="Picture 4" descr="7 Graphic Resources for Creating Images for Your Online Promotions"/>
          <p:cNvPicPr/>
          <p:nvPr/>
        </p:nvPicPr>
        <p:blipFill>
          <a:blip r:embed="rId2" cstate="print"/>
          <a:srcRect/>
          <a:stretch>
            <a:fillRect/>
          </a:stretch>
        </p:blipFill>
        <p:spPr bwMode="auto">
          <a:xfrm>
            <a:off x="5410200" y="5486400"/>
            <a:ext cx="3733800" cy="1371600"/>
          </a:xfrm>
          <a:prstGeom prst="rect">
            <a:avLst/>
          </a:prstGeom>
          <a:noFill/>
          <a:ln w="9525">
            <a:noFill/>
            <a:miter lim="800000"/>
            <a:headEnd/>
            <a:tailEnd/>
          </a:ln>
        </p:spPr>
      </p:pic>
    </p:spTree>
    <p:extLst>
      <p:ext uri="{BB962C8B-B14F-4D97-AF65-F5344CB8AC3E}">
        <p14:creationId xmlns:p14="http://schemas.microsoft.com/office/powerpoint/2010/main" val="53646780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Pricing Considerations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127</a:t>
            </a:fld>
            <a:endParaRPr lang="en-US" dirty="0"/>
          </a:p>
        </p:txBody>
      </p:sp>
      <p:sp>
        <p:nvSpPr>
          <p:cNvPr id="4" name="Content Placeholder 3"/>
          <p:cNvSpPr>
            <a:spLocks noGrp="1"/>
          </p:cNvSpPr>
          <p:nvPr>
            <p:ph sz="quarter" idx="1"/>
          </p:nvPr>
        </p:nvSpPr>
        <p:spPr/>
        <p:txBody>
          <a:bodyPr/>
          <a:lstStyle/>
          <a:p>
            <a:r>
              <a:rPr lang="en-US" sz="2400" u="sng" dirty="0" smtClean="0"/>
              <a:t>Digital marketing can enhance the value of products by providing extra benefits such as service, information, and convenience</a:t>
            </a:r>
            <a:r>
              <a:rPr lang="en-US" dirty="0" smtClean="0"/>
              <a:t>.</a:t>
            </a:r>
          </a:p>
          <a:p>
            <a:endParaRPr lang="en-US" sz="800" dirty="0" smtClean="0"/>
          </a:p>
          <a:p>
            <a:pPr lvl="1"/>
            <a:r>
              <a:rPr lang="en-US" dirty="0" smtClean="0"/>
              <a:t>Through digital media, discounts and other promotions can be quickly communicated.</a:t>
            </a:r>
          </a:p>
          <a:p>
            <a:pPr lvl="1"/>
            <a:endParaRPr lang="en-US" sz="800" dirty="0" smtClean="0"/>
          </a:p>
          <a:p>
            <a:pPr lvl="2"/>
            <a:r>
              <a:rPr lang="en-US" dirty="0" smtClean="0">
                <a:solidFill>
                  <a:srgbClr val="FF0000"/>
                </a:solidFill>
              </a:rPr>
              <a:t>As consumers have become better informed about their options, the demand for low-priced products has grown, leading to the creation of deal sites where consumers can compare prices.</a:t>
            </a:r>
            <a:endParaRPr lang="en-US" dirty="0">
              <a:solidFill>
                <a:srgbClr val="FF0000"/>
              </a:solidFill>
            </a:endParaRPr>
          </a:p>
        </p:txBody>
      </p:sp>
      <p:pic>
        <p:nvPicPr>
          <p:cNvPr id="5" name="Picture 4" descr="Discount Codes For Your Online Shopping - What Matters in 2019? - Online  Offer Digest"/>
          <p:cNvPicPr/>
          <p:nvPr/>
        </p:nvPicPr>
        <p:blipFill>
          <a:blip r:embed="rId2" cstate="print"/>
          <a:srcRect/>
          <a:stretch>
            <a:fillRect/>
          </a:stretch>
        </p:blipFill>
        <p:spPr bwMode="auto">
          <a:xfrm>
            <a:off x="4267200" y="4876800"/>
            <a:ext cx="4876800" cy="1981200"/>
          </a:xfrm>
          <a:prstGeom prst="rect">
            <a:avLst/>
          </a:prstGeom>
          <a:noFill/>
          <a:ln w="9525">
            <a:noFill/>
            <a:miter lim="800000"/>
            <a:headEnd/>
            <a:tailEnd/>
          </a:ln>
        </p:spPr>
      </p:pic>
    </p:spTree>
    <p:extLst>
      <p:ext uri="{BB962C8B-B14F-4D97-AF65-F5344CB8AC3E}">
        <p14:creationId xmlns:p14="http://schemas.microsoft.com/office/powerpoint/2010/main" val="235527727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128</a:t>
            </a:fld>
            <a:endParaRPr lang="en-US" dirty="0"/>
          </a:p>
        </p:txBody>
      </p:sp>
      <p:sp>
        <p:nvSpPr>
          <p:cNvPr id="4" name="Content Placeholder 3"/>
          <p:cNvSpPr>
            <a:spLocks noGrp="1"/>
          </p:cNvSpPr>
          <p:nvPr>
            <p:ph sz="quarter" idx="1"/>
          </p:nvPr>
        </p:nvSpPr>
        <p:spPr/>
        <p:txBody>
          <a:bodyPr/>
          <a:lstStyle/>
          <a:p>
            <a:r>
              <a:rPr lang="en-US" sz="2400" u="sng" dirty="0" smtClean="0"/>
              <a:t>A Social Network is a website where users can create a profile and interact with users, post information, and engage in other forms of web-based communication</a:t>
            </a:r>
            <a:r>
              <a:rPr lang="en-US" dirty="0" smtClean="0"/>
              <a:t>.</a:t>
            </a:r>
          </a:p>
          <a:p>
            <a:endParaRPr lang="en-US" sz="800" dirty="0" smtClean="0"/>
          </a:p>
          <a:p>
            <a:pPr lvl="1"/>
            <a:r>
              <a:rPr lang="en-US" dirty="0" smtClean="0"/>
              <a:t>Social networks are a valued part of marketing because they are changing the way consumers communicate with each other and with businesses.</a:t>
            </a:r>
          </a:p>
          <a:p>
            <a:pPr lvl="1"/>
            <a:endParaRPr lang="en-US" sz="800" dirty="0" smtClean="0"/>
          </a:p>
          <a:p>
            <a:pPr lvl="2"/>
            <a:r>
              <a:rPr lang="en-US" dirty="0" smtClean="0">
                <a:solidFill>
                  <a:srgbClr val="FF0000"/>
                </a:solidFill>
              </a:rPr>
              <a:t>Sites such as Facebook and Twitter, etc. emerged as opportunities for marketers to build communities, provide product information, and learn about consumer needs.</a:t>
            </a:r>
            <a:endParaRPr lang="en-US" dirty="0">
              <a:solidFill>
                <a:srgbClr val="FF0000"/>
              </a:solidFill>
            </a:endParaRPr>
          </a:p>
        </p:txBody>
      </p:sp>
      <p:pic>
        <p:nvPicPr>
          <p:cNvPr id="5" name="Picture 4" descr="https://doersnetwork.com/wp-content/uploads/2019/05/Fotolia_95439516_Subscription_Monthly_MTop.jpg"/>
          <p:cNvPicPr/>
          <p:nvPr/>
        </p:nvPicPr>
        <p:blipFill>
          <a:blip r:embed="rId2" cstate="print"/>
          <a:srcRect/>
          <a:stretch>
            <a:fillRect/>
          </a:stretch>
        </p:blipFill>
        <p:spPr bwMode="auto">
          <a:xfrm>
            <a:off x="4876800" y="5181600"/>
            <a:ext cx="4267200" cy="1676400"/>
          </a:xfrm>
          <a:prstGeom prst="rect">
            <a:avLst/>
          </a:prstGeom>
          <a:noFill/>
          <a:ln w="9525">
            <a:noFill/>
            <a:miter lim="800000"/>
            <a:headEnd/>
            <a:tailEnd/>
          </a:ln>
        </p:spPr>
      </p:pic>
    </p:spTree>
    <p:extLst>
      <p:ext uri="{BB962C8B-B14F-4D97-AF65-F5344CB8AC3E}">
        <p14:creationId xmlns:p14="http://schemas.microsoft.com/office/powerpoint/2010/main" val="142324380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Types of Consumer-Generated Marketing and Digital Media</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129</a:t>
            </a:fld>
            <a:endParaRPr lang="en-US" dirty="0"/>
          </a:p>
        </p:txBody>
      </p:sp>
      <p:sp>
        <p:nvSpPr>
          <p:cNvPr id="4" name="Content Placeholder 3"/>
          <p:cNvSpPr>
            <a:spLocks noGrp="1"/>
          </p:cNvSpPr>
          <p:nvPr>
            <p:ph sz="quarter" idx="1"/>
          </p:nvPr>
        </p:nvSpPr>
        <p:spPr/>
        <p:txBody>
          <a:bodyPr/>
          <a:lstStyle/>
          <a:p>
            <a:r>
              <a:rPr lang="en-US" sz="2400" u="sng" dirty="0" smtClean="0"/>
              <a:t>While digital marketing has generated exciting opportunities for companies to interact with their customers, digital media are also more consumer-driven than traditional media</a:t>
            </a:r>
            <a:r>
              <a:rPr lang="en-US" dirty="0" smtClean="0"/>
              <a:t>.</a:t>
            </a:r>
          </a:p>
          <a:p>
            <a:endParaRPr lang="en-US" sz="800" dirty="0" smtClean="0"/>
          </a:p>
          <a:p>
            <a:pPr lvl="1"/>
            <a:r>
              <a:rPr lang="en-US" dirty="0" smtClean="0">
                <a:solidFill>
                  <a:srgbClr val="FF0000"/>
                </a:solidFill>
              </a:rPr>
              <a:t>Internet users are creating and reading consumer-generated content as never before and are having a profound effect on marketing in the process.</a:t>
            </a:r>
            <a:endParaRPr lang="en-US" dirty="0">
              <a:solidFill>
                <a:srgbClr val="FF0000"/>
              </a:solidFill>
            </a:endParaRPr>
          </a:p>
        </p:txBody>
      </p:sp>
      <p:pic>
        <p:nvPicPr>
          <p:cNvPr id="5" name="Picture 4" descr="Everything you need to know about Consumer-Generated Marketing"/>
          <p:cNvPicPr/>
          <p:nvPr/>
        </p:nvPicPr>
        <p:blipFill>
          <a:blip r:embed="rId2" cstate="print"/>
          <a:srcRect/>
          <a:stretch>
            <a:fillRect/>
          </a:stretch>
        </p:blipFill>
        <p:spPr bwMode="auto">
          <a:xfrm>
            <a:off x="4648200" y="4343400"/>
            <a:ext cx="4495800" cy="2514600"/>
          </a:xfrm>
          <a:prstGeom prst="rect">
            <a:avLst/>
          </a:prstGeom>
          <a:noFill/>
          <a:ln w="9525">
            <a:noFill/>
            <a:miter lim="800000"/>
            <a:headEnd/>
            <a:tailEnd/>
          </a:ln>
        </p:spPr>
      </p:pic>
    </p:spTree>
    <p:extLst>
      <p:ext uri="{BB962C8B-B14F-4D97-AF65-F5344CB8AC3E}">
        <p14:creationId xmlns:p14="http://schemas.microsoft.com/office/powerpoint/2010/main" val="1480636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Marketing Concept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400" u="sng" dirty="0" smtClean="0"/>
              <a:t>A basic philosophy that guides all marketing activities is the Marketing Concept, the idea that an organization should try to satisfy customers’ needs through coordinated activities that also allow it to achieve its own goals</a:t>
            </a:r>
            <a:r>
              <a:rPr lang="en-US" dirty="0" smtClean="0"/>
              <a:t>.</a:t>
            </a:r>
          </a:p>
          <a:p>
            <a:endParaRPr lang="en-US" sz="800" dirty="0" smtClean="0"/>
          </a:p>
          <a:p>
            <a:pPr lvl="1"/>
            <a:r>
              <a:rPr lang="en-US" dirty="0" smtClean="0"/>
              <a:t>According to the marketing concept, a business must find out what consumers desire and then develop the good, service, or idea that fulfills their needs or wants.</a:t>
            </a:r>
          </a:p>
          <a:p>
            <a:pPr lvl="1"/>
            <a:endParaRPr lang="en-US" sz="800" dirty="0" smtClean="0"/>
          </a:p>
          <a:p>
            <a:pPr lvl="2"/>
            <a:r>
              <a:rPr lang="en-US" dirty="0" smtClean="0">
                <a:solidFill>
                  <a:srgbClr val="FF0000"/>
                </a:solidFill>
              </a:rPr>
              <a:t>The business must then get the product to the customer.</a:t>
            </a:r>
          </a:p>
        </p:txBody>
      </p:sp>
      <p:pic>
        <p:nvPicPr>
          <p:cNvPr id="5" name="Picture 4" descr="The Marketing Concept. Everything You Need To Know!"/>
          <p:cNvPicPr/>
          <p:nvPr/>
        </p:nvPicPr>
        <p:blipFill>
          <a:blip r:embed="rId2" cstate="print"/>
          <a:srcRect/>
          <a:stretch>
            <a:fillRect/>
          </a:stretch>
        </p:blipFill>
        <p:spPr bwMode="auto">
          <a:xfrm>
            <a:off x="5791200" y="4953000"/>
            <a:ext cx="3352800" cy="1905000"/>
          </a:xfrm>
          <a:prstGeom prst="rect">
            <a:avLst/>
          </a:prstGeom>
          <a:noFill/>
          <a:ln w="9525">
            <a:noFill/>
            <a:miter lim="800000"/>
            <a:headEnd/>
            <a:tailEnd/>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Types of Consumer-Generated Marketing and Digital Media</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130</a:t>
            </a:fld>
            <a:endParaRPr lang="en-US" dirty="0"/>
          </a:p>
        </p:txBody>
      </p:sp>
      <p:sp>
        <p:nvSpPr>
          <p:cNvPr id="4" name="Content Placeholder 3"/>
          <p:cNvSpPr>
            <a:spLocks noGrp="1"/>
          </p:cNvSpPr>
          <p:nvPr>
            <p:ph sz="quarter" idx="1"/>
          </p:nvPr>
        </p:nvSpPr>
        <p:spPr/>
        <p:txBody>
          <a:bodyPr/>
          <a:lstStyle/>
          <a:p>
            <a:r>
              <a:rPr lang="en-US" sz="2400" u="sng" dirty="0" smtClean="0"/>
              <a:t>Two factors have sparked the rise of consumer-generated information</a:t>
            </a:r>
            <a:r>
              <a:rPr lang="en-US" dirty="0" smtClean="0"/>
              <a:t>:</a:t>
            </a:r>
          </a:p>
          <a:p>
            <a:endParaRPr lang="en-US" sz="800" dirty="0" smtClean="0"/>
          </a:p>
          <a:p>
            <a:pPr marL="731520" lvl="1" indent="-457200">
              <a:buFont typeface="+mj-lt"/>
              <a:buAutoNum type="arabicPeriod"/>
            </a:pPr>
            <a:r>
              <a:rPr lang="en-US" sz="2000" dirty="0" smtClean="0"/>
              <a:t>The increased tendency of consumers to publish their own thoughts, opinions, reviews, and product discussions through  blogs or digital media.</a:t>
            </a:r>
          </a:p>
          <a:p>
            <a:pPr marL="731520" lvl="1" indent="-457200">
              <a:buFont typeface="+mj-lt"/>
              <a:buAutoNum type="arabicPeriod"/>
            </a:pPr>
            <a:r>
              <a:rPr lang="en-US" sz="2000" dirty="0" smtClean="0"/>
              <a:t>Consumers’ tendencies to trust other consumers over corporations. </a:t>
            </a:r>
          </a:p>
          <a:p>
            <a:pPr marL="731520" lvl="1" indent="-457200">
              <a:buFont typeface="+mj-lt"/>
              <a:buAutoNum type="arabicPeriod"/>
            </a:pPr>
            <a:endParaRPr lang="en-US" sz="800" dirty="0" smtClean="0"/>
          </a:p>
          <a:p>
            <a:pPr marL="1005840" lvl="2" indent="-457200"/>
            <a:r>
              <a:rPr lang="en-US" dirty="0" smtClean="0">
                <a:solidFill>
                  <a:srgbClr val="FF0000"/>
                </a:solidFill>
              </a:rPr>
              <a:t>Consumers often rely on the recommendation of friends, family, and fellow consumers when making purchasing decisions.</a:t>
            </a:r>
          </a:p>
          <a:p>
            <a:pPr marL="1005840" lvl="2" indent="-457200">
              <a:buNone/>
            </a:pPr>
            <a:endParaRPr lang="en-US" sz="1800" dirty="0" smtClean="0"/>
          </a:p>
        </p:txBody>
      </p:sp>
      <p:pic>
        <p:nvPicPr>
          <p:cNvPr id="5" name="Picture 4" descr="https://www.marketing360.in/wp-content/uploads/2017/12/Consumer-Generated-Marketing-concept-Kavyansh-Agrawal.jpg"/>
          <p:cNvPicPr/>
          <p:nvPr/>
        </p:nvPicPr>
        <p:blipFill>
          <a:blip r:embed="rId2" cstate="print"/>
          <a:srcRect/>
          <a:stretch>
            <a:fillRect/>
          </a:stretch>
        </p:blipFill>
        <p:spPr bwMode="auto">
          <a:xfrm>
            <a:off x="4572000" y="4876800"/>
            <a:ext cx="4572000" cy="1981200"/>
          </a:xfrm>
          <a:prstGeom prst="rect">
            <a:avLst/>
          </a:prstGeom>
          <a:noFill/>
          <a:ln w="9525">
            <a:noFill/>
            <a:miter lim="800000"/>
            <a:headEnd/>
            <a:tailEnd/>
          </a:ln>
        </p:spPr>
      </p:pic>
    </p:spTree>
    <p:extLst>
      <p:ext uri="{BB962C8B-B14F-4D97-AF65-F5344CB8AC3E}">
        <p14:creationId xmlns:p14="http://schemas.microsoft.com/office/powerpoint/2010/main" val="58880996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131</a:t>
            </a:fld>
            <a:endParaRPr lang="en-US" dirty="0"/>
          </a:p>
        </p:txBody>
      </p:sp>
      <p:sp>
        <p:nvSpPr>
          <p:cNvPr id="4" name="Content Placeholder 3"/>
          <p:cNvSpPr>
            <a:spLocks noGrp="1"/>
          </p:cNvSpPr>
          <p:nvPr>
            <p:ph sz="quarter" idx="1"/>
          </p:nvPr>
        </p:nvSpPr>
        <p:spPr/>
        <p:txBody>
          <a:bodyPr/>
          <a:lstStyle/>
          <a:p>
            <a:r>
              <a:rPr lang="en-US" sz="2400" u="sng" dirty="0" smtClean="0"/>
              <a:t>The increase in social networking across the world is exponential</a:t>
            </a:r>
            <a:r>
              <a:rPr lang="en-US" dirty="0" smtClean="0"/>
              <a:t>.</a:t>
            </a:r>
          </a:p>
          <a:p>
            <a:endParaRPr lang="en-US" sz="800" dirty="0" smtClean="0"/>
          </a:p>
          <a:p>
            <a:pPr lvl="1"/>
            <a:r>
              <a:rPr lang="en-US" dirty="0" smtClean="0"/>
              <a:t>It is estimated that today’s adults spend approximately 42.1 minutes per day on Facebook alone.</a:t>
            </a:r>
          </a:p>
          <a:p>
            <a:pPr lvl="1"/>
            <a:endParaRPr lang="en-US" sz="800" dirty="0" smtClean="0"/>
          </a:p>
          <a:p>
            <a:pPr lvl="2"/>
            <a:r>
              <a:rPr lang="en-US" dirty="0" smtClean="0">
                <a:solidFill>
                  <a:srgbClr val="FF0000"/>
                </a:solidFill>
              </a:rPr>
              <a:t>As social networks evolve, both marketers and the owners of social networking sites are realizing the opportunities networks offer – an influx of advertising dollars for site owners and a large reach for the advertiser.</a:t>
            </a:r>
            <a:endParaRPr lang="en-US" dirty="0">
              <a:solidFill>
                <a:srgbClr val="FF0000"/>
              </a:solidFill>
            </a:endParaRPr>
          </a:p>
        </p:txBody>
      </p:sp>
      <p:pic>
        <p:nvPicPr>
          <p:cNvPr id="5" name="Picture 4" descr="Are social networks real communities? ‹ EF Academy Blog"/>
          <p:cNvPicPr/>
          <p:nvPr/>
        </p:nvPicPr>
        <p:blipFill>
          <a:blip r:embed="rId2" cstate="print"/>
          <a:srcRect/>
          <a:stretch>
            <a:fillRect/>
          </a:stretch>
        </p:blipFill>
        <p:spPr bwMode="auto">
          <a:xfrm>
            <a:off x="4572000" y="4419600"/>
            <a:ext cx="4567382" cy="2438400"/>
          </a:xfrm>
          <a:prstGeom prst="rect">
            <a:avLst/>
          </a:prstGeom>
          <a:noFill/>
          <a:ln w="9525">
            <a:noFill/>
            <a:miter lim="800000"/>
            <a:headEnd/>
            <a:tailEnd/>
          </a:ln>
        </p:spPr>
      </p:pic>
    </p:spTree>
    <p:extLst>
      <p:ext uri="{BB962C8B-B14F-4D97-AF65-F5344CB8AC3E}">
        <p14:creationId xmlns:p14="http://schemas.microsoft.com/office/powerpoint/2010/main" val="25259849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132</a:t>
            </a:fld>
            <a:endParaRPr lang="en-US" dirty="0"/>
          </a:p>
        </p:txBody>
      </p:sp>
      <p:sp>
        <p:nvSpPr>
          <p:cNvPr id="4" name="Content Placeholder 3"/>
          <p:cNvSpPr>
            <a:spLocks noGrp="1"/>
          </p:cNvSpPr>
          <p:nvPr>
            <p:ph sz="quarter" idx="1"/>
          </p:nvPr>
        </p:nvSpPr>
        <p:spPr/>
        <p:txBody>
          <a:bodyPr/>
          <a:lstStyle/>
          <a:p>
            <a:r>
              <a:rPr lang="en-US" sz="2400" u="sng" dirty="0" smtClean="0"/>
              <a:t>Social networking sites are useful for relationship marketing, or the creation of relationships that mutually benefit the business and customer</a:t>
            </a:r>
            <a:r>
              <a:rPr lang="en-US" dirty="0" smtClean="0"/>
              <a:t>.</a:t>
            </a:r>
          </a:p>
          <a:p>
            <a:endParaRPr lang="en-US" sz="800" dirty="0" smtClean="0"/>
          </a:p>
          <a:p>
            <a:pPr lvl="1"/>
            <a:r>
              <a:rPr lang="en-US" dirty="0" smtClean="0">
                <a:solidFill>
                  <a:srgbClr val="FF0000"/>
                </a:solidFill>
              </a:rPr>
              <a:t>Approximately 30% of consumers claim social media has some influence on their purchasing decisions.</a:t>
            </a:r>
            <a:endParaRPr lang="en-US" dirty="0">
              <a:solidFill>
                <a:srgbClr val="FF0000"/>
              </a:solidFill>
            </a:endParaRPr>
          </a:p>
        </p:txBody>
      </p:sp>
      <p:pic>
        <p:nvPicPr>
          <p:cNvPr id="5" name="Picture 4" descr="The Significance Of Social Networking Today – Jack Bonner"/>
          <p:cNvPicPr/>
          <p:nvPr/>
        </p:nvPicPr>
        <p:blipFill>
          <a:blip r:embed="rId2" cstate="print"/>
          <a:srcRect/>
          <a:stretch>
            <a:fillRect/>
          </a:stretch>
        </p:blipFill>
        <p:spPr bwMode="auto">
          <a:xfrm>
            <a:off x="2895600" y="3810000"/>
            <a:ext cx="3505200" cy="2743200"/>
          </a:xfrm>
          <a:prstGeom prst="rect">
            <a:avLst/>
          </a:prstGeom>
          <a:noFill/>
          <a:ln w="9525">
            <a:noFill/>
            <a:miter lim="800000"/>
            <a:headEnd/>
            <a:tailEnd/>
          </a:ln>
        </p:spPr>
      </p:pic>
    </p:spTree>
    <p:extLst>
      <p:ext uri="{BB962C8B-B14F-4D97-AF65-F5344CB8AC3E}">
        <p14:creationId xmlns:p14="http://schemas.microsoft.com/office/powerpoint/2010/main" val="333942257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133</a:t>
            </a:fld>
            <a:endParaRPr lang="en-US" dirty="0"/>
          </a:p>
        </p:txBody>
      </p:sp>
      <p:sp>
        <p:nvSpPr>
          <p:cNvPr id="4" name="Content Placeholder 3"/>
          <p:cNvSpPr>
            <a:spLocks noGrp="1"/>
          </p:cNvSpPr>
          <p:nvPr>
            <p:ph sz="quarter" idx="1"/>
          </p:nvPr>
        </p:nvSpPr>
        <p:spPr/>
        <p:txBody>
          <a:bodyPr/>
          <a:lstStyle/>
          <a:p>
            <a:r>
              <a:rPr lang="en-US" sz="2200" u="sng" dirty="0" smtClean="0"/>
              <a:t>Facebook is the most popular social networking site in the world</a:t>
            </a:r>
            <a:r>
              <a:rPr lang="en-US" dirty="0" smtClean="0"/>
              <a:t>.</a:t>
            </a:r>
          </a:p>
          <a:p>
            <a:endParaRPr lang="en-US" sz="800" dirty="0" smtClean="0"/>
          </a:p>
          <a:p>
            <a:pPr lvl="1"/>
            <a:r>
              <a:rPr lang="en-US" dirty="0" smtClean="0"/>
              <a:t>Facebook users create profiles, which they can make public or private, and then search the network for people with whom to connect.  There are currently more than 1.5 billion users.</a:t>
            </a:r>
          </a:p>
          <a:p>
            <a:pPr lvl="1"/>
            <a:r>
              <a:rPr lang="en-US" dirty="0" smtClean="0"/>
              <a:t>It has also acquired a number of companies as it expands into other services, including Instagram, WhatsApp, and Oculus.</a:t>
            </a:r>
          </a:p>
          <a:p>
            <a:pPr lvl="1"/>
            <a:r>
              <a:rPr lang="en-US" dirty="0" smtClean="0"/>
              <a:t>It has a video feature that enables sharing/tagging of videos.</a:t>
            </a:r>
          </a:p>
          <a:p>
            <a:pPr lvl="1"/>
            <a:endParaRPr lang="en-US" sz="800" dirty="0" smtClean="0"/>
          </a:p>
          <a:p>
            <a:pPr lvl="2"/>
            <a:r>
              <a:rPr lang="en-US" dirty="0" smtClean="0">
                <a:solidFill>
                  <a:srgbClr val="FF0000"/>
                </a:solidFill>
              </a:rPr>
              <a:t>For this reason, many marketers are turning to Facebook to market products, interact with consumers, and gain free publicity.</a:t>
            </a:r>
            <a:endParaRPr lang="en-US" dirty="0">
              <a:solidFill>
                <a:srgbClr val="FF0000"/>
              </a:solidFill>
            </a:endParaRPr>
          </a:p>
        </p:txBody>
      </p:sp>
      <p:pic>
        <p:nvPicPr>
          <p:cNvPr id="5" name="Picture 4" descr="Facebook's logo"/>
          <p:cNvPicPr/>
          <p:nvPr/>
        </p:nvPicPr>
        <p:blipFill>
          <a:blip r:embed="rId2" cstate="print"/>
          <a:srcRect/>
          <a:stretch>
            <a:fillRect/>
          </a:stretch>
        </p:blipFill>
        <p:spPr bwMode="auto">
          <a:xfrm>
            <a:off x="5791200" y="5334000"/>
            <a:ext cx="3352800" cy="1556327"/>
          </a:xfrm>
          <a:prstGeom prst="rect">
            <a:avLst/>
          </a:prstGeom>
          <a:noFill/>
          <a:ln w="9525">
            <a:noFill/>
            <a:miter lim="800000"/>
            <a:headEnd/>
            <a:tailEnd/>
          </a:ln>
        </p:spPr>
      </p:pic>
    </p:spTree>
    <p:extLst>
      <p:ext uri="{BB962C8B-B14F-4D97-AF65-F5344CB8AC3E}">
        <p14:creationId xmlns:p14="http://schemas.microsoft.com/office/powerpoint/2010/main" val="173789808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Twitter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134</a:t>
            </a:fld>
            <a:endParaRPr lang="en-US" dirty="0"/>
          </a:p>
        </p:txBody>
      </p:sp>
      <p:sp>
        <p:nvSpPr>
          <p:cNvPr id="4" name="Content Placeholder 3"/>
          <p:cNvSpPr>
            <a:spLocks noGrp="1"/>
          </p:cNvSpPr>
          <p:nvPr>
            <p:ph sz="quarter" idx="1"/>
          </p:nvPr>
        </p:nvSpPr>
        <p:spPr/>
        <p:txBody>
          <a:bodyPr/>
          <a:lstStyle/>
          <a:p>
            <a:r>
              <a:rPr lang="en-US" sz="2400" u="sng" dirty="0" smtClean="0"/>
              <a:t>Twitter is a hybrid of a social networking site and a micro-blogging site that asks users one simple question:     “What’s happening</a:t>
            </a:r>
            <a:r>
              <a:rPr lang="en-US" dirty="0" smtClean="0"/>
              <a:t>?”</a:t>
            </a:r>
          </a:p>
          <a:p>
            <a:endParaRPr lang="en-US" sz="800" dirty="0" smtClean="0"/>
          </a:p>
          <a:p>
            <a:pPr lvl="1"/>
            <a:r>
              <a:rPr lang="en-US" sz="2000" dirty="0" smtClean="0"/>
              <a:t>Members can post answers of up to 140 characters, which are then available for their registered “followers” to read.  Although 140 characters may not seem like enough for companies to send an effective message, shorter social messages appear more effective.</a:t>
            </a:r>
          </a:p>
          <a:p>
            <a:pPr lvl="1"/>
            <a:endParaRPr lang="en-US" sz="800" dirty="0" smtClean="0"/>
          </a:p>
          <a:p>
            <a:pPr lvl="2"/>
            <a:r>
              <a:rPr lang="en-US" dirty="0" smtClean="0">
                <a:solidFill>
                  <a:srgbClr val="FF0000"/>
                </a:solidFill>
              </a:rPr>
              <a:t>Twitter is also used to build (or rebuild) customer relationships.</a:t>
            </a:r>
          </a:p>
          <a:p>
            <a:pPr lvl="2"/>
            <a:r>
              <a:rPr lang="en-US" dirty="0" smtClean="0">
                <a:solidFill>
                  <a:srgbClr val="FF0000"/>
                </a:solidFill>
              </a:rPr>
              <a:t>It is also expanding into video with its recent acquisition of Vine.</a:t>
            </a:r>
            <a:endParaRPr lang="en-US" dirty="0">
              <a:solidFill>
                <a:srgbClr val="FF0000"/>
              </a:solidFill>
            </a:endParaRPr>
          </a:p>
        </p:txBody>
      </p:sp>
      <p:pic>
        <p:nvPicPr>
          <p:cNvPr id="5" name="Picture 4" descr="Issue of the day: Twitter in the spotlight | HeraldScotland"/>
          <p:cNvPicPr/>
          <p:nvPr/>
        </p:nvPicPr>
        <p:blipFill>
          <a:blip r:embed="rId2" cstate="print"/>
          <a:srcRect/>
          <a:stretch>
            <a:fillRect/>
          </a:stretch>
        </p:blipFill>
        <p:spPr bwMode="auto">
          <a:xfrm>
            <a:off x="5410200" y="5181600"/>
            <a:ext cx="3733800" cy="1676400"/>
          </a:xfrm>
          <a:prstGeom prst="rect">
            <a:avLst/>
          </a:prstGeom>
          <a:noFill/>
          <a:ln w="9525">
            <a:noFill/>
            <a:miter lim="800000"/>
            <a:headEnd/>
            <a:tailEnd/>
          </a:ln>
        </p:spPr>
      </p:pic>
    </p:spTree>
    <p:extLst>
      <p:ext uri="{BB962C8B-B14F-4D97-AF65-F5344CB8AC3E}">
        <p14:creationId xmlns:p14="http://schemas.microsoft.com/office/powerpoint/2010/main" val="68673504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Blogs and Wikis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135</a:t>
            </a:fld>
            <a:endParaRPr lang="en-US" dirty="0"/>
          </a:p>
        </p:txBody>
      </p:sp>
      <p:sp>
        <p:nvSpPr>
          <p:cNvPr id="4" name="Content Placeholder 3"/>
          <p:cNvSpPr>
            <a:spLocks noGrp="1"/>
          </p:cNvSpPr>
          <p:nvPr>
            <p:ph sz="quarter" idx="1"/>
          </p:nvPr>
        </p:nvSpPr>
        <p:spPr/>
        <p:txBody>
          <a:bodyPr/>
          <a:lstStyle/>
          <a:p>
            <a:r>
              <a:rPr lang="en-US" sz="2400" u="sng" dirty="0" smtClean="0"/>
              <a:t>Marketers recognize that the impact of consumer-generated material like blogs and wikis and their significance to online consumers increased a great deal</a:t>
            </a:r>
            <a:r>
              <a:rPr lang="en-US" dirty="0" smtClean="0"/>
              <a:t>.</a:t>
            </a:r>
          </a:p>
          <a:p>
            <a:endParaRPr lang="en-US" sz="800" dirty="0" smtClean="0"/>
          </a:p>
          <a:p>
            <a:pPr lvl="1"/>
            <a:r>
              <a:rPr lang="en-US" dirty="0" smtClean="0"/>
              <a:t>Blogs (short for web logs) are web-based journals in which writers can editorialize and interact with other Internet users. More than ¾ of Internet users read blogs.</a:t>
            </a:r>
          </a:p>
          <a:p>
            <a:pPr lvl="1"/>
            <a:endParaRPr lang="en-US" sz="800" dirty="0" smtClean="0"/>
          </a:p>
          <a:p>
            <a:pPr lvl="2"/>
            <a:r>
              <a:rPr lang="en-US" dirty="0" smtClean="0">
                <a:solidFill>
                  <a:srgbClr val="FF0000"/>
                </a:solidFill>
              </a:rPr>
              <a:t>As blogging changes the face of media, smart companies are using it to build enthusiasm for their products and to create relationships with customers.</a:t>
            </a:r>
          </a:p>
          <a:p>
            <a:pPr lvl="1"/>
            <a:endParaRPr lang="en-US" sz="800" dirty="0" smtClean="0"/>
          </a:p>
          <a:p>
            <a:pPr lvl="3"/>
            <a:r>
              <a:rPr lang="en-US" dirty="0" smtClean="0">
                <a:solidFill>
                  <a:srgbClr val="0070C0"/>
                </a:solidFill>
              </a:rPr>
              <a:t>Tumblr has been called “ground zero of the viral Internet.”</a:t>
            </a:r>
            <a:endParaRPr lang="en-US" dirty="0">
              <a:solidFill>
                <a:srgbClr val="0070C0"/>
              </a:solidFill>
            </a:endParaRPr>
          </a:p>
        </p:txBody>
      </p:sp>
      <p:pic>
        <p:nvPicPr>
          <p:cNvPr id="5" name="Picture 4" descr="Tumblr - Apps on Google Play"/>
          <p:cNvPicPr/>
          <p:nvPr/>
        </p:nvPicPr>
        <p:blipFill>
          <a:blip r:embed="rId2" cstate="print"/>
          <a:srcRect/>
          <a:stretch>
            <a:fillRect/>
          </a:stretch>
        </p:blipFill>
        <p:spPr bwMode="auto">
          <a:xfrm>
            <a:off x="7467600" y="5638800"/>
            <a:ext cx="1524000" cy="1219200"/>
          </a:xfrm>
          <a:prstGeom prst="rect">
            <a:avLst/>
          </a:prstGeom>
          <a:noFill/>
          <a:ln w="9525">
            <a:noFill/>
            <a:miter lim="800000"/>
            <a:headEnd/>
            <a:tailEnd/>
          </a:ln>
        </p:spPr>
      </p:pic>
    </p:spTree>
    <p:extLst>
      <p:ext uri="{BB962C8B-B14F-4D97-AF65-F5344CB8AC3E}">
        <p14:creationId xmlns:p14="http://schemas.microsoft.com/office/powerpoint/2010/main" val="66019579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Blogs and Wikis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136</a:t>
            </a:fld>
            <a:endParaRPr lang="en-US" dirty="0"/>
          </a:p>
        </p:txBody>
      </p:sp>
      <p:sp>
        <p:nvSpPr>
          <p:cNvPr id="4" name="Content Placeholder 3"/>
          <p:cNvSpPr>
            <a:spLocks noGrp="1"/>
          </p:cNvSpPr>
          <p:nvPr>
            <p:ph sz="quarter" idx="1"/>
          </p:nvPr>
        </p:nvSpPr>
        <p:spPr/>
        <p:txBody>
          <a:bodyPr/>
          <a:lstStyle/>
          <a:p>
            <a:r>
              <a:rPr lang="en-US" sz="2400" u="sng" dirty="0" smtClean="0"/>
              <a:t>Wikis are websites where users can add to or edit the content of posted articles</a:t>
            </a:r>
            <a:r>
              <a:rPr lang="en-US" dirty="0" smtClean="0"/>
              <a:t>.</a:t>
            </a:r>
          </a:p>
          <a:p>
            <a:endParaRPr lang="en-US" sz="800" dirty="0" smtClean="0"/>
          </a:p>
          <a:p>
            <a:pPr lvl="1"/>
            <a:r>
              <a:rPr lang="en-US" dirty="0" smtClean="0"/>
              <a:t>One of the best known is Wikipedia, an online encyclopedia with more then 38 million entries in more than 290 languages on nearly every subject imaginable.  Wikipedia is one of the 10 most popular sites on the web.</a:t>
            </a:r>
          </a:p>
          <a:p>
            <a:pPr lvl="1"/>
            <a:endParaRPr lang="en-US" sz="800" dirty="0" smtClean="0"/>
          </a:p>
          <a:p>
            <a:pPr lvl="2"/>
            <a:r>
              <a:rPr lang="en-US" dirty="0" smtClean="0">
                <a:solidFill>
                  <a:srgbClr val="FF0000"/>
                </a:solidFill>
              </a:rPr>
              <a:t>Like all digital media, wikis have advantages and disadvantages for companies.  Monitoring relevant wikis provides companies with a better idea of how consumers feel about the company or brand.</a:t>
            </a:r>
            <a:endParaRPr lang="en-US" dirty="0">
              <a:solidFill>
                <a:srgbClr val="FF0000"/>
              </a:solidFill>
            </a:endParaRPr>
          </a:p>
        </p:txBody>
      </p:sp>
      <p:pic>
        <p:nvPicPr>
          <p:cNvPr id="6" name="Picture 5" descr="File:Wikipedia-W-visual-balanced.svg"/>
          <p:cNvPicPr/>
          <p:nvPr/>
        </p:nvPicPr>
        <p:blipFill>
          <a:blip r:embed="rId2" cstate="print"/>
          <a:srcRect/>
          <a:stretch>
            <a:fillRect/>
          </a:stretch>
        </p:blipFill>
        <p:spPr bwMode="auto">
          <a:xfrm>
            <a:off x="6781800" y="5181600"/>
            <a:ext cx="2286000" cy="1393776"/>
          </a:xfrm>
          <a:prstGeom prst="rect">
            <a:avLst/>
          </a:prstGeom>
          <a:noFill/>
          <a:ln w="9525">
            <a:noFill/>
            <a:miter lim="800000"/>
            <a:headEnd/>
            <a:tailEnd/>
          </a:ln>
        </p:spPr>
      </p:pic>
    </p:spTree>
    <p:extLst>
      <p:ext uri="{BB962C8B-B14F-4D97-AF65-F5344CB8AC3E}">
        <p14:creationId xmlns:p14="http://schemas.microsoft.com/office/powerpoint/2010/main" val="16438429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Sharing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137</a:t>
            </a:fld>
            <a:endParaRPr lang="en-US" dirty="0"/>
          </a:p>
        </p:txBody>
      </p:sp>
      <p:sp>
        <p:nvSpPr>
          <p:cNvPr id="4" name="Content Placeholder 3"/>
          <p:cNvSpPr>
            <a:spLocks noGrp="1"/>
          </p:cNvSpPr>
          <p:nvPr>
            <p:ph sz="quarter" idx="1"/>
          </p:nvPr>
        </p:nvSpPr>
        <p:spPr/>
        <p:txBody>
          <a:bodyPr>
            <a:normAutofit/>
          </a:bodyPr>
          <a:lstStyle/>
          <a:p>
            <a:r>
              <a:rPr lang="en-US" sz="2400" u="sng" dirty="0" smtClean="0"/>
              <a:t>Businesses can also share their corporate messages in more visual ways through media sharing sites</a:t>
            </a:r>
            <a:r>
              <a:rPr lang="en-US" dirty="0" smtClean="0"/>
              <a:t>.</a:t>
            </a:r>
          </a:p>
          <a:p>
            <a:endParaRPr lang="en-US" sz="800" dirty="0" smtClean="0"/>
          </a:p>
          <a:p>
            <a:pPr lvl="1"/>
            <a:r>
              <a:rPr lang="en-US" dirty="0" smtClean="0"/>
              <a:t>Media sharing sites allow marketers to share photos, videos, and podcasts.  They are more limited in scope in how firms  interact with consumers.  They tend to be more promotional than reactive. The most popular media sharing sites include: YouTube, Vimeo, and Dailymotion; Instagram and Shutterfly.</a:t>
            </a:r>
          </a:p>
          <a:p>
            <a:pPr lvl="1"/>
            <a:endParaRPr lang="en-US" sz="800" dirty="0" smtClean="0"/>
          </a:p>
          <a:p>
            <a:pPr lvl="2"/>
            <a:r>
              <a:rPr lang="en-US" dirty="0" smtClean="0">
                <a:solidFill>
                  <a:srgbClr val="FF0000"/>
                </a:solidFill>
              </a:rPr>
              <a:t>Firms can promote their products, but they usually do not interact with consumers through personal messages or responses.</a:t>
            </a:r>
          </a:p>
          <a:p>
            <a:pPr lvl="2"/>
            <a:r>
              <a:rPr lang="en-US" dirty="0" smtClean="0">
                <a:solidFill>
                  <a:srgbClr val="FF0000"/>
                </a:solidFill>
              </a:rPr>
              <a:t>However, the popularity of these sites provides the potential to reach a global audience of consumers.</a:t>
            </a:r>
          </a:p>
          <a:p>
            <a:pPr lvl="2"/>
            <a:endParaRPr lang="en-US" sz="900" dirty="0" smtClean="0"/>
          </a:p>
        </p:txBody>
      </p:sp>
      <p:pic>
        <p:nvPicPr>
          <p:cNvPr id="5" name="Picture 4" descr="YouTube HQ shooter believed her videos were being demonetised | PCGamesN"/>
          <p:cNvPicPr/>
          <p:nvPr/>
        </p:nvPicPr>
        <p:blipFill>
          <a:blip r:embed="rId2" cstate="print"/>
          <a:srcRect/>
          <a:stretch>
            <a:fillRect/>
          </a:stretch>
        </p:blipFill>
        <p:spPr bwMode="auto">
          <a:xfrm>
            <a:off x="5715000" y="5486400"/>
            <a:ext cx="3429000" cy="1371600"/>
          </a:xfrm>
          <a:prstGeom prst="rect">
            <a:avLst/>
          </a:prstGeom>
          <a:noFill/>
          <a:ln w="9525">
            <a:noFill/>
            <a:miter lim="800000"/>
            <a:headEnd/>
            <a:tailEnd/>
          </a:ln>
        </p:spPr>
      </p:pic>
    </p:spTree>
    <p:extLst>
      <p:ext uri="{BB962C8B-B14F-4D97-AF65-F5344CB8AC3E}">
        <p14:creationId xmlns:p14="http://schemas.microsoft.com/office/powerpoint/2010/main" val="39997748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Sharing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138</a:t>
            </a:fld>
            <a:endParaRPr lang="en-US" dirty="0"/>
          </a:p>
        </p:txBody>
      </p:sp>
      <p:sp>
        <p:nvSpPr>
          <p:cNvPr id="4" name="Content Placeholder 3"/>
          <p:cNvSpPr>
            <a:spLocks noGrp="1"/>
          </p:cNvSpPr>
          <p:nvPr>
            <p:ph sz="quarter" idx="1"/>
          </p:nvPr>
        </p:nvSpPr>
        <p:spPr/>
        <p:txBody>
          <a:bodyPr/>
          <a:lstStyle/>
          <a:p>
            <a:r>
              <a:rPr lang="en-US" sz="2400" u="sng" dirty="0" smtClean="0"/>
              <a:t>Sites are emerging that take photo sharing to a new level</a:t>
            </a:r>
            <a:r>
              <a:rPr lang="en-US" dirty="0" smtClean="0"/>
              <a:t>.</a:t>
            </a:r>
          </a:p>
          <a:p>
            <a:endParaRPr lang="en-US" sz="800" dirty="0" smtClean="0"/>
          </a:p>
          <a:p>
            <a:pPr lvl="1"/>
            <a:r>
              <a:rPr lang="en-US" sz="2000" dirty="0" smtClean="0"/>
              <a:t>Pinterest is a photo sharing bulletin board site that combines photo sharing with elements of bookmarking and social networking.</a:t>
            </a:r>
          </a:p>
          <a:p>
            <a:pPr lvl="1"/>
            <a:r>
              <a:rPr lang="en-US" sz="2000" dirty="0" smtClean="0"/>
              <a:t>Marketers have found that an effective way of marketing through Pinterest is to post images conveying a certain emotion that represents their brand.</a:t>
            </a:r>
          </a:p>
          <a:p>
            <a:pPr lvl="1"/>
            <a:endParaRPr lang="en-US" sz="800" dirty="0" smtClean="0"/>
          </a:p>
          <a:p>
            <a:pPr lvl="2"/>
            <a:r>
              <a:rPr lang="en-US" dirty="0" smtClean="0">
                <a:solidFill>
                  <a:srgbClr val="FF0000"/>
                </a:solidFill>
              </a:rPr>
              <a:t>Companies are scanning photos and images on photo sharing sites to gather insights about how brands are being displayed or used.</a:t>
            </a:r>
          </a:p>
          <a:p>
            <a:pPr lvl="2"/>
            <a:r>
              <a:rPr lang="en-US" dirty="0" smtClean="0">
                <a:solidFill>
                  <a:srgbClr val="FF0000"/>
                </a:solidFill>
              </a:rPr>
              <a:t>The opportunities for marketers to use photo-sharing sites to gather information and promote brands appear to be limitless.</a:t>
            </a:r>
            <a:endParaRPr lang="en-US" dirty="0">
              <a:solidFill>
                <a:srgbClr val="FF0000"/>
              </a:solidFill>
            </a:endParaRPr>
          </a:p>
        </p:txBody>
      </p:sp>
      <p:pic>
        <p:nvPicPr>
          <p:cNvPr id="5" name="Picture 4" descr="10 Pinterest Advertising Strategies You Should Be Using Today"/>
          <p:cNvPicPr/>
          <p:nvPr/>
        </p:nvPicPr>
        <p:blipFill>
          <a:blip r:embed="rId2" cstate="print"/>
          <a:srcRect/>
          <a:stretch>
            <a:fillRect/>
          </a:stretch>
        </p:blipFill>
        <p:spPr bwMode="auto">
          <a:xfrm>
            <a:off x="6400800" y="5410200"/>
            <a:ext cx="2743200" cy="1447800"/>
          </a:xfrm>
          <a:prstGeom prst="rect">
            <a:avLst/>
          </a:prstGeom>
          <a:noFill/>
          <a:ln w="9525">
            <a:noFill/>
            <a:miter lim="800000"/>
            <a:headEnd/>
            <a:tailEnd/>
          </a:ln>
        </p:spPr>
      </p:pic>
    </p:spTree>
    <p:extLst>
      <p:ext uri="{BB962C8B-B14F-4D97-AF65-F5344CB8AC3E}">
        <p14:creationId xmlns:p14="http://schemas.microsoft.com/office/powerpoint/2010/main" val="102325327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Sharing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139</a:t>
            </a:fld>
            <a:endParaRPr lang="en-US" dirty="0"/>
          </a:p>
        </p:txBody>
      </p:sp>
      <p:sp>
        <p:nvSpPr>
          <p:cNvPr id="4" name="Content Placeholder 3"/>
          <p:cNvSpPr>
            <a:spLocks noGrp="1"/>
          </p:cNvSpPr>
          <p:nvPr>
            <p:ph sz="quarter" idx="1"/>
          </p:nvPr>
        </p:nvSpPr>
        <p:spPr/>
        <p:txBody>
          <a:bodyPr/>
          <a:lstStyle/>
          <a:p>
            <a:r>
              <a:rPr lang="en-US" sz="2400" u="sng" dirty="0" smtClean="0"/>
              <a:t>Podcasts are audio or video files that can be downloaded from the Internet via a subscription that automatically delivers content to listening devices or personal computers</a:t>
            </a:r>
            <a:r>
              <a:rPr lang="en-US" dirty="0" smtClean="0"/>
              <a:t>.</a:t>
            </a:r>
          </a:p>
          <a:p>
            <a:endParaRPr lang="en-US" sz="800" dirty="0" smtClean="0"/>
          </a:p>
          <a:p>
            <a:pPr lvl="1"/>
            <a:r>
              <a:rPr lang="en-US" dirty="0" smtClean="0"/>
              <a:t>Podcasting offers the benefit of convenience, giving users the ability to listen to or view content when-where they choose.  The markets podcasts reach are ideal for marketers, and they impact consumer buying habits.</a:t>
            </a:r>
          </a:p>
          <a:p>
            <a:pPr lvl="1"/>
            <a:endParaRPr lang="en-US" sz="800" dirty="0" smtClean="0"/>
          </a:p>
          <a:p>
            <a:pPr lvl="2"/>
            <a:r>
              <a:rPr lang="en-US" dirty="0" smtClean="0">
                <a:solidFill>
                  <a:srgbClr val="FF0000"/>
                </a:solidFill>
              </a:rPr>
              <a:t>Listening to nutrition podcasts while in the grocery store increases the likelihood that shoppers will purchase healthier items.</a:t>
            </a:r>
          </a:p>
          <a:p>
            <a:pPr lvl="1"/>
            <a:endParaRPr lang="en-US" dirty="0"/>
          </a:p>
        </p:txBody>
      </p:sp>
      <p:pic>
        <p:nvPicPr>
          <p:cNvPr id="5" name="Picture 4" descr="Apple's New Transparency Is Huge for Podcasts Everywhere | WIRED"/>
          <p:cNvPicPr/>
          <p:nvPr/>
        </p:nvPicPr>
        <p:blipFill>
          <a:blip r:embed="rId2" cstate="print"/>
          <a:srcRect/>
          <a:stretch>
            <a:fillRect/>
          </a:stretch>
        </p:blipFill>
        <p:spPr bwMode="auto">
          <a:xfrm>
            <a:off x="6629400" y="5257800"/>
            <a:ext cx="2514600" cy="1600200"/>
          </a:xfrm>
          <a:prstGeom prst="rect">
            <a:avLst/>
          </a:prstGeom>
          <a:noFill/>
          <a:ln w="9525">
            <a:noFill/>
            <a:miter lim="800000"/>
            <a:headEnd/>
            <a:tailEnd/>
          </a:ln>
        </p:spPr>
      </p:pic>
    </p:spTree>
    <p:extLst>
      <p:ext uri="{BB962C8B-B14F-4D97-AF65-F5344CB8AC3E}">
        <p14:creationId xmlns:p14="http://schemas.microsoft.com/office/powerpoint/2010/main" val="2512480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Marketing Concept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To remain competitive, companies must be prepared to add or adapt their product lines to satisfy customers’ desires, particularly during fads or trends</a:t>
            </a:r>
            <a:r>
              <a:rPr lang="en-US" dirty="0" smtClean="0"/>
              <a:t>.</a:t>
            </a:r>
          </a:p>
          <a:p>
            <a:endParaRPr lang="en-US" sz="800" dirty="0" smtClean="0"/>
          </a:p>
          <a:p>
            <a:pPr lvl="1"/>
            <a:r>
              <a:rPr lang="en-US" dirty="0" smtClean="0"/>
              <a:t>Each business must determine how best to implement the marketing concept, given its own goals and resources.</a:t>
            </a:r>
          </a:p>
          <a:p>
            <a:pPr lvl="1"/>
            <a:endParaRPr lang="en-US" sz="800" dirty="0" smtClean="0"/>
          </a:p>
          <a:p>
            <a:pPr lvl="2"/>
            <a:r>
              <a:rPr lang="en-US" dirty="0" smtClean="0">
                <a:solidFill>
                  <a:srgbClr val="FF0000"/>
                </a:solidFill>
              </a:rPr>
              <a:t>Trying to determine customers’ true needs is increasingly difficult because no one fully understands what motivates people to buy.</a:t>
            </a:r>
            <a:endParaRPr lang="en-US" dirty="0">
              <a:solidFill>
                <a:srgbClr val="FF0000"/>
              </a:solidFill>
            </a:endParaRPr>
          </a:p>
        </p:txBody>
      </p:sp>
      <p:pic>
        <p:nvPicPr>
          <p:cNvPr id="6" name="Picture 5" descr="Introduction to marketing and marketing concepts"/>
          <p:cNvPicPr/>
          <p:nvPr/>
        </p:nvPicPr>
        <p:blipFill>
          <a:blip r:embed="rId2" cstate="print"/>
          <a:srcRect/>
          <a:stretch>
            <a:fillRect/>
          </a:stretch>
        </p:blipFill>
        <p:spPr bwMode="auto">
          <a:xfrm>
            <a:off x="6019800" y="4572000"/>
            <a:ext cx="3124200" cy="2286000"/>
          </a:xfrm>
          <a:prstGeom prst="rect">
            <a:avLst/>
          </a:prstGeom>
          <a:noFill/>
          <a:ln w="9525">
            <a:noFill/>
            <a:miter lim="800000"/>
            <a:headEnd/>
            <a:tailEnd/>
          </a:ln>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Gaming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140</a:t>
            </a:fld>
            <a:endParaRPr lang="en-US" dirty="0"/>
          </a:p>
        </p:txBody>
      </p:sp>
      <p:sp>
        <p:nvSpPr>
          <p:cNvPr id="4" name="Content Placeholder 3"/>
          <p:cNvSpPr>
            <a:spLocks noGrp="1"/>
          </p:cNvSpPr>
          <p:nvPr>
            <p:ph sz="quarter" idx="1"/>
          </p:nvPr>
        </p:nvSpPr>
        <p:spPr/>
        <p:txBody>
          <a:bodyPr>
            <a:normAutofit/>
          </a:bodyPr>
          <a:lstStyle/>
          <a:p>
            <a:pPr marL="274320" lvl="2" indent="-274320">
              <a:buClr>
                <a:schemeClr val="accent1"/>
              </a:buClr>
              <a:buSzPct val="85000"/>
              <a:buFont typeface="Wingdings 2"/>
              <a:buChar char=""/>
            </a:pPr>
            <a:r>
              <a:rPr lang="en-US" sz="2200" u="sng" dirty="0" smtClean="0"/>
              <a:t>Games and programs allowing viewers to develop avatars that exist in an online virtual world have exploded in popularity.        It is estimated that consumers spend 32% of their time with mobile apps on gaming activities</a:t>
            </a:r>
            <a:r>
              <a:rPr lang="en-US" dirty="0" smtClean="0"/>
              <a:t>.</a:t>
            </a:r>
          </a:p>
          <a:p>
            <a:endParaRPr lang="en-US" sz="800" dirty="0" smtClean="0"/>
          </a:p>
          <a:p>
            <a:pPr lvl="1"/>
            <a:r>
              <a:rPr lang="en-US" dirty="0" smtClean="0"/>
              <a:t>Virtual games include Second Life, Everquest, Sim City, and the role-playing game World of Warcraft.  These sites can be described as social networks with a twist.</a:t>
            </a:r>
          </a:p>
          <a:p>
            <a:pPr lvl="1"/>
            <a:endParaRPr lang="en-US" sz="800" dirty="0" smtClean="0"/>
          </a:p>
          <a:p>
            <a:pPr lvl="2"/>
            <a:r>
              <a:rPr lang="en-US" dirty="0" smtClean="0">
                <a:solidFill>
                  <a:srgbClr val="FF0000"/>
                </a:solidFill>
              </a:rPr>
              <a:t>By interacting with the public virtually, businesses hope to connect with younger generations of consumers in entirely new ways.</a:t>
            </a:r>
          </a:p>
          <a:p>
            <a:pPr lvl="2"/>
            <a:endParaRPr lang="en-US" dirty="0"/>
          </a:p>
        </p:txBody>
      </p:sp>
      <p:pic>
        <p:nvPicPr>
          <p:cNvPr id="5" name="Picture 4" descr="Why online gaming matters to the digital economy"/>
          <p:cNvPicPr/>
          <p:nvPr/>
        </p:nvPicPr>
        <p:blipFill>
          <a:blip r:embed="rId2" cstate="print"/>
          <a:srcRect/>
          <a:stretch>
            <a:fillRect/>
          </a:stretch>
        </p:blipFill>
        <p:spPr bwMode="auto">
          <a:xfrm>
            <a:off x="5257800" y="5029200"/>
            <a:ext cx="3886200" cy="1828800"/>
          </a:xfrm>
          <a:prstGeom prst="rect">
            <a:avLst/>
          </a:prstGeom>
          <a:noFill/>
          <a:ln w="9525">
            <a:noFill/>
            <a:miter lim="800000"/>
            <a:headEnd/>
            <a:tailEnd/>
          </a:ln>
        </p:spPr>
      </p:pic>
    </p:spTree>
    <p:extLst>
      <p:ext uri="{BB962C8B-B14F-4D97-AF65-F5344CB8AC3E}">
        <p14:creationId xmlns:p14="http://schemas.microsoft.com/office/powerpoint/2010/main" val="266037313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Marketing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141</a:t>
            </a:fld>
            <a:endParaRPr lang="en-US" dirty="0"/>
          </a:p>
        </p:txBody>
      </p:sp>
      <p:sp>
        <p:nvSpPr>
          <p:cNvPr id="4" name="Content Placeholder 3"/>
          <p:cNvSpPr>
            <a:spLocks noGrp="1"/>
          </p:cNvSpPr>
          <p:nvPr>
            <p:ph sz="quarter" idx="1"/>
          </p:nvPr>
        </p:nvSpPr>
        <p:spPr/>
        <p:txBody>
          <a:bodyPr/>
          <a:lstStyle/>
          <a:p>
            <a:r>
              <a:rPr lang="en-US" sz="2200" u="sng" dirty="0" smtClean="0"/>
              <a:t>As digital marketing becomes increasingly sophisticated, consumers are beginning to utilize mobile devices, like smartphones, as a highly functional communication method</a:t>
            </a:r>
            <a:r>
              <a:rPr lang="en-US" dirty="0" smtClean="0"/>
              <a:t>.</a:t>
            </a:r>
          </a:p>
          <a:p>
            <a:endParaRPr lang="en-US" sz="800" dirty="0" smtClean="0"/>
          </a:p>
          <a:p>
            <a:pPr lvl="1"/>
            <a:r>
              <a:rPr lang="en-US" dirty="0" smtClean="0"/>
              <a:t>Mobile phones have become an important part of our everyday lives and can even affect how we shop.</a:t>
            </a:r>
          </a:p>
          <a:p>
            <a:pPr lvl="1"/>
            <a:endParaRPr lang="en-US" sz="800" dirty="0" smtClean="0"/>
          </a:p>
          <a:p>
            <a:pPr lvl="2"/>
            <a:r>
              <a:rPr lang="en-US" dirty="0" smtClean="0">
                <a:solidFill>
                  <a:srgbClr val="FF0000"/>
                </a:solidFill>
              </a:rPr>
              <a:t>It is estimated that shoppers who are distracted by their phones in-store increased their unplanned purchases by more than 12%.</a:t>
            </a:r>
          </a:p>
          <a:p>
            <a:pPr lvl="2">
              <a:buNone/>
            </a:pPr>
            <a:endParaRPr lang="en-US" dirty="0"/>
          </a:p>
        </p:txBody>
      </p:sp>
      <p:pic>
        <p:nvPicPr>
          <p:cNvPr id="6" name="Picture 5" descr="Mobile Marketing in 2019 | Marketing Articles"/>
          <p:cNvPicPr/>
          <p:nvPr/>
        </p:nvPicPr>
        <p:blipFill>
          <a:blip r:embed="rId2" cstate="print"/>
          <a:srcRect/>
          <a:stretch>
            <a:fillRect/>
          </a:stretch>
        </p:blipFill>
        <p:spPr bwMode="auto">
          <a:xfrm>
            <a:off x="4191000" y="4495800"/>
            <a:ext cx="4953000" cy="2362200"/>
          </a:xfrm>
          <a:prstGeom prst="rect">
            <a:avLst/>
          </a:prstGeom>
          <a:noFill/>
          <a:ln w="9525">
            <a:noFill/>
            <a:miter lim="800000"/>
            <a:headEnd/>
            <a:tailEnd/>
          </a:ln>
        </p:spPr>
      </p:pic>
    </p:spTree>
    <p:extLst>
      <p:ext uri="{BB962C8B-B14F-4D97-AF65-F5344CB8AC3E}">
        <p14:creationId xmlns:p14="http://schemas.microsoft.com/office/powerpoint/2010/main" val="324593078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and Widgets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142</a:t>
            </a:fld>
            <a:endParaRPr lang="en-US" dirty="0"/>
          </a:p>
        </p:txBody>
      </p:sp>
      <p:sp>
        <p:nvSpPr>
          <p:cNvPr id="4" name="Content Placeholder 3"/>
          <p:cNvSpPr>
            <a:spLocks noGrp="1"/>
          </p:cNvSpPr>
          <p:nvPr>
            <p:ph sz="quarter" idx="1"/>
          </p:nvPr>
        </p:nvSpPr>
        <p:spPr/>
        <p:txBody>
          <a:bodyPr/>
          <a:lstStyle/>
          <a:p>
            <a:r>
              <a:rPr lang="en-US" sz="2400" u="sng" dirty="0" smtClean="0"/>
              <a:t>Applications are adding an entirely new layer to the marketing environment, as Americans are estimated to spend 85% of their time on smartphones using apps</a:t>
            </a:r>
            <a:r>
              <a:rPr lang="en-US" dirty="0" smtClean="0"/>
              <a:t>.</a:t>
            </a:r>
          </a:p>
          <a:p>
            <a:endParaRPr lang="en-US" sz="800" dirty="0" smtClean="0"/>
          </a:p>
          <a:p>
            <a:pPr lvl="1"/>
            <a:r>
              <a:rPr lang="en-US" dirty="0" smtClean="0"/>
              <a:t>The most important feature of apps is the convenience and cost savings they offer to the consumer.</a:t>
            </a:r>
          </a:p>
          <a:p>
            <a:pPr lvl="1"/>
            <a:endParaRPr lang="en-US" sz="800" dirty="0" smtClean="0"/>
          </a:p>
          <a:p>
            <a:pPr lvl="2"/>
            <a:r>
              <a:rPr lang="en-US" dirty="0" smtClean="0">
                <a:solidFill>
                  <a:srgbClr val="FF0000"/>
                </a:solidFill>
              </a:rPr>
              <a:t>Certain apps allow consumers to scan a product’s bar code and compare it with the prices of identical products in other stores.</a:t>
            </a:r>
          </a:p>
          <a:p>
            <a:pPr lvl="2"/>
            <a:r>
              <a:rPr lang="en-US" dirty="0" smtClean="0">
                <a:solidFill>
                  <a:srgbClr val="FF0000"/>
                </a:solidFill>
              </a:rPr>
              <a:t>Mobile apps can enable customers to download in-store discounts.</a:t>
            </a:r>
          </a:p>
          <a:p>
            <a:pPr lvl="2"/>
            <a:r>
              <a:rPr lang="en-US" dirty="0" smtClean="0">
                <a:solidFill>
                  <a:srgbClr val="FF0000"/>
                </a:solidFill>
              </a:rPr>
              <a:t>Mobile payments are also gaining traction.</a:t>
            </a:r>
            <a:endParaRPr lang="en-US" dirty="0">
              <a:solidFill>
                <a:srgbClr val="FF0000"/>
              </a:solidFill>
            </a:endParaRPr>
          </a:p>
        </p:txBody>
      </p:sp>
      <p:pic>
        <p:nvPicPr>
          <p:cNvPr id="5" name="Picture 4" descr="Blog | Full Stack Web Development Company"/>
          <p:cNvPicPr/>
          <p:nvPr/>
        </p:nvPicPr>
        <p:blipFill>
          <a:blip r:embed="rId2" cstate="print"/>
          <a:srcRect/>
          <a:stretch>
            <a:fillRect/>
          </a:stretch>
        </p:blipFill>
        <p:spPr bwMode="auto">
          <a:xfrm>
            <a:off x="6934200" y="4876800"/>
            <a:ext cx="2209800" cy="1981201"/>
          </a:xfrm>
          <a:prstGeom prst="rect">
            <a:avLst/>
          </a:prstGeom>
          <a:noFill/>
          <a:ln w="9525">
            <a:noFill/>
            <a:miter lim="800000"/>
            <a:headEnd/>
            <a:tailEnd/>
          </a:ln>
        </p:spPr>
      </p:pic>
    </p:spTree>
    <p:extLst>
      <p:ext uri="{BB962C8B-B14F-4D97-AF65-F5344CB8AC3E}">
        <p14:creationId xmlns:p14="http://schemas.microsoft.com/office/powerpoint/2010/main" val="201212980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and Widgets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143</a:t>
            </a:fld>
            <a:endParaRPr lang="en-US" dirty="0"/>
          </a:p>
        </p:txBody>
      </p:sp>
      <p:sp>
        <p:nvSpPr>
          <p:cNvPr id="4" name="Content Placeholder 3"/>
          <p:cNvSpPr>
            <a:spLocks noGrp="1"/>
          </p:cNvSpPr>
          <p:nvPr>
            <p:ph sz="quarter" idx="1"/>
          </p:nvPr>
        </p:nvSpPr>
        <p:spPr/>
        <p:txBody>
          <a:bodyPr/>
          <a:lstStyle/>
          <a:p>
            <a:r>
              <a:rPr lang="en-US" sz="2400" u="sng" dirty="0" smtClean="0"/>
              <a:t>Widgets are small bits of software on a website, desktop, or mobile device that perform a simple purpose, such as providing stock quotes or blog updates</a:t>
            </a:r>
            <a:r>
              <a:rPr lang="en-US" dirty="0" smtClean="0"/>
              <a:t>.</a:t>
            </a:r>
          </a:p>
          <a:p>
            <a:endParaRPr lang="en-US" sz="800" dirty="0" smtClean="0"/>
          </a:p>
          <a:p>
            <a:pPr lvl="1"/>
            <a:r>
              <a:rPr lang="en-US" dirty="0" smtClean="0"/>
              <a:t>Marketers might use widgets to display news headlines, clocks, or games on their web pages.</a:t>
            </a:r>
          </a:p>
          <a:p>
            <a:pPr lvl="1"/>
            <a:endParaRPr lang="en-US" sz="800" dirty="0" smtClean="0"/>
          </a:p>
          <a:p>
            <a:pPr lvl="2"/>
            <a:r>
              <a:rPr lang="en-US" dirty="0" smtClean="0">
                <a:solidFill>
                  <a:srgbClr val="FF0000"/>
                </a:solidFill>
              </a:rPr>
              <a:t>Widgets are an innovative digital marketing tool to personalize web pages, alert users to the latest company information, spread awareness of the company’s products, and enhance relationship marketing between companies and customers.</a:t>
            </a:r>
          </a:p>
        </p:txBody>
      </p:sp>
      <p:pic>
        <p:nvPicPr>
          <p:cNvPr id="5" name="Picture 4" descr="HD Widgets 4 for Android - YouTube"/>
          <p:cNvPicPr/>
          <p:nvPr/>
        </p:nvPicPr>
        <p:blipFill>
          <a:blip r:embed="rId2" cstate="print"/>
          <a:srcRect/>
          <a:stretch>
            <a:fillRect/>
          </a:stretch>
        </p:blipFill>
        <p:spPr bwMode="auto">
          <a:xfrm>
            <a:off x="5867400" y="5105400"/>
            <a:ext cx="3276600" cy="1752600"/>
          </a:xfrm>
          <a:prstGeom prst="rect">
            <a:avLst/>
          </a:prstGeom>
          <a:noFill/>
          <a:ln w="9525">
            <a:noFill/>
            <a:miter lim="800000"/>
            <a:headEnd/>
            <a:tailEnd/>
          </a:ln>
        </p:spPr>
      </p:pic>
    </p:spTree>
    <p:extLst>
      <p:ext uri="{BB962C8B-B14F-4D97-AF65-F5344CB8AC3E}">
        <p14:creationId xmlns:p14="http://schemas.microsoft.com/office/powerpoint/2010/main" val="190599671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Digital Marketing to Reach Consumers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144</a:t>
            </a:fld>
            <a:endParaRPr lang="en-US" dirty="0"/>
          </a:p>
        </p:txBody>
      </p:sp>
      <p:sp>
        <p:nvSpPr>
          <p:cNvPr id="4" name="Content Placeholder 3"/>
          <p:cNvSpPr>
            <a:spLocks noGrp="1"/>
          </p:cNvSpPr>
          <p:nvPr>
            <p:ph sz="quarter" idx="1"/>
          </p:nvPr>
        </p:nvSpPr>
        <p:spPr/>
        <p:txBody>
          <a:bodyPr/>
          <a:lstStyle/>
          <a:p>
            <a:r>
              <a:rPr lang="en-US" sz="2200" u="sng" dirty="0" smtClean="0"/>
              <a:t>Customer-generated communications and digital media connect consumers as never before.  These connections let consumers share information and experiences w/o company interference, so they get more of the “real story” on product or company features</a:t>
            </a:r>
            <a:r>
              <a:rPr lang="en-US" sz="2200" dirty="0" smtClean="0"/>
              <a:t>.</a:t>
            </a:r>
          </a:p>
          <a:p>
            <a:endParaRPr lang="en-US" sz="800" dirty="0" smtClean="0"/>
          </a:p>
          <a:p>
            <a:pPr lvl="1"/>
            <a:r>
              <a:rPr lang="en-US" dirty="0" smtClean="0"/>
              <a:t>In many ways, these media take some of the professional marketer’s power to control and dispense information and place it in the hand of the consumer.</a:t>
            </a:r>
          </a:p>
          <a:p>
            <a:pPr lvl="1"/>
            <a:endParaRPr lang="en-US" sz="800" dirty="0" smtClean="0"/>
          </a:p>
          <a:p>
            <a:pPr lvl="2"/>
            <a:r>
              <a:rPr lang="en-US" dirty="0" smtClean="0">
                <a:solidFill>
                  <a:srgbClr val="FF0000"/>
                </a:solidFill>
              </a:rPr>
              <a:t>While consumers use digital media to access more product information, marketers can use the same sites to get better and more targeted information about the consumer.</a:t>
            </a:r>
            <a:endParaRPr lang="en-US" dirty="0">
              <a:solidFill>
                <a:srgbClr val="FF0000"/>
              </a:solidFill>
            </a:endParaRPr>
          </a:p>
        </p:txBody>
      </p:sp>
      <p:pic>
        <p:nvPicPr>
          <p:cNvPr id="5" name="Picture 4" descr="Importance of Digital Media Marketing | Marketing Eye Global"/>
          <p:cNvPicPr/>
          <p:nvPr/>
        </p:nvPicPr>
        <p:blipFill>
          <a:blip r:embed="rId2" cstate="print"/>
          <a:srcRect/>
          <a:stretch>
            <a:fillRect/>
          </a:stretch>
        </p:blipFill>
        <p:spPr bwMode="auto">
          <a:xfrm>
            <a:off x="6172200" y="5334000"/>
            <a:ext cx="3048000" cy="1686862"/>
          </a:xfrm>
          <a:prstGeom prst="rect">
            <a:avLst/>
          </a:prstGeom>
          <a:noFill/>
          <a:ln w="9525">
            <a:noFill/>
            <a:miter lim="800000"/>
            <a:headEnd/>
            <a:tailEnd/>
          </a:ln>
        </p:spPr>
      </p:pic>
      <p:pic>
        <p:nvPicPr>
          <p:cNvPr id="1026" name="Picture 2" descr="C:\Users\MichaelM\AppData\Local\Microsoft\Windows\INetCache\IE\NA6TXAAW\W081_Two-Way_Traffic_Crrossing_-_Warning_Sign_Ireland[1].png"/>
          <p:cNvPicPr>
            <a:picLocks noChangeAspect="1" noChangeArrowheads="1"/>
          </p:cNvPicPr>
          <p:nvPr/>
        </p:nvPicPr>
        <p:blipFill>
          <a:blip r:embed="rId3" cstate="print"/>
          <a:srcRect/>
          <a:stretch>
            <a:fillRect/>
          </a:stretch>
        </p:blipFill>
        <p:spPr bwMode="auto">
          <a:xfrm>
            <a:off x="5105400" y="5638800"/>
            <a:ext cx="1143000" cy="1143000"/>
          </a:xfrm>
          <a:prstGeom prst="rect">
            <a:avLst/>
          </a:prstGeom>
          <a:noFill/>
        </p:spPr>
      </p:pic>
    </p:spTree>
    <p:extLst>
      <p:ext uri="{BB962C8B-B14F-4D97-AF65-F5344CB8AC3E}">
        <p14:creationId xmlns:p14="http://schemas.microsoft.com/office/powerpoint/2010/main" val="40714104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Digital Marketing to Reach Consumers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145</a:t>
            </a:fld>
            <a:endParaRPr lang="en-US" dirty="0"/>
          </a:p>
        </p:txBody>
      </p:sp>
      <p:sp>
        <p:nvSpPr>
          <p:cNvPr id="4" name="Content Placeholder 3"/>
          <p:cNvSpPr>
            <a:spLocks noGrp="1"/>
          </p:cNvSpPr>
          <p:nvPr>
            <p:ph sz="quarter" idx="1"/>
          </p:nvPr>
        </p:nvSpPr>
        <p:spPr/>
        <p:txBody>
          <a:bodyPr/>
          <a:lstStyle/>
          <a:p>
            <a:r>
              <a:rPr lang="en-US" sz="2400" u="sng" dirty="0" smtClean="0"/>
              <a:t>Marketers need to consider what proportion of online consumers are creating, conversing, rating, collecting, joining, or simply reading online materials</a:t>
            </a:r>
            <a:r>
              <a:rPr lang="en-US" dirty="0" smtClean="0"/>
              <a:t>.</a:t>
            </a:r>
          </a:p>
          <a:p>
            <a:endParaRPr lang="en-US" sz="800" dirty="0" smtClean="0"/>
          </a:p>
          <a:p>
            <a:pPr lvl="1"/>
            <a:r>
              <a:rPr lang="en-US" dirty="0" smtClean="0"/>
              <a:t>As in traditional marketing efforts, they need to know their target market.</a:t>
            </a:r>
          </a:p>
          <a:p>
            <a:pPr lvl="1"/>
            <a:endParaRPr lang="en-US" sz="800" dirty="0" smtClean="0"/>
          </a:p>
          <a:p>
            <a:pPr lvl="2"/>
            <a:r>
              <a:rPr lang="en-US" dirty="0" smtClean="0">
                <a:solidFill>
                  <a:srgbClr val="FF0000"/>
                </a:solidFill>
              </a:rPr>
              <a:t>For instance, where spectators make up the majority of the online population, companies should post their own corporate messages through blogs and websites promoting their organization.</a:t>
            </a:r>
            <a:endParaRPr lang="en-US" dirty="0">
              <a:solidFill>
                <a:srgbClr val="FF0000"/>
              </a:solidFill>
            </a:endParaRPr>
          </a:p>
        </p:txBody>
      </p:sp>
      <p:pic>
        <p:nvPicPr>
          <p:cNvPr id="5" name="Picture 4" descr="SOCIAL MEDIA VS TRADITIONAL MEDIA: WHAT'S THE STORY? · Open Comms · PR Team  based in Wakefield"/>
          <p:cNvPicPr/>
          <p:nvPr/>
        </p:nvPicPr>
        <p:blipFill>
          <a:blip r:embed="rId2" cstate="print"/>
          <a:srcRect/>
          <a:stretch>
            <a:fillRect/>
          </a:stretch>
        </p:blipFill>
        <p:spPr bwMode="auto">
          <a:xfrm>
            <a:off x="4953000" y="4876800"/>
            <a:ext cx="4191000" cy="1981200"/>
          </a:xfrm>
          <a:prstGeom prst="rect">
            <a:avLst/>
          </a:prstGeom>
          <a:noFill/>
          <a:ln w="9525">
            <a:noFill/>
            <a:miter lim="800000"/>
            <a:headEnd/>
            <a:tailEnd/>
          </a:ln>
        </p:spPr>
      </p:pic>
    </p:spTree>
    <p:extLst>
      <p:ext uri="{BB962C8B-B14F-4D97-AF65-F5344CB8AC3E}">
        <p14:creationId xmlns:p14="http://schemas.microsoft.com/office/powerpoint/2010/main" val="224407053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Using Digital Marketing to Learn about Consumers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146</a:t>
            </a:fld>
            <a:endParaRPr lang="en-US" dirty="0"/>
          </a:p>
        </p:txBody>
      </p:sp>
      <p:sp>
        <p:nvSpPr>
          <p:cNvPr id="4" name="Content Placeholder 3"/>
          <p:cNvSpPr>
            <a:spLocks noGrp="1"/>
          </p:cNvSpPr>
          <p:nvPr>
            <p:ph sz="quarter" idx="1"/>
          </p:nvPr>
        </p:nvSpPr>
        <p:spPr/>
        <p:txBody>
          <a:bodyPr/>
          <a:lstStyle/>
          <a:p>
            <a:r>
              <a:rPr lang="en-US" sz="2400" u="sng" dirty="0" smtClean="0"/>
              <a:t>Marketing research and information systems can use digital media and social networking sites to gather useful information about consumers and their preferences</a:t>
            </a:r>
            <a:r>
              <a:rPr lang="en-US" dirty="0" smtClean="0"/>
              <a:t>.</a:t>
            </a:r>
          </a:p>
          <a:p>
            <a:endParaRPr lang="en-US" sz="800" dirty="0" smtClean="0"/>
          </a:p>
          <a:p>
            <a:pPr lvl="1"/>
            <a:r>
              <a:rPr lang="en-US" dirty="0" smtClean="0"/>
              <a:t>Sites such as Facebook and Twitter can be good substitutes for focus groups.  Online surveys can serve as an alternative to mail, telephone, or personal interviews.</a:t>
            </a:r>
          </a:p>
          <a:p>
            <a:pPr lvl="1"/>
            <a:endParaRPr lang="en-US" sz="800" dirty="0" smtClean="0"/>
          </a:p>
          <a:p>
            <a:pPr lvl="2"/>
            <a:r>
              <a:rPr lang="en-US" dirty="0" smtClean="0">
                <a:solidFill>
                  <a:srgbClr val="FF0000"/>
                </a:solidFill>
              </a:rPr>
              <a:t>Crowdsourcing describes how marketers use digital media to find out the opinions or needs of the crowd (or potential markets).</a:t>
            </a:r>
            <a:endParaRPr lang="en-US" dirty="0">
              <a:solidFill>
                <a:srgbClr val="FF0000"/>
              </a:solidFill>
            </a:endParaRPr>
          </a:p>
        </p:txBody>
      </p:sp>
      <p:pic>
        <p:nvPicPr>
          <p:cNvPr id="5" name="Picture 4" descr="Hexi Design » Blog » Business Resources » The Advantages of Crowdsourcing  Logo Design"/>
          <p:cNvPicPr/>
          <p:nvPr/>
        </p:nvPicPr>
        <p:blipFill>
          <a:blip r:embed="rId2" cstate="print"/>
          <a:srcRect/>
          <a:stretch>
            <a:fillRect/>
          </a:stretch>
        </p:blipFill>
        <p:spPr bwMode="auto">
          <a:xfrm>
            <a:off x="3810000" y="5029200"/>
            <a:ext cx="5334000" cy="1828800"/>
          </a:xfrm>
          <a:prstGeom prst="rect">
            <a:avLst/>
          </a:prstGeom>
          <a:noFill/>
          <a:ln w="9525">
            <a:noFill/>
            <a:miter lim="800000"/>
            <a:headEnd/>
            <a:tailEnd/>
          </a:ln>
        </p:spPr>
      </p:pic>
    </p:spTree>
    <p:extLst>
      <p:ext uri="{BB962C8B-B14F-4D97-AF65-F5344CB8AC3E}">
        <p14:creationId xmlns:p14="http://schemas.microsoft.com/office/powerpoint/2010/main" val="70231142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Using Digital Marketing to Learn about Consumers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147</a:t>
            </a:fld>
            <a:endParaRPr lang="en-US" dirty="0"/>
          </a:p>
        </p:txBody>
      </p:sp>
      <p:sp>
        <p:nvSpPr>
          <p:cNvPr id="4" name="Content Placeholder 3"/>
          <p:cNvSpPr>
            <a:spLocks noGrp="1"/>
          </p:cNvSpPr>
          <p:nvPr>
            <p:ph sz="quarter" idx="1"/>
          </p:nvPr>
        </p:nvSpPr>
        <p:spPr/>
        <p:txBody>
          <a:bodyPr>
            <a:normAutofit/>
          </a:bodyPr>
          <a:lstStyle/>
          <a:p>
            <a:r>
              <a:rPr lang="en-US" sz="2200" u="sng" dirty="0" smtClean="0"/>
              <a:t>Consumer feedback is an important part of the digital media equation. Online ratings and reviews are estimated to influence the buying decisions of approx. 90% of U.S. consumers</a:t>
            </a:r>
            <a:r>
              <a:rPr lang="en-US" dirty="0" smtClean="0"/>
              <a:t>.</a:t>
            </a:r>
          </a:p>
          <a:p>
            <a:endParaRPr lang="en-US" sz="800" dirty="0" smtClean="0"/>
          </a:p>
          <a:p>
            <a:pPr lvl="1"/>
            <a:r>
              <a:rPr lang="en-US" dirty="0" smtClean="0"/>
              <a:t>Most online shoppers search the Internet for ratings and reviews before making major purchase decisions.</a:t>
            </a:r>
          </a:p>
          <a:p>
            <a:pPr lvl="1"/>
            <a:endParaRPr lang="en-US" sz="800" dirty="0" smtClean="0"/>
          </a:p>
          <a:p>
            <a:pPr lvl="2"/>
            <a:r>
              <a:rPr lang="en-US" dirty="0" smtClean="0">
                <a:solidFill>
                  <a:srgbClr val="FF0000"/>
                </a:solidFill>
              </a:rPr>
              <a:t>Digital media forums allow businesses to monitor what customers are saying, and businesses have opportunities to communicate with their customers to address questions or complaints.  </a:t>
            </a:r>
          </a:p>
        </p:txBody>
      </p:sp>
      <p:pic>
        <p:nvPicPr>
          <p:cNvPr id="5" name="Picture 4" descr="Tabfu 12 Essential Social Media Monitoring tools for Beginners - Tabfu"/>
          <p:cNvPicPr/>
          <p:nvPr/>
        </p:nvPicPr>
        <p:blipFill>
          <a:blip r:embed="rId2" cstate="print"/>
          <a:srcRect/>
          <a:stretch>
            <a:fillRect/>
          </a:stretch>
        </p:blipFill>
        <p:spPr bwMode="auto">
          <a:xfrm>
            <a:off x="5715000" y="4800600"/>
            <a:ext cx="3429000" cy="2057400"/>
          </a:xfrm>
          <a:prstGeom prst="rect">
            <a:avLst/>
          </a:prstGeom>
          <a:noFill/>
          <a:ln w="9525">
            <a:noFill/>
            <a:miter lim="800000"/>
            <a:headEnd/>
            <a:tailEnd/>
          </a:ln>
        </p:spPr>
      </p:pic>
    </p:spTree>
    <p:extLst>
      <p:ext uri="{BB962C8B-B14F-4D97-AF65-F5344CB8AC3E}">
        <p14:creationId xmlns:p14="http://schemas.microsoft.com/office/powerpoint/2010/main" val="131607750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Legal and Social Issues in Internet Marketing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148</a:t>
            </a:fld>
            <a:endParaRPr lang="en-US" dirty="0"/>
          </a:p>
        </p:txBody>
      </p:sp>
      <p:sp>
        <p:nvSpPr>
          <p:cNvPr id="4" name="Content Placeholder 3"/>
          <p:cNvSpPr>
            <a:spLocks noGrp="1"/>
          </p:cNvSpPr>
          <p:nvPr>
            <p:ph sz="quarter" idx="1"/>
          </p:nvPr>
        </p:nvSpPr>
        <p:spPr/>
        <p:txBody>
          <a:bodyPr/>
          <a:lstStyle/>
          <a:p>
            <a:r>
              <a:rPr lang="en-US" sz="2400" u="sng" dirty="0" smtClean="0"/>
              <a:t>The extraordinary growth of information technology, the Internet, and social networks has generated many legal and social issues for consumers and businesses</a:t>
            </a:r>
            <a:r>
              <a:rPr lang="en-US" dirty="0" smtClean="0"/>
              <a:t>.</a:t>
            </a:r>
          </a:p>
          <a:p>
            <a:endParaRPr lang="en-US" sz="800" dirty="0" smtClean="0"/>
          </a:p>
          <a:p>
            <a:pPr lvl="1"/>
            <a:r>
              <a:rPr lang="en-US" dirty="0" smtClean="0"/>
              <a:t>These issues include privacy concerns, the risk of identify theft and online fraud, and the need to protect intellectual property. </a:t>
            </a:r>
          </a:p>
          <a:p>
            <a:pPr lvl="1"/>
            <a:endParaRPr lang="en-US" sz="800" dirty="0" smtClean="0"/>
          </a:p>
          <a:p>
            <a:pPr lvl="2"/>
            <a:r>
              <a:rPr lang="en-US" dirty="0" smtClean="0">
                <a:solidFill>
                  <a:srgbClr val="FF0000"/>
                </a:solidFill>
              </a:rPr>
              <a:t>The U.S. Federal Trade Commission (FTC) compiles an annual list of consumer complaints related to the Internet and digital media.</a:t>
            </a:r>
            <a:endParaRPr lang="en-US" dirty="0">
              <a:solidFill>
                <a:srgbClr val="FF0000"/>
              </a:solidFill>
            </a:endParaRPr>
          </a:p>
        </p:txBody>
      </p:sp>
      <p:pic>
        <p:nvPicPr>
          <p:cNvPr id="5" name="Picture 4" descr="Federal Trade Commission | Protecting America's Consumers"/>
          <p:cNvPicPr/>
          <p:nvPr/>
        </p:nvPicPr>
        <p:blipFill>
          <a:blip r:embed="rId2" cstate="print"/>
          <a:srcRect/>
          <a:stretch>
            <a:fillRect/>
          </a:stretch>
        </p:blipFill>
        <p:spPr bwMode="auto">
          <a:xfrm>
            <a:off x="4495800" y="4800600"/>
            <a:ext cx="4648200" cy="2057400"/>
          </a:xfrm>
          <a:prstGeom prst="rect">
            <a:avLst/>
          </a:prstGeom>
          <a:noFill/>
          <a:ln w="9525">
            <a:noFill/>
            <a:miter lim="800000"/>
            <a:headEnd/>
            <a:tailEnd/>
          </a:ln>
        </p:spPr>
      </p:pic>
    </p:spTree>
    <p:extLst>
      <p:ext uri="{BB962C8B-B14F-4D97-AF65-F5344CB8AC3E}">
        <p14:creationId xmlns:p14="http://schemas.microsoft.com/office/powerpoint/2010/main" val="199901414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Media’s Impact on Marketing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149</a:t>
            </a:fld>
            <a:endParaRPr lang="en-US" dirty="0"/>
          </a:p>
        </p:txBody>
      </p:sp>
      <p:sp>
        <p:nvSpPr>
          <p:cNvPr id="4" name="Content Placeholder 3"/>
          <p:cNvSpPr>
            <a:spLocks noGrp="1"/>
          </p:cNvSpPr>
          <p:nvPr>
            <p:ph sz="quarter" idx="1"/>
          </p:nvPr>
        </p:nvSpPr>
        <p:spPr/>
        <p:txBody>
          <a:bodyPr/>
          <a:lstStyle/>
          <a:p>
            <a:r>
              <a:rPr lang="en-US" sz="2400" u="sng" dirty="0" smtClean="0"/>
              <a:t>To be successful in business, you need to know much more than how to use a social networking site to communicate with friends</a:t>
            </a:r>
            <a:r>
              <a:rPr lang="en-US" dirty="0" smtClean="0"/>
              <a:t>.</a:t>
            </a:r>
          </a:p>
          <a:p>
            <a:endParaRPr lang="en-US" sz="800" dirty="0" smtClean="0"/>
          </a:p>
          <a:p>
            <a:pPr lvl="1"/>
            <a:r>
              <a:rPr lang="en-US" dirty="0" smtClean="0"/>
              <a:t>Developing a strategic understanding of how digital marketing can make business more efficient and productive is increasingly necessary.</a:t>
            </a:r>
          </a:p>
          <a:p>
            <a:pPr lvl="1"/>
            <a:endParaRPr lang="en-US" sz="800" dirty="0" smtClean="0"/>
          </a:p>
          <a:p>
            <a:pPr lvl="2"/>
            <a:r>
              <a:rPr lang="en-US" dirty="0" smtClean="0">
                <a:solidFill>
                  <a:srgbClr val="FF0000"/>
                </a:solidFill>
              </a:rPr>
              <a:t>If you are thinking about becoming an entrepreneur, then the digital world can open doors to new resources and customers.</a:t>
            </a:r>
          </a:p>
        </p:txBody>
      </p:sp>
      <p:pic>
        <p:nvPicPr>
          <p:cNvPr id="5" name="Picture 4" descr="Impact of Digital Marketing on Businesses"/>
          <p:cNvPicPr/>
          <p:nvPr/>
        </p:nvPicPr>
        <p:blipFill>
          <a:blip r:embed="rId2" cstate="print"/>
          <a:srcRect/>
          <a:stretch>
            <a:fillRect/>
          </a:stretch>
        </p:blipFill>
        <p:spPr bwMode="auto">
          <a:xfrm>
            <a:off x="5105400" y="4876800"/>
            <a:ext cx="4038600" cy="1981200"/>
          </a:xfrm>
          <a:prstGeom prst="rect">
            <a:avLst/>
          </a:prstGeom>
          <a:noFill/>
          <a:ln w="9525">
            <a:noFill/>
            <a:miter lim="800000"/>
            <a:headEnd/>
            <a:tailEnd/>
          </a:ln>
        </p:spPr>
      </p:pic>
    </p:spTree>
    <p:extLst>
      <p:ext uri="{BB962C8B-B14F-4D97-AF65-F5344CB8AC3E}">
        <p14:creationId xmlns:p14="http://schemas.microsoft.com/office/powerpoint/2010/main" val="2669683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Marketing Concept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normAutofit/>
          </a:bodyPr>
          <a:lstStyle/>
          <a:p>
            <a:r>
              <a:rPr lang="en-US" sz="2200" u="sng" dirty="0" smtClean="0"/>
              <a:t>To implement the marketing concept, a firm must have good information about what consumers want, adopt a consumer orientation, and coordinate its efforts throughout the entire organization; otherwise, it may be awash with goods, services, and ideas that consumers do not want or need</a:t>
            </a:r>
            <a:r>
              <a:rPr lang="en-US" dirty="0" smtClean="0"/>
              <a:t>.</a:t>
            </a:r>
          </a:p>
          <a:p>
            <a:endParaRPr lang="en-US" sz="800" dirty="0" smtClean="0"/>
          </a:p>
          <a:p>
            <a:pPr lvl="1"/>
            <a:r>
              <a:rPr lang="en-US" sz="2000" dirty="0" smtClean="0">
                <a:solidFill>
                  <a:srgbClr val="FF0000"/>
                </a:solidFill>
              </a:rPr>
              <a:t>Successfully implementing the marketing concept requires that a business view the customer’s perception of value as the ultimate measure of work performance and improving value, and the rate at which this is done, as the measure of success.</a:t>
            </a:r>
          </a:p>
        </p:txBody>
      </p:sp>
      <p:pic>
        <p:nvPicPr>
          <p:cNvPr id="1028" name="Picture 4" descr="C:\Users\MichaelM\AppData\Local\Microsoft\Windows\INetCache\IE\76VTN800\kyc-digital-security[1].jpg"/>
          <p:cNvPicPr>
            <a:picLocks noChangeAspect="1" noChangeArrowheads="1"/>
          </p:cNvPicPr>
          <p:nvPr/>
        </p:nvPicPr>
        <p:blipFill>
          <a:blip r:embed="rId2" cstate="print"/>
          <a:srcRect/>
          <a:stretch>
            <a:fillRect/>
          </a:stretch>
        </p:blipFill>
        <p:spPr bwMode="auto">
          <a:xfrm>
            <a:off x="5541818" y="4876800"/>
            <a:ext cx="3602182" cy="1981200"/>
          </a:xfrm>
          <a:prstGeom prst="rect">
            <a:avLst/>
          </a:prstGeom>
          <a:noFill/>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150</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Marketing Concept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200" u="sng" dirty="0" smtClean="0"/>
              <a:t>Everyone in the organization must know what customers want, and know they are selling ideas, benefits, philosophies, and experiences – not just goods and services</a:t>
            </a:r>
            <a:r>
              <a:rPr lang="en-US" dirty="0" smtClean="0"/>
              <a:t>.</a:t>
            </a:r>
          </a:p>
          <a:p>
            <a:endParaRPr lang="en-US" sz="800" dirty="0" smtClean="0"/>
          </a:p>
          <a:p>
            <a:pPr lvl="1"/>
            <a:r>
              <a:rPr lang="en-US" sz="2000" dirty="0" smtClean="0"/>
              <a:t>Orville Wright said that an airplane is “a group of separate parts flying in close formation.” </a:t>
            </a:r>
          </a:p>
          <a:p>
            <a:pPr lvl="1"/>
            <a:endParaRPr lang="en-US" sz="800" dirty="0" smtClean="0"/>
          </a:p>
          <a:p>
            <a:pPr lvl="2"/>
            <a:r>
              <a:rPr lang="en-US" sz="1800" dirty="0" smtClean="0">
                <a:solidFill>
                  <a:srgbClr val="FF0000"/>
                </a:solidFill>
              </a:rPr>
              <a:t>Companies should strive for a team effort to deliver the right goods or services to customers.  A breakdown at any point in the organization – whether it be in production, purchasing, sales, distribution, or advertising – can result in lost sales, lost revenue, and dissatisfied customers.</a:t>
            </a:r>
            <a:endParaRPr lang="en-US" sz="1800" dirty="0">
              <a:solidFill>
                <a:srgbClr val="FF0000"/>
              </a:solidFill>
            </a:endParaRPr>
          </a:p>
        </p:txBody>
      </p:sp>
      <p:pic>
        <p:nvPicPr>
          <p:cNvPr id="6" name="Picture 5" descr="Opinion: Knowing your customer is key to delivering a seamless experience -  eDelivery.net"/>
          <p:cNvPicPr/>
          <p:nvPr/>
        </p:nvPicPr>
        <p:blipFill>
          <a:blip r:embed="rId2" cstate="print"/>
          <a:srcRect/>
          <a:stretch>
            <a:fillRect/>
          </a:stretch>
        </p:blipFill>
        <p:spPr bwMode="auto">
          <a:xfrm>
            <a:off x="5257800" y="4876800"/>
            <a:ext cx="3886200" cy="1981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the Marketing Concept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200" u="sng" dirty="0" smtClean="0"/>
              <a:t>The marketing concept may seem like the obvious approach to running a business and building relationships with customers. However, businesspeople are not always focused on customers when they create and operate businesses.  Many companies fail to grasp the importance of customer relationships and fail to implement customer strategies</a:t>
            </a:r>
            <a:r>
              <a:rPr lang="en-US" dirty="0" smtClean="0"/>
              <a:t>.</a:t>
            </a:r>
          </a:p>
          <a:p>
            <a:endParaRPr lang="en-US" sz="800" dirty="0" smtClean="0"/>
          </a:p>
          <a:p>
            <a:pPr lvl="1"/>
            <a:r>
              <a:rPr lang="en-US" sz="2000" dirty="0" smtClean="0">
                <a:solidFill>
                  <a:srgbClr val="FF0000"/>
                </a:solidFill>
              </a:rPr>
              <a:t>A firm’s marketing department needs to share information about customers and their desires within the organization.</a:t>
            </a:r>
          </a:p>
        </p:txBody>
      </p:sp>
      <p:pic>
        <p:nvPicPr>
          <p:cNvPr id="5" name="Picture 4" descr="The Importance of Maintaining Customer Relationships"/>
          <p:cNvPicPr/>
          <p:nvPr/>
        </p:nvPicPr>
        <p:blipFill>
          <a:blip r:embed="rId2" cstate="print"/>
          <a:srcRect/>
          <a:stretch>
            <a:fillRect/>
          </a:stretch>
        </p:blipFill>
        <p:spPr bwMode="auto">
          <a:xfrm>
            <a:off x="5334000" y="4648200"/>
            <a:ext cx="3810000" cy="2209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Orientation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A Market Orientation requires organizations to gather information about customer needs, share that information throughout the entire firm, and use it to help build long-term relationships with customers</a:t>
            </a:r>
            <a:r>
              <a:rPr lang="en-US" dirty="0" smtClean="0"/>
              <a:t>.</a:t>
            </a:r>
          </a:p>
          <a:p>
            <a:endParaRPr lang="en-US" sz="800" dirty="0" smtClean="0"/>
          </a:p>
          <a:p>
            <a:pPr lvl="1"/>
            <a:r>
              <a:rPr lang="en-US" dirty="0" smtClean="0"/>
              <a:t>Top executives, operations mangers, marketing managers, and customers all become mutually dependent and cooperate in developing and carrying out a market orientation.</a:t>
            </a:r>
          </a:p>
          <a:p>
            <a:pPr lvl="1"/>
            <a:endParaRPr lang="en-US" sz="800" dirty="0" smtClean="0"/>
          </a:p>
          <a:p>
            <a:pPr lvl="2"/>
            <a:r>
              <a:rPr lang="en-US" dirty="0" smtClean="0">
                <a:solidFill>
                  <a:srgbClr val="FF0000"/>
                </a:solidFill>
              </a:rPr>
              <a:t>Operation managers must communicate with marketing managers to share information important to understanding the customer.</a:t>
            </a:r>
            <a:endParaRPr lang="en-US" dirty="0">
              <a:solidFill>
                <a:srgbClr val="FF0000"/>
              </a:solidFill>
            </a:endParaRPr>
          </a:p>
        </p:txBody>
      </p:sp>
      <p:pic>
        <p:nvPicPr>
          <p:cNvPr id="5" name="Picture 4" descr="Results-Driven Marketing: An Executive's Guide"/>
          <p:cNvPicPr/>
          <p:nvPr/>
        </p:nvPicPr>
        <p:blipFill>
          <a:blip r:embed="rId2" cstate="print"/>
          <a:srcRect/>
          <a:stretch>
            <a:fillRect/>
          </a:stretch>
        </p:blipFill>
        <p:spPr bwMode="auto">
          <a:xfrm>
            <a:off x="5715000" y="5257800"/>
            <a:ext cx="3429000" cy="1600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Orientation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Trying to assess what customers want, which is difficult to begin with, is further complicated by the rate at which trends, fashions, and tastes can change</a:t>
            </a:r>
            <a:r>
              <a:rPr lang="en-US" dirty="0" smtClean="0"/>
              <a:t>.</a:t>
            </a:r>
          </a:p>
          <a:p>
            <a:endParaRPr lang="en-US" sz="800" dirty="0" smtClean="0"/>
          </a:p>
          <a:p>
            <a:pPr lvl="1"/>
            <a:r>
              <a:rPr lang="en-US" dirty="0" smtClean="0"/>
              <a:t>Businesses today want to satisfy customers and build meaningful long-term relationships with them.</a:t>
            </a:r>
          </a:p>
          <a:p>
            <a:pPr lvl="1"/>
            <a:endParaRPr lang="en-US" sz="800" dirty="0" smtClean="0"/>
          </a:p>
          <a:p>
            <a:pPr lvl="2"/>
            <a:r>
              <a:rPr lang="en-US" dirty="0" smtClean="0">
                <a:solidFill>
                  <a:srgbClr val="FF0000"/>
                </a:solidFill>
              </a:rPr>
              <a:t>It is more efficient and less expensive for the company to retain existing customers and even increase the amount of business each customer provides the organization than to find new customers.</a:t>
            </a:r>
          </a:p>
          <a:p>
            <a:pPr lvl="2"/>
            <a:r>
              <a:rPr lang="en-US" dirty="0" smtClean="0">
                <a:solidFill>
                  <a:srgbClr val="FF0000"/>
                </a:solidFill>
              </a:rPr>
              <a:t>Most companies’ success depends on increasing the amount of repeat business; therefore, the relationship with customer is key.</a:t>
            </a:r>
            <a:endParaRPr lang="en-US" dirty="0">
              <a:solidFill>
                <a:srgbClr val="FF0000"/>
              </a:solidFill>
            </a:endParaRPr>
          </a:p>
        </p:txBody>
      </p:sp>
      <p:pic>
        <p:nvPicPr>
          <p:cNvPr id="5" name="Picture 4" descr="The Importance of Measuring Customer Satisfaction"/>
          <p:cNvPicPr/>
          <p:nvPr/>
        </p:nvPicPr>
        <p:blipFill>
          <a:blip r:embed="rId2" cstate="print"/>
          <a:srcRect/>
          <a:stretch>
            <a:fillRect/>
          </a:stretch>
        </p:blipFill>
        <p:spPr bwMode="auto">
          <a:xfrm>
            <a:off x="6096000" y="5486400"/>
            <a:ext cx="3048000" cy="1371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Part Five: Marketing: Developing Relationships</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Eleven: Customer-Driven Marketing</a:t>
            </a:r>
          </a:p>
        </p:txBody>
      </p:sp>
      <p:pic>
        <p:nvPicPr>
          <p:cNvPr id="9" name="Picture 8" descr="Customer Driven Marketing Strategy Explained with Examples | Neostrom"/>
          <p:cNvPicPr/>
          <p:nvPr/>
        </p:nvPicPr>
        <p:blipFill>
          <a:blip r:embed="rId2">
            <a:extLst>
              <a:ext uri="{28A0092B-C50C-407E-A947-70E740481C1C}">
                <a14:useLocalDpi xmlns:a14="http://schemas.microsoft.com/office/drawing/2010/main" val="0"/>
              </a:ext>
            </a:extLst>
          </a:blip>
          <a:srcRect/>
          <a:stretch>
            <a:fillRect/>
          </a:stretch>
        </p:blipFill>
        <p:spPr bwMode="auto">
          <a:xfrm>
            <a:off x="1275588" y="2141410"/>
            <a:ext cx="6629400" cy="4016989"/>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Orientation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normAutofit/>
          </a:bodyPr>
          <a:lstStyle/>
          <a:p>
            <a:r>
              <a:rPr lang="en-US" sz="2400" u="sng" dirty="0" smtClean="0"/>
              <a:t>Customer relationship management (CRM) is important in a market orientation because it can result in loyal and profitable customers</a:t>
            </a:r>
            <a:r>
              <a:rPr lang="en-US" dirty="0" smtClean="0"/>
              <a:t>.  </a:t>
            </a:r>
          </a:p>
          <a:p>
            <a:endParaRPr lang="en-US" sz="800" dirty="0" smtClean="0"/>
          </a:p>
          <a:p>
            <a:pPr lvl="1"/>
            <a:r>
              <a:rPr lang="en-US" dirty="0" smtClean="0"/>
              <a:t>Without loyal customers, businesses would not survive; therefore, achieving the full profit potential of each customer relationship should be the goal of every marketing strategy.</a:t>
            </a:r>
          </a:p>
          <a:p>
            <a:pPr lvl="1"/>
            <a:endParaRPr lang="en-US" sz="800" dirty="0" smtClean="0"/>
          </a:p>
          <a:p>
            <a:pPr lvl="2"/>
            <a:r>
              <a:rPr lang="en-US" dirty="0" smtClean="0">
                <a:solidFill>
                  <a:srgbClr val="FF0000"/>
                </a:solidFill>
              </a:rPr>
              <a:t>In short, profits are obtained through relationships by acquiring new customers, enhancing the profitability of existing customers, and extending the duration of customer relationships.  </a:t>
            </a:r>
          </a:p>
          <a:p>
            <a:pPr lvl="2">
              <a:buNone/>
            </a:pPr>
            <a:endParaRPr lang="en-US" sz="800" dirty="0" smtClean="0"/>
          </a:p>
          <a:p>
            <a:pPr lvl="4"/>
            <a:r>
              <a:rPr lang="en-US" sz="2000" dirty="0" smtClean="0">
                <a:solidFill>
                  <a:srgbClr val="0070C0"/>
                </a:solidFill>
              </a:rPr>
              <a:t>Communication is Key.</a:t>
            </a:r>
            <a:endParaRPr lang="en-US" sz="2000" dirty="0">
              <a:solidFill>
                <a:srgbClr val="0070C0"/>
              </a:solidFill>
            </a:endParaRPr>
          </a:p>
        </p:txBody>
      </p:sp>
      <p:pic>
        <p:nvPicPr>
          <p:cNvPr id="5" name="Picture 4" descr="Customer Satisfaction – Make Your Customer Addicted to Your Business |  Qminder"/>
          <p:cNvPicPr/>
          <p:nvPr/>
        </p:nvPicPr>
        <p:blipFill>
          <a:blip r:embed="rId2" cstate="print"/>
          <a:srcRect/>
          <a:stretch>
            <a:fillRect/>
          </a:stretch>
        </p:blipFill>
        <p:spPr bwMode="auto">
          <a:xfrm>
            <a:off x="5638800" y="5181600"/>
            <a:ext cx="3505200" cy="1676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Market Orientation</a:t>
            </a:r>
            <a:br>
              <a:rPr lang="en-US" dirty="0" smtClean="0"/>
            </a:br>
            <a:r>
              <a:rPr lang="en-US" sz="2000" dirty="0" smtClean="0"/>
              <a:t>Communication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Communication remains a major element of any strategy to develop and manage long-term customer relationships</a:t>
            </a:r>
            <a:r>
              <a:rPr lang="en-US" dirty="0" smtClean="0"/>
              <a:t>.</a:t>
            </a:r>
          </a:p>
          <a:p>
            <a:endParaRPr lang="en-US" sz="800" dirty="0" smtClean="0"/>
          </a:p>
          <a:p>
            <a:pPr lvl="1"/>
            <a:r>
              <a:rPr lang="en-US" dirty="0" smtClean="0"/>
              <a:t>Regardless of the medium through which communication occurs, customers should ultimately be the drivers of the marketing strategy because they understand what they want.</a:t>
            </a:r>
          </a:p>
          <a:p>
            <a:pPr lvl="1"/>
            <a:endParaRPr lang="en-US" sz="800" dirty="0" smtClean="0"/>
          </a:p>
          <a:p>
            <a:pPr lvl="2"/>
            <a:r>
              <a:rPr lang="en-US" dirty="0" smtClean="0">
                <a:solidFill>
                  <a:srgbClr val="FF0000"/>
                </a:solidFill>
              </a:rPr>
              <a:t>Customer relationship management systems should ensure that marketers listen to customers in order to respond to their needs and concerns and build long-term relationships.</a:t>
            </a:r>
            <a:endParaRPr lang="en-US" dirty="0">
              <a:solidFill>
                <a:srgbClr val="FF0000"/>
              </a:solidFill>
            </a:endParaRPr>
          </a:p>
        </p:txBody>
      </p:sp>
      <p:pic>
        <p:nvPicPr>
          <p:cNvPr id="5" name="Picture 4" descr="Guide] How to Improve Customer Satisfaction in SaaS?"/>
          <p:cNvPicPr/>
          <p:nvPr/>
        </p:nvPicPr>
        <p:blipFill>
          <a:blip r:embed="rId2" cstate="print"/>
          <a:srcRect/>
          <a:stretch>
            <a:fillRect/>
          </a:stretch>
        </p:blipFill>
        <p:spPr bwMode="auto">
          <a:xfrm>
            <a:off x="5410200" y="4876800"/>
            <a:ext cx="3733800" cy="1981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 Marketing Strategy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To implement the marketing concept and customer relationship management, a business needs to develop and maintain a Marketing Strategy, a plan of action for developing, pricing, distributing, and promoting products that meet the needs of specific customers</a:t>
            </a:r>
            <a:r>
              <a:rPr lang="en-US" dirty="0" smtClean="0"/>
              <a:t>.</a:t>
            </a:r>
          </a:p>
          <a:p>
            <a:endParaRPr lang="en-US" sz="800" dirty="0" smtClean="0"/>
          </a:p>
          <a:p>
            <a:pPr lvl="1"/>
            <a:r>
              <a:rPr lang="en-US" sz="2000" dirty="0" smtClean="0">
                <a:solidFill>
                  <a:srgbClr val="FF0000"/>
                </a:solidFill>
              </a:rPr>
              <a:t>This definition has two major components: (1) selecting a target market and (2) developing an appropriate marketing mix to satisfy the target market.</a:t>
            </a:r>
            <a:endParaRPr lang="en-US" sz="2000" dirty="0">
              <a:solidFill>
                <a:srgbClr val="FF0000"/>
              </a:solidFill>
            </a:endParaRPr>
          </a:p>
        </p:txBody>
      </p:sp>
      <p:pic>
        <p:nvPicPr>
          <p:cNvPr id="5" name="Picture 4" descr="How to Develop a Marketing Strategy - Business 2 Community"/>
          <p:cNvPicPr/>
          <p:nvPr/>
        </p:nvPicPr>
        <p:blipFill>
          <a:blip r:embed="rId2" cstate="print"/>
          <a:srcRect/>
          <a:stretch>
            <a:fillRect/>
          </a:stretch>
        </p:blipFill>
        <p:spPr bwMode="auto">
          <a:xfrm>
            <a:off x="4724400" y="4419600"/>
            <a:ext cx="4419600" cy="2438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Selecting a Target Market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400" u="sng" dirty="0" smtClean="0"/>
              <a:t>A Market is a group of people who have a need, purchasing power, and the desire and authority to spend money on goods, services, and ideas</a:t>
            </a:r>
            <a:r>
              <a:rPr lang="en-US" dirty="0" smtClean="0"/>
              <a:t>.</a:t>
            </a:r>
          </a:p>
          <a:p>
            <a:endParaRPr lang="en-US" sz="800" dirty="0" smtClean="0"/>
          </a:p>
          <a:p>
            <a:pPr lvl="1"/>
            <a:r>
              <a:rPr lang="en-US" dirty="0" smtClean="0"/>
              <a:t>A Target Market is a more specific group of consumers on whose needs and wants a company focuses its marketing efforts.  Target markets can be further segmented:</a:t>
            </a:r>
          </a:p>
          <a:p>
            <a:pPr lvl="1"/>
            <a:endParaRPr lang="en-US" sz="800" dirty="0" smtClean="0"/>
          </a:p>
          <a:p>
            <a:pPr marL="1051560" lvl="2" indent="-457200">
              <a:buFont typeface="+mj-lt"/>
              <a:buAutoNum type="arabicPeriod"/>
            </a:pPr>
            <a:r>
              <a:rPr lang="en-US" u="sng" dirty="0" smtClean="0">
                <a:solidFill>
                  <a:srgbClr val="FF0000"/>
                </a:solidFill>
              </a:rPr>
              <a:t>Business to Business </a:t>
            </a:r>
            <a:r>
              <a:rPr lang="en-US" u="sng" dirty="0" err="1" smtClean="0">
                <a:solidFill>
                  <a:srgbClr val="FF0000"/>
                </a:solidFill>
              </a:rPr>
              <a:t>Mktg</a:t>
            </a:r>
            <a:r>
              <a:rPr lang="en-US" u="sng" dirty="0" smtClean="0">
                <a:solidFill>
                  <a:srgbClr val="FF0000"/>
                </a:solidFill>
              </a:rPr>
              <a:t> </a:t>
            </a:r>
            <a:r>
              <a:rPr lang="en-US" dirty="0" smtClean="0">
                <a:solidFill>
                  <a:srgbClr val="FF0000"/>
                </a:solidFill>
              </a:rPr>
              <a:t>– marketing products to customers who will use the product for resale or other products.</a:t>
            </a:r>
          </a:p>
          <a:p>
            <a:pPr marL="1051560" lvl="2" indent="-457200">
              <a:buFont typeface="+mj-lt"/>
              <a:buAutoNum type="arabicPeriod"/>
            </a:pPr>
            <a:r>
              <a:rPr lang="en-US" u="sng" dirty="0" smtClean="0">
                <a:solidFill>
                  <a:srgbClr val="FF0000"/>
                </a:solidFill>
              </a:rPr>
              <a:t>Business to Customer </a:t>
            </a:r>
            <a:r>
              <a:rPr lang="en-US" u="sng" dirty="0" err="1" smtClean="0">
                <a:solidFill>
                  <a:srgbClr val="FF0000"/>
                </a:solidFill>
              </a:rPr>
              <a:t>Mktg</a:t>
            </a:r>
            <a:r>
              <a:rPr lang="en-US" u="sng" dirty="0" smtClean="0">
                <a:solidFill>
                  <a:srgbClr val="FF0000"/>
                </a:solidFill>
              </a:rPr>
              <a:t> </a:t>
            </a:r>
            <a:r>
              <a:rPr lang="en-US" dirty="0" smtClean="0">
                <a:solidFill>
                  <a:srgbClr val="FF0000"/>
                </a:solidFill>
              </a:rPr>
              <a:t>– marketing directly to consumer.</a:t>
            </a:r>
            <a:endParaRPr lang="en-US" dirty="0">
              <a:solidFill>
                <a:srgbClr val="FF0000"/>
              </a:solidFill>
            </a:endParaRPr>
          </a:p>
        </p:txBody>
      </p:sp>
      <p:pic>
        <p:nvPicPr>
          <p:cNvPr id="5" name="Picture 4" descr="4 Ways DIY Market Research Can Help You Really Understand Your Target Market"/>
          <p:cNvPicPr/>
          <p:nvPr/>
        </p:nvPicPr>
        <p:blipFill>
          <a:blip r:embed="rId2" cstate="print"/>
          <a:srcRect/>
          <a:stretch>
            <a:fillRect/>
          </a:stretch>
        </p:blipFill>
        <p:spPr bwMode="auto">
          <a:xfrm>
            <a:off x="6096000" y="5257800"/>
            <a:ext cx="3048000" cy="16002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 Target Market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Marketing managers may define a target market as a relatively small number of people within a larger market, or they may define it as the total market</a:t>
            </a:r>
            <a:r>
              <a:rPr lang="en-US" dirty="0" smtClean="0"/>
              <a:t>.</a:t>
            </a:r>
          </a:p>
          <a:p>
            <a:endParaRPr lang="en-US" sz="800" dirty="0" smtClean="0"/>
          </a:p>
          <a:p>
            <a:pPr lvl="1"/>
            <a:r>
              <a:rPr lang="en-US" sz="2000" dirty="0" smtClean="0"/>
              <a:t>Some firms use a Total-Market Approach, in which they try to appeal to everyone and assume that all buyers have similar needs and wants (i.e. sellers of salt and sugar).</a:t>
            </a:r>
          </a:p>
          <a:p>
            <a:pPr lvl="1"/>
            <a:r>
              <a:rPr lang="en-US" sz="2000" dirty="0" smtClean="0"/>
              <a:t>Most firms, though, use Market Segmentation and divide the total market into groups of people</a:t>
            </a:r>
            <a:r>
              <a:rPr lang="en-US" dirty="0" smtClean="0"/>
              <a:t>.</a:t>
            </a:r>
          </a:p>
          <a:p>
            <a:pPr lvl="1"/>
            <a:endParaRPr lang="en-US" sz="800" dirty="0" smtClean="0"/>
          </a:p>
          <a:p>
            <a:pPr lvl="2"/>
            <a:r>
              <a:rPr lang="en-US" dirty="0" smtClean="0">
                <a:solidFill>
                  <a:srgbClr val="FF0000"/>
                </a:solidFill>
              </a:rPr>
              <a:t>A Market Segment is a collection of individuals, groups, or organizations who share one or more characteristics and have relatively similar product needs and desires.</a:t>
            </a:r>
            <a:endParaRPr lang="en-US" dirty="0">
              <a:solidFill>
                <a:srgbClr val="FF0000"/>
              </a:solidFill>
            </a:endParaRPr>
          </a:p>
        </p:txBody>
      </p:sp>
      <p:pic>
        <p:nvPicPr>
          <p:cNvPr id="5" name="Picture 4" descr="What Is Market Segmentation? How to Use It for Max ROI"/>
          <p:cNvPicPr/>
          <p:nvPr/>
        </p:nvPicPr>
        <p:blipFill>
          <a:blip r:embed="rId2" cstate="print"/>
          <a:srcRect/>
          <a:stretch>
            <a:fillRect/>
          </a:stretch>
        </p:blipFill>
        <p:spPr bwMode="auto">
          <a:xfrm>
            <a:off x="6248400" y="5410200"/>
            <a:ext cx="2895600" cy="14478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Segmentation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One of the challenges for marketers in the future will be to effectively address an increasingly racially diverse U.S</a:t>
            </a:r>
            <a:r>
              <a:rPr lang="en-US" dirty="0" smtClean="0"/>
              <a:t>.</a:t>
            </a:r>
          </a:p>
          <a:p>
            <a:endParaRPr lang="en-US" sz="800" dirty="0" smtClean="0"/>
          </a:p>
          <a:p>
            <a:pPr lvl="1"/>
            <a:r>
              <a:rPr lang="en-US" dirty="0" smtClean="0"/>
              <a:t>Companies will have to learn how to most effectively reach these growing segments.  Companies use market segmentation to focus their efforts and resources on specific target markets so that they can develop a productive marketing strategy.</a:t>
            </a:r>
          </a:p>
          <a:p>
            <a:pPr lvl="1"/>
            <a:endParaRPr lang="en-US" sz="800" dirty="0" smtClean="0"/>
          </a:p>
          <a:p>
            <a:pPr lvl="2"/>
            <a:r>
              <a:rPr lang="en-US" dirty="0" smtClean="0">
                <a:solidFill>
                  <a:srgbClr val="FF0000"/>
                </a:solidFill>
              </a:rPr>
              <a:t>Two common approaches to segmenting markets are the concentration approach and the multi-segment approach.</a:t>
            </a:r>
            <a:endParaRPr lang="en-US" dirty="0">
              <a:solidFill>
                <a:srgbClr val="FF0000"/>
              </a:solidFill>
            </a:endParaRPr>
          </a:p>
        </p:txBody>
      </p:sp>
      <p:pic>
        <p:nvPicPr>
          <p:cNvPr id="5" name="Picture 4" descr="Why market segmentation is a 'must-have' for your business | Experts at  Infiniti explain the key benefits to consider | Business Wire"/>
          <p:cNvPicPr/>
          <p:nvPr/>
        </p:nvPicPr>
        <p:blipFill>
          <a:blip r:embed="rId2" cstate="print"/>
          <a:srcRect/>
          <a:stretch>
            <a:fillRect/>
          </a:stretch>
        </p:blipFill>
        <p:spPr bwMode="auto">
          <a:xfrm>
            <a:off x="5029200" y="4876800"/>
            <a:ext cx="4114800" cy="1981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Segmentation Approaches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Concentration Approach</a:t>
            </a:r>
          </a:p>
          <a:p>
            <a:pPr lvl="1"/>
            <a:r>
              <a:rPr lang="en-US" dirty="0" smtClean="0"/>
              <a:t>A market segmentation approach whereby a company develops one marketing strategy for a single market segment.</a:t>
            </a:r>
          </a:p>
          <a:p>
            <a:pPr lvl="2"/>
            <a:r>
              <a:rPr lang="en-US" dirty="0" smtClean="0">
                <a:solidFill>
                  <a:srgbClr val="0070C0"/>
                </a:solidFill>
              </a:rPr>
              <a:t>(i.e.) Porsche.</a:t>
            </a:r>
          </a:p>
          <a:p>
            <a:pPr lvl="2"/>
            <a:endParaRPr lang="en-US" sz="800" dirty="0" smtClean="0"/>
          </a:p>
          <a:p>
            <a:r>
              <a:rPr lang="en-US" sz="2400" u="sng" dirty="0" smtClean="0"/>
              <a:t>Multi-Segment Approach</a:t>
            </a:r>
          </a:p>
          <a:p>
            <a:pPr lvl="1"/>
            <a:r>
              <a:rPr lang="en-US" dirty="0" smtClean="0"/>
              <a:t>A market segmentation approach whereby the marketer aims its efforts at two or more segments, developing a </a:t>
            </a:r>
            <a:r>
              <a:rPr lang="en-US" dirty="0" err="1" smtClean="0"/>
              <a:t>mktg</a:t>
            </a:r>
            <a:r>
              <a:rPr lang="en-US" dirty="0" smtClean="0"/>
              <a:t> strategy for each.  Use different ads for different segments.</a:t>
            </a:r>
          </a:p>
          <a:p>
            <a:pPr lvl="2"/>
            <a:r>
              <a:rPr lang="en-US" dirty="0" smtClean="0">
                <a:solidFill>
                  <a:srgbClr val="0070C0"/>
                </a:solidFill>
              </a:rPr>
              <a:t>(i.e.) U.S. Post Office – Personalized Stamps</a:t>
            </a:r>
          </a:p>
          <a:p>
            <a:pPr lvl="1"/>
            <a:endParaRPr lang="en-US" sz="900" dirty="0" smtClean="0"/>
          </a:p>
          <a:p>
            <a:r>
              <a:rPr lang="en-US" sz="2400" u="sng" dirty="0" smtClean="0"/>
              <a:t>Niche marketing </a:t>
            </a:r>
          </a:p>
          <a:p>
            <a:pPr lvl="1"/>
            <a:r>
              <a:rPr lang="en-US" dirty="0" smtClean="0"/>
              <a:t>A narrow market segment focus when efforts are on one small, well-defined group that has a unique, specific set of needs.</a:t>
            </a:r>
          </a:p>
          <a:p>
            <a:pPr lvl="2"/>
            <a:r>
              <a:rPr lang="en-US" dirty="0" smtClean="0">
                <a:solidFill>
                  <a:srgbClr val="0070C0"/>
                </a:solidFill>
              </a:rPr>
              <a:t>(i.e.) Freshpet - All-natural gourmet pet food.</a:t>
            </a:r>
          </a:p>
          <a:p>
            <a:pPr lvl="2"/>
            <a:endParaRPr lang="en-US" dirty="0"/>
          </a:p>
        </p:txBody>
      </p:sp>
      <p:pic>
        <p:nvPicPr>
          <p:cNvPr id="5" name="Picture 4" descr="Market Segmentation - Definition, Bases, Types &amp; Examples | Feedough"/>
          <p:cNvPicPr/>
          <p:nvPr/>
        </p:nvPicPr>
        <p:blipFill>
          <a:blip r:embed="rId2" cstate="print"/>
          <a:srcRect/>
          <a:stretch>
            <a:fillRect/>
          </a:stretch>
        </p:blipFill>
        <p:spPr bwMode="auto">
          <a:xfrm>
            <a:off x="6934200" y="5638800"/>
            <a:ext cx="2209800" cy="12192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Segmentation Approaches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For a firm to successfully use a concentration or multi-segment approach to market segmentation, several requirements must be met</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Consumers’ needs for the product must be heterogeneous.</a:t>
            </a:r>
          </a:p>
          <a:p>
            <a:pPr marL="731520" lvl="1" indent="-457200">
              <a:buFont typeface="+mj-lt"/>
              <a:buAutoNum type="arabicPeriod"/>
            </a:pPr>
            <a:r>
              <a:rPr lang="en-US" sz="2000" dirty="0" smtClean="0">
                <a:solidFill>
                  <a:srgbClr val="FF0000"/>
                </a:solidFill>
              </a:rPr>
              <a:t>The segments must be identifiable and divisible.</a:t>
            </a:r>
          </a:p>
          <a:p>
            <a:pPr marL="731520" lvl="1" indent="-457200">
              <a:buFont typeface="+mj-lt"/>
              <a:buAutoNum type="arabicPeriod"/>
            </a:pPr>
            <a:r>
              <a:rPr lang="en-US" sz="2000" dirty="0" smtClean="0">
                <a:solidFill>
                  <a:srgbClr val="FF0000"/>
                </a:solidFill>
              </a:rPr>
              <a:t>The total market must be divided in a way that allows sales potential, cost, and profits of the segments to be compared.</a:t>
            </a:r>
          </a:p>
          <a:p>
            <a:pPr marL="731520" lvl="1" indent="-457200">
              <a:buFont typeface="+mj-lt"/>
              <a:buAutoNum type="arabicPeriod"/>
            </a:pPr>
            <a:r>
              <a:rPr lang="en-US" sz="2000" dirty="0" smtClean="0">
                <a:solidFill>
                  <a:srgbClr val="FF0000"/>
                </a:solidFill>
              </a:rPr>
              <a:t>At least one segment must have enough profit potential to justify developing and maintaining a special marketing strategy.</a:t>
            </a:r>
          </a:p>
          <a:p>
            <a:pPr marL="731520" lvl="1" indent="-457200">
              <a:buFont typeface="+mj-lt"/>
              <a:buAutoNum type="arabicPeriod"/>
            </a:pPr>
            <a:r>
              <a:rPr lang="en-US" sz="2000" dirty="0" smtClean="0">
                <a:solidFill>
                  <a:srgbClr val="FF0000"/>
                </a:solidFill>
              </a:rPr>
              <a:t>The firm must be able to reach the chosen market segment with a particular market strategy.</a:t>
            </a:r>
          </a:p>
          <a:p>
            <a:pPr lvl="1">
              <a:buNone/>
            </a:pPr>
            <a:endParaRPr lang="en-US" dirty="0"/>
          </a:p>
        </p:txBody>
      </p:sp>
      <p:pic>
        <p:nvPicPr>
          <p:cNvPr id="5" name="Picture 4" descr="Market Segmentation: All you need to know about | Business Yield"/>
          <p:cNvPicPr/>
          <p:nvPr/>
        </p:nvPicPr>
        <p:blipFill>
          <a:blip r:embed="rId2" cstate="print"/>
          <a:srcRect/>
          <a:stretch>
            <a:fillRect/>
          </a:stretch>
        </p:blipFill>
        <p:spPr bwMode="auto">
          <a:xfrm>
            <a:off x="6096000" y="5410200"/>
            <a:ext cx="3048000" cy="14478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Segmentation Approaches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Firms segment markets on the bases of (4) variables</a:t>
            </a:r>
            <a:r>
              <a:rPr lang="en-US" dirty="0" smtClean="0"/>
              <a:t>:</a:t>
            </a:r>
          </a:p>
          <a:p>
            <a:endParaRPr lang="en-US" sz="800" dirty="0" smtClean="0"/>
          </a:p>
          <a:p>
            <a:pPr lvl="1"/>
            <a:r>
              <a:rPr lang="en-US" u="sng" dirty="0" smtClean="0"/>
              <a:t>1:  Demographic</a:t>
            </a:r>
          </a:p>
          <a:p>
            <a:pPr lvl="1"/>
            <a:endParaRPr lang="en-US" sz="800" u="sng" dirty="0" smtClean="0"/>
          </a:p>
          <a:p>
            <a:pPr lvl="2"/>
            <a:r>
              <a:rPr lang="en-US" dirty="0" smtClean="0">
                <a:solidFill>
                  <a:srgbClr val="FF0000"/>
                </a:solidFill>
              </a:rPr>
              <a:t>Age, sex, race, ethnicity, income, education, occupation, family size, religion, social class.  These characteristics are often closely related to customers, product needs and purchasing behavior, and they can be readily measured.</a:t>
            </a:r>
          </a:p>
          <a:p>
            <a:pPr lvl="2"/>
            <a:endParaRPr lang="en-US" sz="800" dirty="0" smtClean="0"/>
          </a:p>
          <a:p>
            <a:pPr lvl="3"/>
            <a:r>
              <a:rPr lang="en-US" dirty="0" smtClean="0">
                <a:solidFill>
                  <a:srgbClr val="0070C0"/>
                </a:solidFill>
              </a:rPr>
              <a:t>(i.e. Secret deodorant for woman and Old Spice for men)</a:t>
            </a:r>
          </a:p>
        </p:txBody>
      </p:sp>
      <p:pic>
        <p:nvPicPr>
          <p:cNvPr id="5" name="Picture 4" descr="Demographic Segmentation"/>
          <p:cNvPicPr/>
          <p:nvPr/>
        </p:nvPicPr>
        <p:blipFill>
          <a:blip r:embed="rId2" cstate="print"/>
          <a:srcRect/>
          <a:stretch>
            <a:fillRect/>
          </a:stretch>
        </p:blipFill>
        <p:spPr bwMode="auto">
          <a:xfrm>
            <a:off x="4876800" y="4648200"/>
            <a:ext cx="4267200" cy="22098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Segmentation Approaches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400" u="sng" dirty="0" smtClean="0"/>
              <a:t>Firms segment markets on the bases of (4) variables</a:t>
            </a:r>
            <a:r>
              <a:rPr lang="en-US" dirty="0" smtClean="0"/>
              <a:t>:</a:t>
            </a:r>
          </a:p>
          <a:p>
            <a:endParaRPr lang="en-US" sz="800" dirty="0" smtClean="0"/>
          </a:p>
          <a:p>
            <a:pPr lvl="1"/>
            <a:r>
              <a:rPr lang="en-US" u="sng" dirty="0" smtClean="0"/>
              <a:t>2:  Geographic</a:t>
            </a:r>
          </a:p>
          <a:p>
            <a:pPr lvl="1"/>
            <a:endParaRPr lang="en-US" sz="800" dirty="0" smtClean="0"/>
          </a:p>
          <a:p>
            <a:pPr lvl="2"/>
            <a:r>
              <a:rPr lang="en-US" dirty="0" smtClean="0">
                <a:solidFill>
                  <a:srgbClr val="FF0000"/>
                </a:solidFill>
              </a:rPr>
              <a:t>Climate, terrain, natural resources, population density, subcultural values.  These influence consumer needs and product usage.  </a:t>
            </a:r>
          </a:p>
          <a:p>
            <a:pPr lvl="2"/>
            <a:endParaRPr lang="en-US" sz="800" dirty="0" smtClean="0"/>
          </a:p>
          <a:p>
            <a:pPr lvl="3"/>
            <a:r>
              <a:rPr lang="en-US" dirty="0" smtClean="0">
                <a:solidFill>
                  <a:srgbClr val="0070C0"/>
                </a:solidFill>
              </a:rPr>
              <a:t>Climate influences consumer purchases of clothing, cars, heating and air conditioning, leisure activity equipment, etc.</a:t>
            </a:r>
          </a:p>
        </p:txBody>
      </p:sp>
      <p:pic>
        <p:nvPicPr>
          <p:cNvPr id="5" name="Picture 4" descr="Geographic Market Segmentation: A Recipe for Success"/>
          <p:cNvPicPr/>
          <p:nvPr/>
        </p:nvPicPr>
        <p:blipFill>
          <a:blip r:embed="rId2" cstate="print"/>
          <a:srcRect/>
          <a:stretch>
            <a:fillRect/>
          </a:stretch>
        </p:blipFill>
        <p:spPr bwMode="auto">
          <a:xfrm>
            <a:off x="4267200" y="4665345"/>
            <a:ext cx="4876800" cy="219265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Marketing involves planning and executing the development, pricing, promotion, and distribution of ideas, goods, and services to create exchanges that satisfy individual and organizational goals</a:t>
            </a:r>
            <a:r>
              <a:rPr lang="en-US" dirty="0" smtClean="0"/>
              <a:t>.</a:t>
            </a:r>
          </a:p>
          <a:p>
            <a:endParaRPr lang="en-US" sz="800" dirty="0" smtClean="0"/>
          </a:p>
          <a:p>
            <a:pPr lvl="1"/>
            <a:r>
              <a:rPr lang="en-US" sz="2000" dirty="0" smtClean="0"/>
              <a:t>These activities ensure that the products consumers want to buy are available at the price they are willing to pay and that consumers are provided with information about product features and availability.</a:t>
            </a:r>
          </a:p>
          <a:p>
            <a:pPr lvl="1"/>
            <a:endParaRPr lang="en-US" sz="800" dirty="0" smtClean="0"/>
          </a:p>
          <a:p>
            <a:pPr lvl="2"/>
            <a:r>
              <a:rPr lang="en-US" dirty="0" smtClean="0">
                <a:solidFill>
                  <a:srgbClr val="FF0000"/>
                </a:solidFill>
              </a:rPr>
              <a:t>Organizations of all sizes and objectives engage in these activities.</a:t>
            </a:r>
          </a:p>
          <a:p>
            <a:pPr lvl="2">
              <a:buNone/>
            </a:pPr>
            <a:endParaRPr lang="en-US" dirty="0"/>
          </a:p>
        </p:txBody>
      </p:sp>
      <p:pic>
        <p:nvPicPr>
          <p:cNvPr id="5" name="Picture 4" descr="Creating a marketing plan for your business| Marketing plan"/>
          <p:cNvPicPr/>
          <p:nvPr/>
        </p:nvPicPr>
        <p:blipFill>
          <a:blip r:embed="rId2" cstate="print"/>
          <a:srcRect/>
          <a:stretch>
            <a:fillRect/>
          </a:stretch>
        </p:blipFill>
        <p:spPr bwMode="auto">
          <a:xfrm>
            <a:off x="5638800" y="4953000"/>
            <a:ext cx="3505200" cy="19050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Segmentation Approaches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400" u="sng" dirty="0" smtClean="0"/>
              <a:t>Firms segment markets on the bases of (4) variables</a:t>
            </a:r>
            <a:r>
              <a:rPr lang="en-US" dirty="0" smtClean="0"/>
              <a:t>:</a:t>
            </a:r>
          </a:p>
          <a:p>
            <a:endParaRPr lang="en-US" sz="800" dirty="0" smtClean="0"/>
          </a:p>
          <a:p>
            <a:pPr lvl="1"/>
            <a:r>
              <a:rPr lang="en-US" u="sng" dirty="0" smtClean="0"/>
              <a:t>3:  Psychographic</a:t>
            </a:r>
          </a:p>
          <a:p>
            <a:pPr lvl="1"/>
            <a:endParaRPr lang="en-US" sz="800" dirty="0" smtClean="0"/>
          </a:p>
          <a:p>
            <a:pPr lvl="2"/>
            <a:r>
              <a:rPr lang="en-US" dirty="0" smtClean="0">
                <a:solidFill>
                  <a:srgbClr val="FF0000"/>
                </a:solidFill>
              </a:rPr>
              <a:t>Personality characteristics, motives, and lifestyles.</a:t>
            </a:r>
          </a:p>
          <a:p>
            <a:pPr lvl="2"/>
            <a:endParaRPr lang="en-US" sz="800" dirty="0" smtClean="0"/>
          </a:p>
          <a:p>
            <a:pPr lvl="3"/>
            <a:r>
              <a:rPr lang="en-US" dirty="0" smtClean="0">
                <a:solidFill>
                  <a:srgbClr val="0070C0"/>
                </a:solidFill>
              </a:rPr>
              <a:t>Soft-drink marketers provide their products in several types of packaging, including two-liter bottles and cases of cans, to satisfy different lifestyles and motives.</a:t>
            </a:r>
          </a:p>
        </p:txBody>
      </p:sp>
      <p:pic>
        <p:nvPicPr>
          <p:cNvPr id="5" name="Picture 4" descr="Don't Leave Out The Psychographics When Building Your Marketing Plan —  Griffin &amp; Co. Strategic Marketing Methods"/>
          <p:cNvPicPr/>
          <p:nvPr/>
        </p:nvPicPr>
        <p:blipFill>
          <a:blip r:embed="rId2" cstate="print"/>
          <a:srcRect/>
          <a:stretch>
            <a:fillRect/>
          </a:stretch>
        </p:blipFill>
        <p:spPr bwMode="auto">
          <a:xfrm>
            <a:off x="4572000" y="4572000"/>
            <a:ext cx="4572000" cy="2286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Segmentation Approaches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Firms segment markets on the bases of (4) variables</a:t>
            </a:r>
            <a:r>
              <a:rPr lang="en-US" dirty="0" smtClean="0"/>
              <a:t>:</a:t>
            </a:r>
          </a:p>
          <a:p>
            <a:endParaRPr lang="en-US" sz="800" dirty="0" smtClean="0"/>
          </a:p>
          <a:p>
            <a:pPr lvl="1"/>
            <a:r>
              <a:rPr lang="en-US" u="sng" dirty="0" smtClean="0"/>
              <a:t>4:  Behavioristic</a:t>
            </a:r>
          </a:p>
          <a:p>
            <a:pPr lvl="1"/>
            <a:endParaRPr lang="en-US" sz="800" u="sng" dirty="0" smtClean="0"/>
          </a:p>
          <a:p>
            <a:pPr lvl="2"/>
            <a:r>
              <a:rPr lang="en-US" dirty="0" smtClean="0">
                <a:solidFill>
                  <a:srgbClr val="FF0000"/>
                </a:solidFill>
              </a:rPr>
              <a:t>Some characteristic of the consumer’s behavior toward product.  These characteristics commonly involve aspects of product use.  </a:t>
            </a:r>
          </a:p>
          <a:p>
            <a:pPr lvl="2"/>
            <a:endParaRPr lang="en-US" sz="800" dirty="0" smtClean="0"/>
          </a:p>
          <a:p>
            <a:pPr lvl="3"/>
            <a:r>
              <a:rPr lang="en-US" dirty="0" smtClean="0">
                <a:solidFill>
                  <a:srgbClr val="0070C0"/>
                </a:solidFill>
              </a:rPr>
              <a:t>Low-fat, low-</a:t>
            </a:r>
            <a:r>
              <a:rPr lang="en-US" dirty="0" err="1" smtClean="0">
                <a:solidFill>
                  <a:srgbClr val="0070C0"/>
                </a:solidFill>
              </a:rPr>
              <a:t>carb</a:t>
            </a:r>
            <a:r>
              <a:rPr lang="en-US" dirty="0" smtClean="0">
                <a:solidFill>
                  <a:srgbClr val="0070C0"/>
                </a:solidFill>
              </a:rPr>
              <a:t> food products would target those who desire the benefits of a healthier diet.</a:t>
            </a:r>
            <a:endParaRPr lang="en-US" dirty="0">
              <a:solidFill>
                <a:srgbClr val="0070C0"/>
              </a:solidFill>
            </a:endParaRPr>
          </a:p>
        </p:txBody>
      </p:sp>
      <p:pic>
        <p:nvPicPr>
          <p:cNvPr id="5" name="Picture 4" descr="William F. Arens Michael F. Weigold Christian Arens McGraw-Hill/Irwin - ppt  video online download"/>
          <p:cNvPicPr/>
          <p:nvPr/>
        </p:nvPicPr>
        <p:blipFill>
          <a:blip r:embed="rId2" cstate="print"/>
          <a:srcRect/>
          <a:stretch>
            <a:fillRect/>
          </a:stretch>
        </p:blipFill>
        <p:spPr bwMode="auto">
          <a:xfrm>
            <a:off x="5105400" y="4038600"/>
            <a:ext cx="4038600" cy="28194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Developing a Marketing Mix</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400" u="sng" dirty="0" smtClean="0"/>
              <a:t>The second step in developing a marketing strategy is to create and maintain a satisfying marketing mix</a:t>
            </a:r>
            <a:r>
              <a:rPr lang="en-US" dirty="0" smtClean="0"/>
              <a:t>.</a:t>
            </a:r>
          </a:p>
          <a:p>
            <a:endParaRPr lang="en-US" sz="800" dirty="0" smtClean="0"/>
          </a:p>
          <a:p>
            <a:pPr lvl="1"/>
            <a:r>
              <a:rPr lang="en-US" dirty="0" smtClean="0"/>
              <a:t>The Marketing Mix refers to four marketing activities –          (1) product, (2) price, (3) distribution, and (4) promotion – that the firm can control to achieve specific goals within a dynamic marketing environment.</a:t>
            </a:r>
          </a:p>
          <a:p>
            <a:pPr lvl="1"/>
            <a:endParaRPr lang="en-US" sz="800" dirty="0" smtClean="0"/>
          </a:p>
          <a:p>
            <a:pPr lvl="2"/>
            <a:r>
              <a:rPr lang="en-US" dirty="0" smtClean="0">
                <a:solidFill>
                  <a:srgbClr val="FF0000"/>
                </a:solidFill>
              </a:rPr>
              <a:t>The buyer or target market is central focus of all </a:t>
            </a:r>
            <a:r>
              <a:rPr lang="en-US" dirty="0" err="1" smtClean="0">
                <a:solidFill>
                  <a:srgbClr val="FF0000"/>
                </a:solidFill>
              </a:rPr>
              <a:t>mktg</a:t>
            </a:r>
            <a:r>
              <a:rPr lang="en-US" dirty="0" smtClean="0">
                <a:solidFill>
                  <a:srgbClr val="FF0000"/>
                </a:solidFill>
              </a:rPr>
              <a:t> activities.</a:t>
            </a:r>
            <a:endParaRPr lang="en-US" dirty="0">
              <a:solidFill>
                <a:srgbClr val="FF0000"/>
              </a:solidFill>
            </a:endParaRPr>
          </a:p>
        </p:txBody>
      </p:sp>
      <p:pic>
        <p:nvPicPr>
          <p:cNvPr id="5" name="Picture 4" descr="Do You Know Your Marketing Mix? - OnDemand CMO"/>
          <p:cNvPicPr/>
          <p:nvPr/>
        </p:nvPicPr>
        <p:blipFill>
          <a:blip r:embed="rId2" cstate="print"/>
          <a:srcRect/>
          <a:stretch>
            <a:fillRect/>
          </a:stretch>
        </p:blipFill>
        <p:spPr bwMode="auto">
          <a:xfrm>
            <a:off x="6477000" y="4648200"/>
            <a:ext cx="2667000" cy="22098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Marketing Mix</a:t>
            </a:r>
            <a:br>
              <a:rPr lang="en-US" dirty="0" smtClean="0"/>
            </a:br>
            <a:r>
              <a:rPr lang="en-US" sz="2000" dirty="0" smtClean="0"/>
              <a:t>Product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A product – whether (1) a good, (2) a service, (3) an idea,  or some combination – is a complex mix of tangible and intangible attributes that provide satisfaction &amp; benefits</a:t>
            </a:r>
            <a:r>
              <a:rPr lang="en-US" dirty="0" smtClean="0"/>
              <a:t>.</a:t>
            </a:r>
          </a:p>
          <a:p>
            <a:endParaRPr lang="en-US" sz="800" dirty="0" smtClean="0"/>
          </a:p>
          <a:p>
            <a:pPr lvl="1"/>
            <a:r>
              <a:rPr lang="en-US" dirty="0" smtClean="0"/>
              <a:t>A product has emotional and psychological, as well as physical, characteristics that include everything that the buyer receives from the exchange.  </a:t>
            </a:r>
          </a:p>
          <a:p>
            <a:pPr lvl="1"/>
            <a:endParaRPr lang="en-US" sz="800" dirty="0" smtClean="0"/>
          </a:p>
          <a:p>
            <a:pPr marL="1051560" lvl="2" indent="-457200">
              <a:buFont typeface="+mj-lt"/>
              <a:buAutoNum type="arabicPeriod"/>
            </a:pPr>
            <a:r>
              <a:rPr lang="en-US" dirty="0" smtClean="0">
                <a:solidFill>
                  <a:srgbClr val="FF0000"/>
                </a:solidFill>
              </a:rPr>
              <a:t>A good is a physical entity you can touch.</a:t>
            </a:r>
          </a:p>
          <a:p>
            <a:pPr marL="1051560" lvl="2" indent="-457200">
              <a:buFont typeface="+mj-lt"/>
              <a:buAutoNum type="arabicPeriod"/>
            </a:pPr>
            <a:r>
              <a:rPr lang="en-US" dirty="0" smtClean="0">
                <a:solidFill>
                  <a:srgbClr val="FF0000"/>
                </a:solidFill>
              </a:rPr>
              <a:t>A service is the application of human and mechanical efforts to people or objects to provide intangible benefits to customers.</a:t>
            </a:r>
          </a:p>
          <a:p>
            <a:pPr marL="1051560" lvl="2" indent="-457200">
              <a:buFont typeface="+mj-lt"/>
              <a:buAutoNum type="arabicPeriod"/>
            </a:pPr>
            <a:r>
              <a:rPr lang="en-US" dirty="0" smtClean="0">
                <a:solidFill>
                  <a:srgbClr val="FF0000"/>
                </a:solidFill>
              </a:rPr>
              <a:t>Ideas include concepts, philosophies, images, and issues.</a:t>
            </a:r>
            <a:endParaRPr lang="en-US" dirty="0">
              <a:solidFill>
                <a:srgbClr val="FF0000"/>
              </a:solidFill>
            </a:endParaRPr>
          </a:p>
        </p:txBody>
      </p:sp>
      <p:pic>
        <p:nvPicPr>
          <p:cNvPr id="5" name="Picture 4" descr="Marketing Mix Introduction | Introduction to Business"/>
          <p:cNvPicPr/>
          <p:nvPr/>
        </p:nvPicPr>
        <p:blipFill>
          <a:blip r:embed="rId2" cstate="print"/>
          <a:srcRect/>
          <a:stretch>
            <a:fillRect/>
          </a:stretch>
        </p:blipFill>
        <p:spPr bwMode="auto">
          <a:xfrm>
            <a:off x="5943600" y="5257800"/>
            <a:ext cx="3505200" cy="182118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Marketing Mix</a:t>
            </a:r>
            <a:br>
              <a:rPr lang="en-US" dirty="0" smtClean="0"/>
            </a:br>
            <a:r>
              <a:rPr lang="en-US" sz="2000" dirty="0" smtClean="0"/>
              <a:t>Product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Products are among a firm’s most visible contacts with consumers</a:t>
            </a:r>
            <a:r>
              <a:rPr lang="en-US" dirty="0" smtClean="0"/>
              <a:t>.</a:t>
            </a:r>
          </a:p>
          <a:p>
            <a:endParaRPr lang="en-US" sz="800" dirty="0" smtClean="0"/>
          </a:p>
          <a:p>
            <a:pPr lvl="1"/>
            <a:r>
              <a:rPr lang="en-US" dirty="0" smtClean="0"/>
              <a:t>If they do not meet consumer needs and expectations, sales will be difficult, and product life spans will be brief.</a:t>
            </a:r>
          </a:p>
          <a:p>
            <a:pPr lvl="1"/>
            <a:endParaRPr lang="en-US" sz="800" dirty="0" smtClean="0"/>
          </a:p>
          <a:p>
            <a:pPr lvl="2"/>
            <a:r>
              <a:rPr lang="en-US" dirty="0" smtClean="0">
                <a:solidFill>
                  <a:srgbClr val="FF0000"/>
                </a:solidFill>
              </a:rPr>
              <a:t>The product is an important variable – often the central focus –   of the marketing mix; the other variables (price, promotion, distribution) must be coordinated with product decisions.</a:t>
            </a:r>
            <a:endParaRPr lang="en-US" dirty="0">
              <a:solidFill>
                <a:srgbClr val="FF0000"/>
              </a:solidFill>
            </a:endParaRPr>
          </a:p>
        </p:txBody>
      </p:sp>
      <p:pic>
        <p:nvPicPr>
          <p:cNvPr id="6" name="Picture 5" descr="Product Mix Stock Illustrations – 3,569 Product Mix Stock Illustrations,  Vectors &amp; Clipart - Dreamstime"/>
          <p:cNvPicPr/>
          <p:nvPr/>
        </p:nvPicPr>
        <p:blipFill>
          <a:blip r:embed="rId2" cstate="print"/>
          <a:srcRect/>
          <a:stretch>
            <a:fillRect/>
          </a:stretch>
        </p:blipFill>
        <p:spPr bwMode="auto">
          <a:xfrm>
            <a:off x="2971800" y="4495800"/>
            <a:ext cx="5943600" cy="1855889"/>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Marketing Mix</a:t>
            </a:r>
            <a:br>
              <a:rPr lang="en-US" dirty="0" smtClean="0"/>
            </a:br>
            <a:r>
              <a:rPr lang="en-US" sz="2000" dirty="0" smtClean="0"/>
              <a:t>Price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Almost anything can be assessed by a price, a value placed on an object exchanged between a buyer and a seller</a:t>
            </a:r>
            <a:r>
              <a:rPr lang="en-US" dirty="0" smtClean="0"/>
              <a:t>.</a:t>
            </a:r>
          </a:p>
          <a:p>
            <a:endParaRPr lang="en-US" sz="800" dirty="0" smtClean="0"/>
          </a:p>
          <a:p>
            <a:pPr lvl="1"/>
            <a:r>
              <a:rPr lang="en-US" dirty="0" smtClean="0"/>
              <a:t>Although the seller usually establishes the price, it may be negotiated between the buyer and the seller.  The buyer usually exchanges the purchasing power – income, credit, wealth – for the satisfaction or utility associated with a product.</a:t>
            </a:r>
          </a:p>
          <a:p>
            <a:pPr lvl="1"/>
            <a:endParaRPr lang="en-US" sz="800" dirty="0" smtClean="0"/>
          </a:p>
          <a:p>
            <a:pPr lvl="2"/>
            <a:r>
              <a:rPr lang="en-US" dirty="0" smtClean="0">
                <a:solidFill>
                  <a:srgbClr val="FF0000"/>
                </a:solidFill>
              </a:rPr>
              <a:t>Because price is the measure of value commonly used in an exchange, it quantifies value and is the basis of market exchange.</a:t>
            </a:r>
            <a:endParaRPr lang="en-US" dirty="0">
              <a:solidFill>
                <a:srgbClr val="FF0000"/>
              </a:solidFill>
            </a:endParaRPr>
          </a:p>
        </p:txBody>
      </p:sp>
      <p:pic>
        <p:nvPicPr>
          <p:cNvPr id="5" name="Content Placeholder 4" descr="Reading: Components of the Marketing Mix | Introduction to Business"/>
          <p:cNvPicPr>
            <a:picLocks/>
          </p:cNvPicPr>
          <p:nvPr/>
        </p:nvPicPr>
        <p:blipFill>
          <a:blip r:embed="rId2" cstate="print"/>
          <a:srcRect/>
          <a:stretch>
            <a:fillRect/>
          </a:stretch>
        </p:blipFill>
        <p:spPr bwMode="auto">
          <a:xfrm>
            <a:off x="5410200" y="4648200"/>
            <a:ext cx="3581400" cy="188062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Marketing Mix</a:t>
            </a:r>
            <a:br>
              <a:rPr lang="en-US" dirty="0" smtClean="0"/>
            </a:br>
            <a:r>
              <a:rPr lang="en-US" sz="2000" dirty="0" smtClean="0"/>
              <a:t>Price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Marketers view price as much more than a way of assessing value, however</a:t>
            </a:r>
            <a:r>
              <a:rPr lang="en-US" dirty="0" smtClean="0"/>
              <a:t>.  </a:t>
            </a:r>
          </a:p>
          <a:p>
            <a:endParaRPr lang="en-US" sz="800" dirty="0" smtClean="0"/>
          </a:p>
          <a:p>
            <a:pPr lvl="1"/>
            <a:r>
              <a:rPr lang="en-US" dirty="0" smtClean="0"/>
              <a:t>It is a key element of the marketing mix because it relates directly to the generation of revenue and profits.</a:t>
            </a:r>
          </a:p>
          <a:p>
            <a:pPr lvl="1"/>
            <a:endParaRPr lang="en-US" sz="800" dirty="0" smtClean="0"/>
          </a:p>
          <a:p>
            <a:pPr lvl="2"/>
            <a:r>
              <a:rPr lang="en-US" dirty="0" smtClean="0">
                <a:solidFill>
                  <a:srgbClr val="FF0000"/>
                </a:solidFill>
              </a:rPr>
              <a:t>Prices can also be changed quickly to stimulate demand or respond to a competitor’s actions.  </a:t>
            </a:r>
            <a:endParaRPr lang="en-US" dirty="0">
              <a:solidFill>
                <a:srgbClr val="FF0000"/>
              </a:solidFill>
            </a:endParaRPr>
          </a:p>
        </p:txBody>
      </p:sp>
      <p:pic>
        <p:nvPicPr>
          <p:cNvPr id="6" name="Picture 5" descr="Price Illustration Of Marketing Mix Strategy The Important Of Pricing For  Business Stock Vector - Illustration of business, packaging: 157495484"/>
          <p:cNvPicPr/>
          <p:nvPr/>
        </p:nvPicPr>
        <p:blipFill>
          <a:blip r:embed="rId2" cstate="print"/>
          <a:srcRect/>
          <a:stretch>
            <a:fillRect/>
          </a:stretch>
        </p:blipFill>
        <p:spPr bwMode="auto">
          <a:xfrm>
            <a:off x="2895600" y="4419600"/>
            <a:ext cx="5943600" cy="1855889"/>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Marketing Mix</a:t>
            </a:r>
            <a:br>
              <a:rPr lang="en-US" dirty="0" smtClean="0"/>
            </a:br>
            <a:r>
              <a:rPr lang="en-US" sz="2000" dirty="0" smtClean="0"/>
              <a:t>Distribution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Distribution (often referred to as “place” because it helps to remember the marketing mix as the “</a:t>
            </a:r>
            <a:r>
              <a:rPr lang="en-US" sz="2400" b="1" u="sng" dirty="0" smtClean="0"/>
              <a:t>4P’s</a:t>
            </a:r>
            <a:r>
              <a:rPr lang="en-US" sz="2400" u="sng" dirty="0" smtClean="0"/>
              <a:t>”) is making products available to customers in quantities desired</a:t>
            </a:r>
            <a:r>
              <a:rPr lang="en-US" dirty="0" smtClean="0"/>
              <a:t>.</a:t>
            </a:r>
          </a:p>
          <a:p>
            <a:endParaRPr lang="en-US" sz="800" dirty="0" smtClean="0"/>
          </a:p>
          <a:p>
            <a:pPr lvl="1"/>
            <a:r>
              <a:rPr lang="en-US" dirty="0" smtClean="0"/>
              <a:t>Intermediaries, usually wholesalers and retailers, perform many of the activities required to move products efficiently from producers to consumers or industrial buyers.</a:t>
            </a:r>
          </a:p>
          <a:p>
            <a:pPr lvl="1"/>
            <a:endParaRPr lang="en-US" sz="800" dirty="0" smtClean="0"/>
          </a:p>
          <a:p>
            <a:pPr lvl="2"/>
            <a:r>
              <a:rPr lang="en-US" dirty="0" smtClean="0">
                <a:solidFill>
                  <a:srgbClr val="FF0000"/>
                </a:solidFill>
              </a:rPr>
              <a:t>These activities involve transporting, warehousing, materials handling, and inventory control, as well as packaging and communication.</a:t>
            </a:r>
            <a:endParaRPr lang="en-US" dirty="0">
              <a:solidFill>
                <a:srgbClr val="FF0000"/>
              </a:solidFill>
            </a:endParaRPr>
          </a:p>
        </p:txBody>
      </p:sp>
      <p:pic>
        <p:nvPicPr>
          <p:cNvPr id="5" name="Picture 4" descr="Reading: Components of the Marketing Mix | Introduction to Business"/>
          <p:cNvPicPr/>
          <p:nvPr/>
        </p:nvPicPr>
        <p:blipFill>
          <a:blip r:embed="rId2" cstate="print"/>
          <a:srcRect/>
          <a:stretch>
            <a:fillRect/>
          </a:stretch>
        </p:blipFill>
        <p:spPr bwMode="auto">
          <a:xfrm>
            <a:off x="5257800" y="4724400"/>
            <a:ext cx="3733800" cy="189096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Marketing Mix</a:t>
            </a:r>
            <a:br>
              <a:rPr lang="en-US" dirty="0" smtClean="0"/>
            </a:br>
            <a:r>
              <a:rPr lang="en-US" sz="2000" dirty="0" smtClean="0"/>
              <a:t>Distribution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Critics who suggest that eliminating wholesalers and other middlemen would result in lower prices for consumers do not recognize that eliminating intermediaries would not do away with the need for their services</a:t>
            </a:r>
            <a:r>
              <a:rPr lang="en-US" dirty="0" smtClean="0"/>
              <a:t>.</a:t>
            </a:r>
          </a:p>
          <a:p>
            <a:endParaRPr lang="en-US" sz="800" dirty="0" smtClean="0"/>
          </a:p>
          <a:p>
            <a:pPr lvl="1"/>
            <a:r>
              <a:rPr lang="en-US" dirty="0" smtClean="0"/>
              <a:t>Other institutions would have to perform those services, and consumers would still have to pay for them.  </a:t>
            </a:r>
          </a:p>
          <a:p>
            <a:pPr lvl="1"/>
            <a:endParaRPr lang="en-US" sz="800" dirty="0" smtClean="0"/>
          </a:p>
          <a:p>
            <a:pPr lvl="2"/>
            <a:r>
              <a:rPr lang="en-US" dirty="0" smtClean="0">
                <a:solidFill>
                  <a:srgbClr val="FF0000"/>
                </a:solidFill>
              </a:rPr>
              <a:t>In the absence of wholesalers, all producers would have to deal directly with retailers or customers, keeping voluminous records and hiring extra people to deal with customers.</a:t>
            </a:r>
            <a:endParaRPr lang="en-US" dirty="0">
              <a:solidFill>
                <a:srgbClr val="FF0000"/>
              </a:solidFill>
            </a:endParaRPr>
          </a:p>
        </p:txBody>
      </p:sp>
      <p:pic>
        <p:nvPicPr>
          <p:cNvPr id="5" name="Picture 4" descr="Place Illustration Of Marketing Mix Strategy The Important Of.. Royalty  Free Cliparts, Vectors, And Stock Illustration. Image 131197330."/>
          <p:cNvPicPr/>
          <p:nvPr/>
        </p:nvPicPr>
        <p:blipFill>
          <a:blip r:embed="rId2" cstate="print"/>
          <a:srcRect/>
          <a:stretch>
            <a:fillRect/>
          </a:stretch>
        </p:blipFill>
        <p:spPr bwMode="auto">
          <a:xfrm>
            <a:off x="3200400" y="5334000"/>
            <a:ext cx="5943600" cy="1524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Marketing Mix</a:t>
            </a:r>
            <a:br>
              <a:rPr lang="en-US" dirty="0" smtClean="0"/>
            </a:br>
            <a:r>
              <a:rPr lang="en-US" sz="2000" dirty="0" smtClean="0"/>
              <a:t>Promotion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400" u="sng" dirty="0" smtClean="0"/>
              <a:t>Promotion is a persuasive form of communication that attempts to expedite a marketing exchange by influencing individuals, groups, and organizations to accept goods, services, and ideas</a:t>
            </a:r>
            <a:r>
              <a:rPr lang="en-US" dirty="0" smtClean="0"/>
              <a:t>.</a:t>
            </a:r>
          </a:p>
          <a:p>
            <a:endParaRPr lang="en-US" sz="800" dirty="0" smtClean="0"/>
          </a:p>
          <a:p>
            <a:pPr lvl="1"/>
            <a:r>
              <a:rPr lang="en-US" dirty="0" smtClean="0"/>
              <a:t>Promotion includes advertising, personal selling, publicity, and sales promotion.</a:t>
            </a:r>
          </a:p>
          <a:p>
            <a:pPr lvl="1"/>
            <a:endParaRPr lang="en-US" sz="800" dirty="0" smtClean="0"/>
          </a:p>
          <a:p>
            <a:pPr lvl="2"/>
            <a:r>
              <a:rPr lang="en-US" dirty="0" smtClean="0">
                <a:solidFill>
                  <a:srgbClr val="FF0000"/>
                </a:solidFill>
              </a:rPr>
              <a:t>The aim of promotion is to communicate directly or indirectly with individuals, groups, and organizations to facilitate exchanges.</a:t>
            </a:r>
            <a:endParaRPr lang="en-US" dirty="0">
              <a:solidFill>
                <a:srgbClr val="FF0000"/>
              </a:solidFill>
            </a:endParaRPr>
          </a:p>
        </p:txBody>
      </p:sp>
      <p:pic>
        <p:nvPicPr>
          <p:cNvPr id="5" name="Picture 4" descr="Reading: Components of the Marketing Mix | Introduction to Business"/>
          <p:cNvPicPr/>
          <p:nvPr/>
        </p:nvPicPr>
        <p:blipFill>
          <a:blip r:embed="rId2" cstate="print"/>
          <a:srcRect/>
          <a:stretch>
            <a:fillRect/>
          </a:stretch>
        </p:blipFill>
        <p:spPr bwMode="auto">
          <a:xfrm>
            <a:off x="5181600" y="4572000"/>
            <a:ext cx="3810000" cy="201907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Marketing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A vital part of any business undertaking, marketing is a group of activities designed to expedite transactions by creating, distributing, pricing, and promoting goods, services, and ideas</a:t>
            </a:r>
            <a:r>
              <a:rPr lang="en-US" dirty="0" smtClean="0"/>
              <a:t>.</a:t>
            </a:r>
          </a:p>
          <a:p>
            <a:endParaRPr lang="en-US" sz="800" dirty="0" smtClean="0"/>
          </a:p>
          <a:p>
            <a:pPr lvl="1"/>
            <a:r>
              <a:rPr lang="en-US" dirty="0" smtClean="0"/>
              <a:t>These activities create value by allowing individuals and organizations to obtain what they need and want.</a:t>
            </a:r>
          </a:p>
          <a:p>
            <a:pPr lvl="1"/>
            <a:endParaRPr lang="en-US" sz="800" dirty="0" smtClean="0"/>
          </a:p>
          <a:p>
            <a:pPr lvl="2"/>
            <a:r>
              <a:rPr lang="en-US" dirty="0" smtClean="0">
                <a:solidFill>
                  <a:srgbClr val="FF0000"/>
                </a:solidFill>
              </a:rPr>
              <a:t>A business cannot achieve its objectives unless it provides something that customers value, and is conveniently available, competitively priced, and uniquely promoted. </a:t>
            </a:r>
            <a:endParaRPr lang="en-US" dirty="0">
              <a:solidFill>
                <a:srgbClr val="FF0000"/>
              </a:solidFill>
            </a:endParaRPr>
          </a:p>
        </p:txBody>
      </p:sp>
      <p:pic>
        <p:nvPicPr>
          <p:cNvPr id="6" name="Picture 5" descr="Daily Current Affairs, IBPS RRB, IBPS PO, IBPS Clerk, Govt. Job Alert, Bank  PO, SSC, Railway: IBPS - SO (MARKETING) - QUIZ"/>
          <p:cNvPicPr/>
          <p:nvPr/>
        </p:nvPicPr>
        <p:blipFill>
          <a:blip r:embed="rId2" cstate="print"/>
          <a:srcRect/>
          <a:stretch>
            <a:fillRect/>
          </a:stretch>
        </p:blipFill>
        <p:spPr bwMode="auto">
          <a:xfrm>
            <a:off x="6400800" y="4876800"/>
            <a:ext cx="2438400" cy="14478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Marketing Mix</a:t>
            </a:r>
            <a:br>
              <a:rPr lang="en-US" dirty="0" smtClean="0"/>
            </a:br>
            <a:r>
              <a:rPr lang="en-US" sz="2000" dirty="0" smtClean="0"/>
              <a:t>Promotion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When marketers use advertising and other forms of promotion, they must effectively manager their promotional resources and understand product and target-market characteristics to ensure that these promotional activities contribute to the firm’s objectives</a:t>
            </a:r>
            <a:r>
              <a:rPr lang="en-US" dirty="0" smtClean="0"/>
              <a:t>.</a:t>
            </a:r>
          </a:p>
          <a:p>
            <a:pPr>
              <a:buNone/>
            </a:pPr>
            <a:endParaRPr lang="en-US" sz="800" dirty="0" smtClean="0"/>
          </a:p>
          <a:p>
            <a:pPr lvl="1"/>
            <a:r>
              <a:rPr lang="en-US" dirty="0" smtClean="0"/>
              <a:t>Most companies have set-up websites on the Internet to promote themselves and their products.</a:t>
            </a:r>
          </a:p>
          <a:p>
            <a:pPr lvl="1"/>
            <a:endParaRPr lang="en-US" sz="800" dirty="0" smtClean="0"/>
          </a:p>
          <a:p>
            <a:pPr lvl="2"/>
            <a:r>
              <a:rPr lang="en-US" dirty="0" smtClean="0">
                <a:solidFill>
                  <a:srgbClr val="FF0000"/>
                </a:solidFill>
              </a:rPr>
              <a:t>While traditional advertising media such as television, radio, newspapers, and magazines remain important, digital advertising and use of social media is less expensive and more expansive.</a:t>
            </a:r>
            <a:endParaRPr lang="en-US" dirty="0">
              <a:solidFill>
                <a:srgbClr val="FF0000"/>
              </a:solidFill>
            </a:endParaRPr>
          </a:p>
        </p:txBody>
      </p:sp>
      <p:pic>
        <p:nvPicPr>
          <p:cNvPr id="5" name="Picture 4" descr="Stamp With Word Promotion Inside, Vector Illustration Royalty Free  Cliparts, Vectors, And Stock Illustration. Image 35326968."/>
          <p:cNvPicPr/>
          <p:nvPr/>
        </p:nvPicPr>
        <p:blipFill>
          <a:blip r:embed="rId2" cstate="print"/>
          <a:srcRect/>
          <a:stretch>
            <a:fillRect/>
          </a:stretch>
        </p:blipFill>
        <p:spPr bwMode="auto">
          <a:xfrm>
            <a:off x="5029200" y="5562600"/>
            <a:ext cx="4114800" cy="12954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Marketing Research and Information Systems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200" u="sng" dirty="0" smtClean="0"/>
              <a:t>Before marketers can develop a marketing mix, they must collect in-depth, up-to-date information about customer needs</a:t>
            </a:r>
            <a:r>
              <a:rPr lang="en-US" dirty="0" smtClean="0"/>
              <a:t>.</a:t>
            </a:r>
          </a:p>
          <a:p>
            <a:endParaRPr lang="en-US" sz="800" dirty="0" smtClean="0"/>
          </a:p>
          <a:p>
            <a:pPr lvl="1"/>
            <a:r>
              <a:rPr lang="en-US" dirty="0" smtClean="0"/>
              <a:t>Marketing Research is a systematic, objective process of getting information about potential customers to guide marketing decisions.</a:t>
            </a:r>
          </a:p>
          <a:p>
            <a:pPr lvl="1"/>
            <a:endParaRPr lang="en-US" sz="800" dirty="0" smtClean="0"/>
          </a:p>
          <a:p>
            <a:pPr lvl="2"/>
            <a:r>
              <a:rPr lang="en-US" dirty="0" smtClean="0">
                <a:solidFill>
                  <a:srgbClr val="FF0000"/>
                </a:solidFill>
              </a:rPr>
              <a:t>Information might include data about the age, income, ethnicity, gender, and educational level of people in the target market, their preferences for product features, attitudes toward competitors’ products, and the frequency with which they use the product.</a:t>
            </a:r>
            <a:endParaRPr lang="en-US" dirty="0">
              <a:solidFill>
                <a:srgbClr val="FF0000"/>
              </a:solidFill>
            </a:endParaRPr>
          </a:p>
        </p:txBody>
      </p:sp>
      <p:pic>
        <p:nvPicPr>
          <p:cNvPr id="5" name="Picture 4" descr="The Importance of Market Research for Continued Sales Growth"/>
          <p:cNvPicPr/>
          <p:nvPr/>
        </p:nvPicPr>
        <p:blipFill>
          <a:blip r:embed="rId2" cstate="print"/>
          <a:srcRect/>
          <a:stretch>
            <a:fillRect/>
          </a:stretch>
        </p:blipFill>
        <p:spPr bwMode="auto">
          <a:xfrm>
            <a:off x="5715000" y="5105400"/>
            <a:ext cx="3429000" cy="17526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Marketing Research and Information Systems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400" u="sng" dirty="0" smtClean="0"/>
              <a:t>A Marketing Information System is a framework for accessing information about customers from both inside and outside the organization</a:t>
            </a:r>
            <a:r>
              <a:rPr lang="en-US" dirty="0" smtClean="0"/>
              <a:t>.</a:t>
            </a:r>
          </a:p>
          <a:p>
            <a:endParaRPr lang="en-US" sz="800" dirty="0" smtClean="0"/>
          </a:p>
          <a:p>
            <a:pPr lvl="1"/>
            <a:r>
              <a:rPr lang="en-US" sz="2000" dirty="0" smtClean="0"/>
              <a:t>Inside the organization, there is continuous flow of information about prices, sales, and expenses.</a:t>
            </a:r>
          </a:p>
          <a:p>
            <a:pPr lvl="1"/>
            <a:r>
              <a:rPr lang="en-US" sz="2000" dirty="0" smtClean="0"/>
              <a:t>Outside the organization, data is readily available through private or public reports and census statistics, as well as, from other sources.</a:t>
            </a:r>
          </a:p>
          <a:p>
            <a:pPr lvl="1"/>
            <a:endParaRPr lang="en-US" sz="800" dirty="0" smtClean="0"/>
          </a:p>
          <a:p>
            <a:pPr lvl="2"/>
            <a:r>
              <a:rPr lang="en-US" dirty="0" smtClean="0">
                <a:solidFill>
                  <a:srgbClr val="FF0000"/>
                </a:solidFill>
              </a:rPr>
              <a:t>Computer networking technology provides a framework for companies to connect to useful databases and customers with instantaneous information about product acceptance, sales performance, and buying behavior.</a:t>
            </a:r>
            <a:endParaRPr lang="en-US" dirty="0">
              <a:solidFill>
                <a:srgbClr val="FF0000"/>
              </a:solidFill>
            </a:endParaRPr>
          </a:p>
        </p:txBody>
      </p:sp>
      <p:pic>
        <p:nvPicPr>
          <p:cNvPr id="5" name="Picture 4" descr="Components of marketing information system | MIS. | Marketing information,  Marketing, Management information systems"/>
          <p:cNvPicPr/>
          <p:nvPr/>
        </p:nvPicPr>
        <p:blipFill>
          <a:blip r:embed="rId2" cstate="print"/>
          <a:srcRect/>
          <a:stretch>
            <a:fillRect/>
          </a:stretch>
        </p:blipFill>
        <p:spPr bwMode="auto">
          <a:xfrm>
            <a:off x="5562600" y="5410200"/>
            <a:ext cx="3581400" cy="14478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Marketing Research and Information Systems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normAutofit/>
          </a:bodyPr>
          <a:lstStyle/>
          <a:p>
            <a:r>
              <a:rPr lang="en-US" sz="2400" u="sng" dirty="0" smtClean="0"/>
              <a:t>Two types of data are usually available to decision makers</a:t>
            </a:r>
            <a:r>
              <a:rPr lang="en-US" dirty="0" smtClean="0"/>
              <a:t>.</a:t>
            </a:r>
          </a:p>
          <a:p>
            <a:endParaRPr lang="en-US" sz="800" dirty="0" smtClean="0"/>
          </a:p>
          <a:p>
            <a:pPr lvl="1"/>
            <a:r>
              <a:rPr lang="en-US" dirty="0" smtClean="0"/>
              <a:t>1.  Primary Data is marketing information that is observed, recorded, or collected directly from respondents.</a:t>
            </a:r>
          </a:p>
          <a:p>
            <a:pPr lvl="1"/>
            <a:endParaRPr lang="en-US" sz="800" dirty="0" smtClean="0"/>
          </a:p>
          <a:p>
            <a:pPr lvl="2"/>
            <a:r>
              <a:rPr lang="en-US" dirty="0" smtClean="0">
                <a:solidFill>
                  <a:srgbClr val="FF0000"/>
                </a:solidFill>
              </a:rPr>
              <a:t>Some methods for marketing research use passive observation of consumer behavior and open-ended questioning techniques.</a:t>
            </a:r>
          </a:p>
          <a:p>
            <a:pPr lvl="2"/>
            <a:endParaRPr lang="en-US" sz="800" dirty="0" smtClean="0"/>
          </a:p>
        </p:txBody>
      </p:sp>
      <p:pic>
        <p:nvPicPr>
          <p:cNvPr id="7" name="Picture 6" descr="Understanding Primary And Secondary Sources - Lessons - Tes Teach"/>
          <p:cNvPicPr/>
          <p:nvPr/>
        </p:nvPicPr>
        <p:blipFill>
          <a:blip r:embed="rId2" cstate="print"/>
          <a:srcRect/>
          <a:stretch>
            <a:fillRect/>
          </a:stretch>
        </p:blipFill>
        <p:spPr bwMode="auto">
          <a:xfrm>
            <a:off x="2113788" y="3807691"/>
            <a:ext cx="4953000" cy="3048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Marketing Research and Information Systems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400" u="sng" dirty="0" smtClean="0"/>
              <a:t>Two types of data are usually available to decision makers</a:t>
            </a:r>
            <a:r>
              <a:rPr lang="en-US" dirty="0" smtClean="0"/>
              <a:t>.</a:t>
            </a:r>
          </a:p>
          <a:p>
            <a:endParaRPr lang="en-US" sz="800" dirty="0" smtClean="0"/>
          </a:p>
          <a:p>
            <a:pPr lvl="1"/>
            <a:r>
              <a:rPr lang="en-US" dirty="0" smtClean="0"/>
              <a:t>2. Secondary Data is information that is compiled inside or outside an organization for some purpose other than changing the current situation.</a:t>
            </a:r>
          </a:p>
          <a:p>
            <a:pPr lvl="1"/>
            <a:endParaRPr lang="en-US" sz="800" dirty="0" smtClean="0"/>
          </a:p>
          <a:p>
            <a:pPr lvl="2"/>
            <a:r>
              <a:rPr lang="en-US" dirty="0" smtClean="0">
                <a:solidFill>
                  <a:srgbClr val="FF0000"/>
                </a:solidFill>
              </a:rPr>
              <a:t>Marketers typically use information compiled by the U.S. census bureau and other government agencies, databases created by marketing research firms, as well as sales and other internal reports, to gain information about customers.</a:t>
            </a:r>
          </a:p>
          <a:p>
            <a:pPr lvl="2"/>
            <a:endParaRPr lang="en-US" dirty="0"/>
          </a:p>
        </p:txBody>
      </p:sp>
      <p:pic>
        <p:nvPicPr>
          <p:cNvPr id="5" name="Picture 4" descr="Primary and Secondary Research"/>
          <p:cNvPicPr/>
          <p:nvPr/>
        </p:nvPicPr>
        <p:blipFill>
          <a:blip r:embed="rId2" cstate="print"/>
          <a:srcRect/>
          <a:stretch>
            <a:fillRect/>
          </a:stretch>
        </p:blipFill>
        <p:spPr bwMode="auto">
          <a:xfrm>
            <a:off x="1676400" y="4876800"/>
            <a:ext cx="5943600" cy="1850029"/>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Marketing Research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200" u="sng" dirty="0" smtClean="0"/>
              <a:t>The marketing of products and collecting of data about buying behavior – information on what people actually buy and how they buy it – represents marketing research of the future</a:t>
            </a:r>
            <a:r>
              <a:rPr lang="en-US" dirty="0" smtClean="0"/>
              <a:t>.</a:t>
            </a:r>
          </a:p>
          <a:p>
            <a:endParaRPr lang="en-US" sz="800" dirty="0" smtClean="0"/>
          </a:p>
          <a:p>
            <a:pPr lvl="1"/>
            <a:r>
              <a:rPr lang="en-US" sz="2000" dirty="0" smtClean="0"/>
              <a:t>New information technologies are changing the ways businesses learn about their customers and market their products</a:t>
            </a:r>
            <a:r>
              <a:rPr lang="en-US" dirty="0" smtClean="0"/>
              <a:t>.</a:t>
            </a:r>
          </a:p>
          <a:p>
            <a:pPr lvl="1"/>
            <a:endParaRPr lang="en-US" sz="800" dirty="0" smtClean="0"/>
          </a:p>
          <a:p>
            <a:pPr lvl="2"/>
            <a:r>
              <a:rPr lang="en-US" dirty="0" smtClean="0">
                <a:solidFill>
                  <a:srgbClr val="FF0000"/>
                </a:solidFill>
              </a:rPr>
              <a:t>The evolving development of telecommunications and computer technologies is allowing marketing researchers quick and easy access to a growing number of online services and a vast database of potential respondents (i.e. digital media and social networking).</a:t>
            </a:r>
            <a:endParaRPr lang="en-US" dirty="0">
              <a:solidFill>
                <a:srgbClr val="FF0000"/>
              </a:solidFill>
            </a:endParaRPr>
          </a:p>
        </p:txBody>
      </p:sp>
      <p:pic>
        <p:nvPicPr>
          <p:cNvPr id="5" name="Picture 4" descr="BUILDING YOUR ONLINE MARKETING RESEARCH PLAN - Lightspeed Research"/>
          <p:cNvPicPr/>
          <p:nvPr/>
        </p:nvPicPr>
        <p:blipFill>
          <a:blip r:embed="rId2" cstate="print"/>
          <a:srcRect/>
          <a:stretch>
            <a:fillRect/>
          </a:stretch>
        </p:blipFill>
        <p:spPr bwMode="auto">
          <a:xfrm>
            <a:off x="4572000" y="5105400"/>
            <a:ext cx="4572000" cy="17526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Marketing Research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Social network are a great way to obtain information from consumers who are willing to share their experiences about products and companies</a:t>
            </a:r>
            <a:r>
              <a:rPr lang="en-US" dirty="0" smtClean="0"/>
              <a:t>.</a:t>
            </a:r>
          </a:p>
          <a:p>
            <a:endParaRPr lang="en-US" sz="800" dirty="0" smtClean="0"/>
          </a:p>
          <a:p>
            <a:pPr lvl="1"/>
            <a:r>
              <a:rPr lang="en-US" dirty="0" smtClean="0"/>
              <a:t>In a way, this process identifies those consumers who develop an identity or passion for certain products, as well as, those consumers who have concerns about quality or performance.</a:t>
            </a:r>
          </a:p>
          <a:p>
            <a:pPr lvl="1"/>
            <a:endParaRPr lang="en-US" sz="800" dirty="0" smtClean="0"/>
          </a:p>
          <a:p>
            <a:pPr lvl="2"/>
            <a:r>
              <a:rPr lang="en-US" dirty="0" smtClean="0">
                <a:solidFill>
                  <a:srgbClr val="FF0000"/>
                </a:solidFill>
              </a:rPr>
              <a:t>It is possible for firms to tap into existing online social networks and simply “listen” to what consumers have on their mind.</a:t>
            </a:r>
          </a:p>
          <a:p>
            <a:pPr lvl="2"/>
            <a:r>
              <a:rPr lang="en-US" dirty="0" smtClean="0">
                <a:solidFill>
                  <a:srgbClr val="FF0000"/>
                </a:solidFill>
              </a:rPr>
              <a:t>Online surveys are becoming important to market research.</a:t>
            </a:r>
            <a:endParaRPr lang="en-US" dirty="0">
              <a:solidFill>
                <a:srgbClr val="FF0000"/>
              </a:solidFill>
            </a:endParaRPr>
          </a:p>
        </p:txBody>
      </p:sp>
      <p:pic>
        <p:nvPicPr>
          <p:cNvPr id="6" name="Picture 5" descr="Online Marketing Services, Online Market Research Services - MAD Internet &amp;  Mobile Advertising, New Delhi | ID: 14501031230"/>
          <p:cNvPicPr/>
          <p:nvPr/>
        </p:nvPicPr>
        <p:blipFill>
          <a:blip r:embed="rId2" cstate="print"/>
          <a:srcRect/>
          <a:stretch>
            <a:fillRect/>
          </a:stretch>
        </p:blipFill>
        <p:spPr bwMode="auto">
          <a:xfrm>
            <a:off x="5791200" y="5181600"/>
            <a:ext cx="3352800" cy="16764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Buying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200" u="sng" dirty="0" smtClean="0"/>
              <a:t>Carrying out a marketing concept is impossible unless marketers know what, where, when, and how consumers buy; conducting marketing research into the factors that influence buying behavior helps marketers develop effective marketing strategies</a:t>
            </a:r>
            <a:r>
              <a:rPr lang="en-US" sz="2200" dirty="0" smtClean="0"/>
              <a:t>.</a:t>
            </a:r>
          </a:p>
          <a:p>
            <a:endParaRPr lang="en-US" sz="800" dirty="0" smtClean="0"/>
          </a:p>
          <a:p>
            <a:pPr lvl="1"/>
            <a:r>
              <a:rPr lang="en-US" sz="2000" dirty="0" smtClean="0"/>
              <a:t>Buying Behavior refers to the decision processes and actions of people who purchase and use products.  It includes the behavior of both consumers purchasing products for personal use and organizations buying products for business use.</a:t>
            </a:r>
          </a:p>
          <a:p>
            <a:pPr lvl="1"/>
            <a:endParaRPr lang="en-US" sz="800" dirty="0" smtClean="0"/>
          </a:p>
          <a:p>
            <a:pPr lvl="2"/>
            <a:r>
              <a:rPr lang="en-US" dirty="0" smtClean="0">
                <a:solidFill>
                  <a:srgbClr val="FF0000"/>
                </a:solidFill>
              </a:rPr>
              <a:t>Marketers analyze buying behavior because a firm’s marketing strategy should be guided by an understanding of buyers.</a:t>
            </a:r>
            <a:endParaRPr lang="en-US" dirty="0">
              <a:solidFill>
                <a:srgbClr val="FF0000"/>
              </a:solidFill>
            </a:endParaRPr>
          </a:p>
        </p:txBody>
      </p:sp>
      <p:pic>
        <p:nvPicPr>
          <p:cNvPr id="5" name="Picture 4" descr="Consumer Buying Behaviour | Marketing | Philip Kotler | Influence  Advertising - YouTube"/>
          <p:cNvPicPr/>
          <p:nvPr/>
        </p:nvPicPr>
        <p:blipFill>
          <a:blip r:embed="rId2" cstate="print"/>
          <a:srcRect/>
          <a:stretch>
            <a:fillRect/>
          </a:stretch>
        </p:blipFill>
        <p:spPr bwMode="auto">
          <a:xfrm>
            <a:off x="5867400" y="5257800"/>
            <a:ext cx="3276600" cy="16002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Buying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Psychological Variables of Buying Behavior, include</a:t>
            </a:r>
            <a:r>
              <a:rPr lang="en-US" dirty="0" smtClean="0"/>
              <a:t>:</a:t>
            </a:r>
          </a:p>
          <a:p>
            <a:endParaRPr lang="en-US" sz="800" dirty="0" smtClean="0"/>
          </a:p>
          <a:p>
            <a:pPr marL="731520" lvl="1" indent="-457200">
              <a:buFont typeface="+mj-lt"/>
              <a:buAutoNum type="arabicPeriod"/>
            </a:pPr>
            <a:r>
              <a:rPr lang="en-US" u="sng" dirty="0" smtClean="0"/>
              <a:t>Perception</a:t>
            </a:r>
          </a:p>
          <a:p>
            <a:pPr lvl="2"/>
            <a:r>
              <a:rPr lang="en-US" dirty="0" smtClean="0">
                <a:solidFill>
                  <a:srgbClr val="FF0000"/>
                </a:solidFill>
              </a:rPr>
              <a:t>The process by which a person selects, organizes, and interprets information received from is or her senses.</a:t>
            </a:r>
          </a:p>
          <a:p>
            <a:pPr marL="731520" lvl="1" indent="-457200">
              <a:buFont typeface="+mj-lt"/>
              <a:buAutoNum type="arabicPeriod"/>
            </a:pPr>
            <a:r>
              <a:rPr lang="en-US" u="sng" dirty="0" smtClean="0"/>
              <a:t>Motivation</a:t>
            </a:r>
          </a:p>
          <a:p>
            <a:pPr lvl="2"/>
            <a:r>
              <a:rPr lang="en-US" dirty="0" smtClean="0">
                <a:solidFill>
                  <a:srgbClr val="FF0000"/>
                </a:solidFill>
              </a:rPr>
              <a:t>An inner drive that directs a person’s behavior toward goals.</a:t>
            </a:r>
          </a:p>
          <a:p>
            <a:pPr marL="731520" lvl="1" indent="-457200">
              <a:buFont typeface="+mj-lt"/>
              <a:buAutoNum type="arabicPeriod"/>
            </a:pPr>
            <a:r>
              <a:rPr lang="en-US" u="sng" dirty="0" smtClean="0"/>
              <a:t>Learning</a:t>
            </a:r>
          </a:p>
          <a:p>
            <a:pPr lvl="2"/>
            <a:r>
              <a:rPr lang="en-US" dirty="0" smtClean="0">
                <a:solidFill>
                  <a:srgbClr val="FF0000"/>
                </a:solidFill>
              </a:rPr>
              <a:t>Changes in a person’s behavior based on information and experience.</a:t>
            </a:r>
          </a:p>
          <a:p>
            <a:pPr marL="731520" lvl="1" indent="-457200">
              <a:buFont typeface="+mj-lt"/>
              <a:buAutoNum type="arabicPeriod"/>
            </a:pPr>
            <a:r>
              <a:rPr lang="en-US" u="sng" dirty="0" smtClean="0"/>
              <a:t>Attitude</a:t>
            </a:r>
          </a:p>
          <a:p>
            <a:pPr lvl="2"/>
            <a:r>
              <a:rPr lang="en-US" dirty="0" smtClean="0">
                <a:solidFill>
                  <a:srgbClr val="FF0000"/>
                </a:solidFill>
              </a:rPr>
              <a:t>Knowledge and positive or negative feelings about something.</a:t>
            </a:r>
          </a:p>
          <a:p>
            <a:pPr marL="731520" lvl="1" indent="-457200">
              <a:buFont typeface="+mj-lt"/>
              <a:buAutoNum type="arabicPeriod"/>
            </a:pPr>
            <a:r>
              <a:rPr lang="en-US" u="sng" dirty="0" smtClean="0"/>
              <a:t>Personality</a:t>
            </a:r>
          </a:p>
          <a:p>
            <a:pPr lvl="2"/>
            <a:r>
              <a:rPr lang="en-US" dirty="0" smtClean="0">
                <a:solidFill>
                  <a:srgbClr val="FF0000"/>
                </a:solidFill>
              </a:rPr>
              <a:t>The organization of an individual’s distinguishing character traits, attitudes, or habits.</a:t>
            </a:r>
            <a:endParaRPr lang="en-US" dirty="0">
              <a:solidFill>
                <a:srgbClr val="FF0000"/>
              </a:solidFill>
            </a:endParaRPr>
          </a:p>
        </p:txBody>
      </p:sp>
      <p:pic>
        <p:nvPicPr>
          <p:cNvPr id="5" name="Picture 4" descr="What are the Psychological Factors Influencing Consumer Behavior? -  Business Jargons"/>
          <p:cNvPicPr/>
          <p:nvPr/>
        </p:nvPicPr>
        <p:blipFill>
          <a:blip r:embed="rId2" cstate="print"/>
          <a:srcRect/>
          <a:stretch>
            <a:fillRect/>
          </a:stretch>
        </p:blipFill>
        <p:spPr bwMode="auto">
          <a:xfrm>
            <a:off x="6477000" y="0"/>
            <a:ext cx="1981200" cy="15240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Buying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normAutofit/>
          </a:bodyPr>
          <a:lstStyle/>
          <a:p>
            <a:r>
              <a:rPr lang="en-US" sz="2200" u="sng" dirty="0" smtClean="0"/>
              <a:t>Social factors include Social Roles, which are a set of expectations for individuals based on some position they occupy</a:t>
            </a:r>
            <a:r>
              <a:rPr lang="en-US" dirty="0" smtClean="0"/>
              <a:t>.</a:t>
            </a:r>
          </a:p>
          <a:p>
            <a:endParaRPr lang="en-US" sz="800" dirty="0" smtClean="0"/>
          </a:p>
          <a:p>
            <a:pPr lvl="1"/>
            <a:r>
              <a:rPr lang="en-US" dirty="0" smtClean="0"/>
              <a:t>A person may have many roles: father, husband, student, executive.  Each of these roles can influence buying behavior.</a:t>
            </a:r>
          </a:p>
          <a:p>
            <a:pPr lvl="1"/>
            <a:endParaRPr lang="en-US" sz="800" dirty="0" smtClean="0"/>
          </a:p>
          <a:p>
            <a:pPr lvl="2"/>
            <a:r>
              <a:rPr lang="en-US" dirty="0" smtClean="0">
                <a:solidFill>
                  <a:srgbClr val="FF0000"/>
                </a:solidFill>
              </a:rPr>
              <a:t>In choosing which car to buy, a person’s buying power may be affected by the opinions and experiences of their family and friends and by the various roles they assume.</a:t>
            </a:r>
          </a:p>
        </p:txBody>
      </p:sp>
      <p:pic>
        <p:nvPicPr>
          <p:cNvPr id="7" name="Picture 6" descr="Businessman character showing different social roles | Free Vector"/>
          <p:cNvPicPr/>
          <p:nvPr/>
        </p:nvPicPr>
        <p:blipFill>
          <a:blip r:embed="rId2" cstate="print"/>
          <a:srcRect/>
          <a:stretch>
            <a:fillRect/>
          </a:stretch>
        </p:blipFill>
        <p:spPr bwMode="auto">
          <a:xfrm>
            <a:off x="5029200" y="4495800"/>
            <a:ext cx="4114800" cy="2362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Marketing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Marketing is an important part of a firm’s overall strategy.  Other functional areas of the business – such as operations, finance, and all areas of management – must be coordinated with marketing decisions</a:t>
            </a:r>
            <a:r>
              <a:rPr lang="en-US" dirty="0" smtClean="0"/>
              <a:t>.</a:t>
            </a:r>
          </a:p>
          <a:p>
            <a:endParaRPr lang="en-US" sz="800" dirty="0" smtClean="0"/>
          </a:p>
          <a:p>
            <a:pPr lvl="1"/>
            <a:r>
              <a:rPr lang="en-US" sz="2000" dirty="0" smtClean="0"/>
              <a:t>Marketing has the important function of providing revenue to sustain a firm.  Only by creating trust and effective relationships with customers can a firm succeed in the long run.</a:t>
            </a:r>
          </a:p>
          <a:p>
            <a:pPr lvl="1"/>
            <a:endParaRPr lang="en-US" sz="800" dirty="0" smtClean="0"/>
          </a:p>
          <a:p>
            <a:pPr lvl="2"/>
            <a:r>
              <a:rPr lang="en-US" dirty="0" smtClean="0">
                <a:solidFill>
                  <a:srgbClr val="FF0000"/>
                </a:solidFill>
              </a:rPr>
              <a:t>Businesses try to respond to consumer wants and needs and to anticipate changes in the environment.</a:t>
            </a:r>
            <a:endParaRPr lang="en-US" dirty="0">
              <a:solidFill>
                <a:srgbClr val="FF0000"/>
              </a:solidFill>
            </a:endParaRPr>
          </a:p>
        </p:txBody>
      </p:sp>
      <p:pic>
        <p:nvPicPr>
          <p:cNvPr id="5" name="Picture 4" descr="A Depressed Economy Is An Opportunity To Revisit Marketing Strategies –  Modern Marketing"/>
          <p:cNvPicPr/>
          <p:nvPr/>
        </p:nvPicPr>
        <p:blipFill>
          <a:blip r:embed="rId2" cstate="print"/>
          <a:srcRect/>
          <a:stretch>
            <a:fillRect/>
          </a:stretch>
        </p:blipFill>
        <p:spPr bwMode="auto">
          <a:xfrm>
            <a:off x="5715000" y="4953000"/>
            <a:ext cx="3429000" cy="19050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Buying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400" u="sng" dirty="0" smtClean="0"/>
              <a:t>Other Social Factors of Buying Behavior, include</a:t>
            </a:r>
            <a:r>
              <a:rPr lang="en-US" dirty="0" smtClean="0"/>
              <a:t>:</a:t>
            </a:r>
          </a:p>
          <a:p>
            <a:endParaRPr lang="en-US" sz="800" dirty="0" smtClean="0"/>
          </a:p>
          <a:p>
            <a:pPr marL="731520" lvl="1" indent="-457200">
              <a:buFont typeface="+mj-lt"/>
              <a:buAutoNum type="arabicPeriod"/>
            </a:pPr>
            <a:r>
              <a:rPr lang="en-US" u="sng" dirty="0" smtClean="0"/>
              <a:t>Reference Groups</a:t>
            </a:r>
          </a:p>
          <a:p>
            <a:pPr lvl="2"/>
            <a:r>
              <a:rPr lang="en-US" dirty="0" smtClean="0">
                <a:solidFill>
                  <a:srgbClr val="FF0000"/>
                </a:solidFill>
              </a:rPr>
              <a:t>Groups with whom buyers identify and whose values or attitudes they adopt.</a:t>
            </a:r>
          </a:p>
          <a:p>
            <a:pPr marL="731520" lvl="1" indent="-457200">
              <a:buFont typeface="+mj-lt"/>
              <a:buAutoNum type="arabicPeriod"/>
            </a:pPr>
            <a:r>
              <a:rPr lang="en-US" u="sng" dirty="0" smtClean="0"/>
              <a:t>Social Classes</a:t>
            </a:r>
          </a:p>
          <a:p>
            <a:pPr lvl="2"/>
            <a:r>
              <a:rPr lang="en-US" dirty="0" smtClean="0">
                <a:solidFill>
                  <a:srgbClr val="FF0000"/>
                </a:solidFill>
              </a:rPr>
              <a:t>A ranking of people into higher or lower positions of respect.</a:t>
            </a:r>
          </a:p>
          <a:p>
            <a:pPr marL="731520" lvl="1" indent="-457200">
              <a:buFont typeface="+mj-lt"/>
              <a:buAutoNum type="arabicPeriod"/>
            </a:pPr>
            <a:r>
              <a:rPr lang="en-US" u="sng" dirty="0" smtClean="0"/>
              <a:t>Culture</a:t>
            </a:r>
          </a:p>
          <a:p>
            <a:pPr lvl="2"/>
            <a:r>
              <a:rPr lang="en-US" dirty="0" smtClean="0">
                <a:solidFill>
                  <a:srgbClr val="FF0000"/>
                </a:solidFill>
              </a:rPr>
              <a:t>The integrated, accepted pattern of human behavior, including thought, speech, beliefs, actions, and artifacts.</a:t>
            </a:r>
            <a:endParaRPr lang="en-US" dirty="0">
              <a:solidFill>
                <a:srgbClr val="FF0000"/>
              </a:solidFill>
            </a:endParaRPr>
          </a:p>
        </p:txBody>
      </p:sp>
      <p:pic>
        <p:nvPicPr>
          <p:cNvPr id="6" name="Picture 5" descr="Consumer Buying Behavior | Marketing Concept - YouTube"/>
          <p:cNvPicPr/>
          <p:nvPr/>
        </p:nvPicPr>
        <p:blipFill>
          <a:blip r:embed="rId2" cstate="print"/>
          <a:srcRect/>
          <a:stretch>
            <a:fillRect/>
          </a:stretch>
        </p:blipFill>
        <p:spPr bwMode="auto">
          <a:xfrm>
            <a:off x="5486400" y="5181600"/>
            <a:ext cx="3657600" cy="16764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Buying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400" u="sng" dirty="0" smtClean="0"/>
              <a:t>Although marketers try to understand buying behavior, it is extremely difficult to explain exactly why a buyer purchases a particular product</a:t>
            </a:r>
            <a:r>
              <a:rPr lang="en-US" dirty="0" smtClean="0"/>
              <a:t>.</a:t>
            </a:r>
          </a:p>
          <a:p>
            <a:endParaRPr lang="en-US" sz="800" dirty="0" smtClean="0"/>
          </a:p>
          <a:p>
            <a:pPr lvl="1"/>
            <a:r>
              <a:rPr lang="en-US" dirty="0" smtClean="0">
                <a:solidFill>
                  <a:srgbClr val="FF0000"/>
                </a:solidFill>
              </a:rPr>
              <a:t>They may not be able to determine accurately what is highly satisfying to buyers, but they know that trying to understand consumer wants and needs is the best way to satisfy them.</a:t>
            </a:r>
          </a:p>
        </p:txBody>
      </p:sp>
      <p:pic>
        <p:nvPicPr>
          <p:cNvPr id="5" name="Picture 4" descr="Understand your Singapore Market by Dissecting It"/>
          <p:cNvPicPr/>
          <p:nvPr/>
        </p:nvPicPr>
        <p:blipFill>
          <a:blip r:embed="rId2" cstate="print"/>
          <a:srcRect/>
          <a:stretch>
            <a:fillRect/>
          </a:stretch>
        </p:blipFill>
        <p:spPr bwMode="auto">
          <a:xfrm>
            <a:off x="1905000" y="4114800"/>
            <a:ext cx="5410200" cy="2081784"/>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Marketing Environment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A number of external forces directly or indirectly influence the development of marketing strategies</a:t>
            </a:r>
            <a:r>
              <a:rPr lang="en-US" dirty="0" smtClean="0"/>
              <a:t>:</a:t>
            </a:r>
          </a:p>
          <a:p>
            <a:endParaRPr lang="en-US" sz="800" dirty="0" smtClean="0"/>
          </a:p>
          <a:p>
            <a:pPr marL="731520" lvl="1" indent="-457200">
              <a:buFont typeface="+mj-lt"/>
              <a:buAutoNum type="arabicPeriod"/>
            </a:pPr>
            <a:r>
              <a:rPr lang="en-US" u="sng" dirty="0" smtClean="0"/>
              <a:t>Political, Legal and Regulatory Forces</a:t>
            </a:r>
          </a:p>
          <a:p>
            <a:pPr lvl="2"/>
            <a:r>
              <a:rPr lang="en-US" dirty="0" smtClean="0">
                <a:solidFill>
                  <a:srgbClr val="FF0000"/>
                </a:solidFill>
              </a:rPr>
              <a:t>Specific laws, for example, require that advertisements be truthful and that all health claims be documented.  Etc…</a:t>
            </a:r>
          </a:p>
          <a:p>
            <a:pPr marL="731520" lvl="1" indent="-457200">
              <a:buFont typeface="+mj-lt"/>
              <a:buAutoNum type="arabicPeriod"/>
            </a:pPr>
            <a:r>
              <a:rPr lang="en-US" u="sng" dirty="0" smtClean="0"/>
              <a:t>Social Forces</a:t>
            </a:r>
          </a:p>
          <a:p>
            <a:pPr lvl="2"/>
            <a:r>
              <a:rPr lang="en-US" dirty="0" smtClean="0">
                <a:solidFill>
                  <a:srgbClr val="FF0000"/>
                </a:solidFill>
              </a:rPr>
              <a:t>The public’s opinions and attitudes toward issues such as living standards, ethics, the environment, lifestyles, and quality of life.</a:t>
            </a:r>
          </a:p>
          <a:p>
            <a:pPr marL="731520" lvl="1" indent="-457200">
              <a:buFont typeface="+mj-lt"/>
              <a:buAutoNum type="arabicPeriod"/>
            </a:pPr>
            <a:r>
              <a:rPr lang="en-US" u="sng" dirty="0" smtClean="0"/>
              <a:t>Competitive and Economic Forces</a:t>
            </a:r>
          </a:p>
          <a:p>
            <a:pPr lvl="2"/>
            <a:r>
              <a:rPr lang="en-US" dirty="0" smtClean="0">
                <a:solidFill>
                  <a:srgbClr val="FF0000"/>
                </a:solidFill>
              </a:rPr>
              <a:t>Competitive relationships such as those in the tech industry, unemployment, purchasing power, and general economic conditions.</a:t>
            </a:r>
          </a:p>
          <a:p>
            <a:pPr marL="731520" lvl="1" indent="-457200">
              <a:buFont typeface="+mj-lt"/>
              <a:buAutoNum type="arabicPeriod"/>
            </a:pPr>
            <a:r>
              <a:rPr lang="en-US" u="sng" dirty="0" smtClean="0"/>
              <a:t>Technological Forces</a:t>
            </a:r>
          </a:p>
          <a:p>
            <a:pPr lvl="2"/>
            <a:r>
              <a:rPr lang="en-US" dirty="0" smtClean="0">
                <a:solidFill>
                  <a:srgbClr val="FF0000"/>
                </a:solidFill>
              </a:rPr>
              <a:t>Computers and other tech advances that improve distribution, promotion, and new-product development.</a:t>
            </a:r>
            <a:endParaRPr lang="en-US" dirty="0">
              <a:solidFill>
                <a:srgbClr val="FF0000"/>
              </a:solidFill>
            </a:endParaRPr>
          </a:p>
        </p:txBody>
      </p:sp>
      <p:pic>
        <p:nvPicPr>
          <p:cNvPr id="5" name="Picture 4" descr="Marketing Environment: Explanation, Components, &amp; Importance | Feedough"/>
          <p:cNvPicPr/>
          <p:nvPr/>
        </p:nvPicPr>
        <p:blipFill>
          <a:blip r:embed="rId2" cstate="print"/>
          <a:srcRect/>
          <a:stretch>
            <a:fillRect/>
          </a:stretch>
        </p:blipFill>
        <p:spPr bwMode="auto">
          <a:xfrm>
            <a:off x="6858000" y="0"/>
            <a:ext cx="2286000" cy="14478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 of Marketing to Business and Society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400" u="sng" dirty="0" smtClean="0"/>
              <a:t>Marketing is a necessary function to reaching consumers, establishing relationships, and creating revenue</a:t>
            </a:r>
            <a:r>
              <a:rPr lang="en-US" dirty="0" smtClean="0"/>
              <a:t>.</a:t>
            </a:r>
          </a:p>
          <a:p>
            <a:endParaRPr lang="en-US" sz="800" dirty="0" smtClean="0"/>
          </a:p>
          <a:p>
            <a:pPr lvl="1"/>
            <a:r>
              <a:rPr lang="en-US" dirty="0" smtClean="0"/>
              <a:t>Marketing is essential in communicating the value of goods and services.  </a:t>
            </a:r>
          </a:p>
          <a:p>
            <a:pPr lvl="1"/>
            <a:endParaRPr lang="en-US" sz="800" dirty="0" smtClean="0"/>
          </a:p>
          <a:p>
            <a:pPr lvl="2"/>
            <a:r>
              <a:rPr lang="en-US" dirty="0" smtClean="0">
                <a:solidFill>
                  <a:srgbClr val="FF0000"/>
                </a:solidFill>
              </a:rPr>
              <a:t>For consumers, marketing is necessary to ensure they get the products they desire at the right prices in the right quantities and at a reasonable price.</a:t>
            </a:r>
          </a:p>
          <a:p>
            <a:pPr lvl="2"/>
            <a:r>
              <a:rPr lang="en-US" dirty="0" smtClean="0">
                <a:solidFill>
                  <a:srgbClr val="FF0000"/>
                </a:solidFill>
              </a:rPr>
              <a:t>From the perspective of businesses, marketing is necessary in order to form valuable relationships with customers to increase profitability and customer support.</a:t>
            </a:r>
            <a:endParaRPr lang="en-US" dirty="0">
              <a:solidFill>
                <a:srgbClr val="FF0000"/>
              </a:solidFill>
            </a:endParaRPr>
          </a:p>
        </p:txBody>
      </p:sp>
      <p:pic>
        <p:nvPicPr>
          <p:cNvPr id="5" name="Picture 4" descr="The Importance of Marketing Data - Get Online NOLA"/>
          <p:cNvPicPr/>
          <p:nvPr/>
        </p:nvPicPr>
        <p:blipFill>
          <a:blip r:embed="rId2" cstate="print"/>
          <a:srcRect/>
          <a:stretch>
            <a:fillRect/>
          </a:stretch>
        </p:blipFill>
        <p:spPr bwMode="auto">
          <a:xfrm>
            <a:off x="5334000" y="5334000"/>
            <a:ext cx="3810000" cy="15240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Business Survey</a:t>
            </a:r>
            <a:endParaRPr lang="en-US" u="sng"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pic>
        <p:nvPicPr>
          <p:cNvPr id="5" name="Content Placeholder 4" descr="5 Ways Small Businesses Can Benefit From Using Surveys - Survey ..."/>
          <p:cNvPicPr>
            <a:picLocks noGrp="1"/>
          </p:cNvPicPr>
          <p:nvPr>
            <p:ph sz="quarter" idx="1"/>
          </p:nvPr>
        </p:nvPicPr>
        <p:blipFill>
          <a:blip r:embed="rId2" cstate="print"/>
          <a:srcRect/>
          <a:stretch>
            <a:fillRect/>
          </a:stretch>
        </p:blipFill>
        <p:spPr bwMode="auto">
          <a:xfrm>
            <a:off x="1101852" y="1828800"/>
            <a:ext cx="6934199" cy="4038600"/>
          </a:xfrm>
          <a:prstGeom prst="rect">
            <a:avLst/>
          </a:prstGeom>
          <a:noFill/>
          <a:ln w="9525">
            <a:noFill/>
            <a:miter lim="800000"/>
            <a:headEnd/>
            <a:tailEnd/>
          </a:ln>
        </p:spPr>
      </p:pic>
    </p:spTree>
    <p:extLst>
      <p:ext uri="{BB962C8B-B14F-4D97-AF65-F5344CB8AC3E}">
        <p14:creationId xmlns:p14="http://schemas.microsoft.com/office/powerpoint/2010/main" val="27484308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Part Five: Marketing: Developing Relationships</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Twelve: Dimensions of Marketing Strategy</a:t>
            </a:r>
          </a:p>
        </p:txBody>
      </p:sp>
      <p:pic>
        <p:nvPicPr>
          <p:cNvPr id="8" name="Picture 7" descr="What Is Marketing Strategy? - Examples, Components, &amp; Planning | Feedough"/>
          <p:cNvPicPr/>
          <p:nvPr/>
        </p:nvPicPr>
        <p:blipFill>
          <a:blip r:embed="rId2">
            <a:extLst>
              <a:ext uri="{28A0092B-C50C-407E-A947-70E740481C1C}">
                <a14:useLocalDpi xmlns:a14="http://schemas.microsoft.com/office/drawing/2010/main" val="0"/>
              </a:ext>
            </a:extLst>
          </a:blip>
          <a:srcRect/>
          <a:stretch>
            <a:fillRect/>
          </a:stretch>
        </p:blipFill>
        <p:spPr bwMode="auto">
          <a:xfrm>
            <a:off x="1618488" y="2667000"/>
            <a:ext cx="5943600" cy="3319145"/>
          </a:xfrm>
          <a:prstGeom prst="rect">
            <a:avLst/>
          </a:prstGeom>
          <a:noFill/>
          <a:ln>
            <a:noFill/>
          </a:ln>
        </p:spPr>
      </p:pic>
    </p:spTree>
    <p:extLst>
      <p:ext uri="{BB962C8B-B14F-4D97-AF65-F5344CB8AC3E}">
        <p14:creationId xmlns:p14="http://schemas.microsoft.com/office/powerpoint/2010/main" val="20025054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The key to developing a marketing strategy is selecting a target market and maintaining a marketing mix that creates long-term relationships with customers</a:t>
            </a:r>
            <a:r>
              <a:rPr lang="en-US" dirty="0" smtClean="0"/>
              <a:t>.</a:t>
            </a:r>
          </a:p>
          <a:p>
            <a:endParaRPr lang="en-US" sz="800" dirty="0" smtClean="0"/>
          </a:p>
          <a:p>
            <a:pPr lvl="1"/>
            <a:r>
              <a:rPr lang="en-US" sz="2000" dirty="0" smtClean="0">
                <a:solidFill>
                  <a:srgbClr val="FF0000"/>
                </a:solidFill>
              </a:rPr>
              <a:t>Getting the right mix of product, price, promotion, and distribution is critical if a business is to satisfy its target customers and achieve its own objectives (implement the marketing concept).</a:t>
            </a:r>
            <a:endParaRPr lang="en-US" sz="2000" dirty="0">
              <a:solidFill>
                <a:srgbClr val="FF0000"/>
              </a:solidFill>
            </a:endParaRPr>
          </a:p>
        </p:txBody>
      </p:sp>
      <p:pic>
        <p:nvPicPr>
          <p:cNvPr id="5" name="Picture 4" descr="Target-Market | Deythere"/>
          <p:cNvPicPr/>
          <p:nvPr/>
        </p:nvPicPr>
        <p:blipFill>
          <a:blip r:embed="rId2" cstate="print"/>
          <a:srcRect/>
          <a:stretch>
            <a:fillRect/>
          </a:stretch>
        </p:blipFill>
        <p:spPr bwMode="auto">
          <a:xfrm>
            <a:off x="1351788" y="4512092"/>
            <a:ext cx="6477000" cy="1586956"/>
          </a:xfrm>
          <a:prstGeom prst="rect">
            <a:avLst/>
          </a:prstGeom>
          <a:noFill/>
          <a:ln w="9525">
            <a:noFill/>
            <a:miter lim="800000"/>
            <a:headEnd/>
            <a:tailEnd/>
          </a:ln>
        </p:spPr>
      </p:pic>
    </p:spTree>
    <p:extLst>
      <p:ext uri="{BB962C8B-B14F-4D97-AF65-F5344CB8AC3E}">
        <p14:creationId xmlns:p14="http://schemas.microsoft.com/office/powerpoint/2010/main" val="4231649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Marketing Mix</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400" u="sng" dirty="0" smtClean="0"/>
              <a:t>The marketing mix is the part of a marketing strategy that involves decisions regarding controllable variables</a:t>
            </a:r>
            <a:r>
              <a:rPr lang="en-US" dirty="0" smtClean="0"/>
              <a:t>.</a:t>
            </a:r>
          </a:p>
          <a:p>
            <a:endParaRPr lang="en-US" sz="800" dirty="0" smtClean="0"/>
          </a:p>
          <a:p>
            <a:pPr lvl="1"/>
            <a:r>
              <a:rPr lang="en-US" dirty="0" smtClean="0"/>
              <a:t>After selecting a target market, marketers have to develop and manage the dimensions of the marketing mix to give their firm an advantage over competitors.</a:t>
            </a:r>
          </a:p>
          <a:p>
            <a:pPr lvl="1"/>
            <a:endParaRPr lang="en-US" sz="800" dirty="0" smtClean="0"/>
          </a:p>
          <a:p>
            <a:pPr lvl="2"/>
            <a:r>
              <a:rPr lang="en-US" dirty="0" smtClean="0">
                <a:solidFill>
                  <a:srgbClr val="FF0000"/>
                </a:solidFill>
              </a:rPr>
              <a:t>Successful companies offer at least one dimension of value usually associated with a </a:t>
            </a:r>
            <a:r>
              <a:rPr lang="en-US" dirty="0" err="1" smtClean="0">
                <a:solidFill>
                  <a:srgbClr val="FF0000"/>
                </a:solidFill>
              </a:rPr>
              <a:t>mktg</a:t>
            </a:r>
            <a:r>
              <a:rPr lang="en-US" dirty="0" smtClean="0">
                <a:solidFill>
                  <a:srgbClr val="FF0000"/>
                </a:solidFill>
              </a:rPr>
              <a:t> mix element that surpasses all competitors in the marketplace in meeting customer expectations.</a:t>
            </a:r>
          </a:p>
          <a:p>
            <a:pPr lvl="3"/>
            <a:r>
              <a:rPr lang="en-US" dirty="0" smtClean="0">
                <a:solidFill>
                  <a:srgbClr val="0070C0"/>
                </a:solidFill>
              </a:rPr>
              <a:t>(i.e.) Walmart exceeds the competition in price.</a:t>
            </a:r>
          </a:p>
        </p:txBody>
      </p:sp>
      <p:pic>
        <p:nvPicPr>
          <p:cNvPr id="5" name="Picture 4" descr="If We Keep In Mind That Marketing Mix Is The Combination - Marketing Mix 7p  Png, Transparent Png - kindpng"/>
          <p:cNvPicPr/>
          <p:nvPr/>
        </p:nvPicPr>
        <p:blipFill>
          <a:blip r:embed="rId2" cstate="print"/>
          <a:srcRect/>
          <a:stretch>
            <a:fillRect/>
          </a:stretch>
        </p:blipFill>
        <p:spPr bwMode="auto">
          <a:xfrm>
            <a:off x="6934200" y="4800600"/>
            <a:ext cx="2209800" cy="2057400"/>
          </a:xfrm>
          <a:prstGeom prst="rect">
            <a:avLst/>
          </a:prstGeom>
          <a:noFill/>
          <a:ln w="9525">
            <a:noFill/>
            <a:miter lim="800000"/>
            <a:headEnd/>
            <a:tailEnd/>
          </a:ln>
        </p:spPr>
      </p:pic>
    </p:spTree>
    <p:extLst>
      <p:ext uri="{BB962C8B-B14F-4D97-AF65-F5344CB8AC3E}">
        <p14:creationId xmlns:p14="http://schemas.microsoft.com/office/powerpoint/2010/main" val="41278991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Strategy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400" u="sng" dirty="0" smtClean="0"/>
              <a:t>The term product refers to goods, services, and ideas</a:t>
            </a:r>
            <a:r>
              <a:rPr lang="en-US" dirty="0" smtClean="0"/>
              <a:t>.  </a:t>
            </a:r>
          </a:p>
          <a:p>
            <a:endParaRPr lang="en-US" sz="800" dirty="0" smtClean="0"/>
          </a:p>
          <a:p>
            <a:pPr lvl="1"/>
            <a:r>
              <a:rPr lang="en-US" dirty="0" smtClean="0">
                <a:solidFill>
                  <a:srgbClr val="FF0000"/>
                </a:solidFill>
              </a:rPr>
              <a:t>Because the product is often the most visible of the marketing mix dimensions, managing product decisions is crucial.</a:t>
            </a:r>
          </a:p>
          <a:p>
            <a:pPr lvl="1"/>
            <a:endParaRPr lang="en-US" sz="800" dirty="0" smtClean="0"/>
          </a:p>
        </p:txBody>
      </p:sp>
      <p:pic>
        <p:nvPicPr>
          <p:cNvPr id="6" name="Picture 5" descr="Product Strategy Templates"/>
          <p:cNvPicPr/>
          <p:nvPr/>
        </p:nvPicPr>
        <p:blipFill>
          <a:blip r:embed="rId2" cstate="print"/>
          <a:srcRect/>
          <a:stretch>
            <a:fillRect/>
          </a:stretch>
        </p:blipFill>
        <p:spPr bwMode="auto">
          <a:xfrm>
            <a:off x="2590800" y="3124200"/>
            <a:ext cx="4038600" cy="3114040"/>
          </a:xfrm>
          <a:prstGeom prst="rect">
            <a:avLst/>
          </a:prstGeom>
          <a:noFill/>
          <a:ln w="9525">
            <a:noFill/>
            <a:miter lim="800000"/>
            <a:headEnd/>
            <a:tailEnd/>
          </a:ln>
        </p:spPr>
      </p:pic>
    </p:spTree>
    <p:extLst>
      <p:ext uri="{BB962C8B-B14F-4D97-AF65-F5344CB8AC3E}">
        <p14:creationId xmlns:p14="http://schemas.microsoft.com/office/powerpoint/2010/main" val="33000238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New Products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300" u="sng" dirty="0" smtClean="0"/>
              <a:t>Before introducing a new product, a business must follow a multistep process: (1) idea development, (2) the screening of new ideas, (3) business analysis, (4) product development,    (5) test marketing, and (6) commercialization</a:t>
            </a:r>
            <a:r>
              <a:rPr lang="en-US" dirty="0" smtClean="0"/>
              <a:t>.</a:t>
            </a:r>
          </a:p>
          <a:p>
            <a:endParaRPr lang="en-US" sz="800" dirty="0"/>
          </a:p>
          <a:p>
            <a:pPr lvl="1"/>
            <a:r>
              <a:rPr lang="en-US" sz="2300" dirty="0"/>
              <a:t>Each year, thousands of products are introduced, but few of them actually succeed.  Even established firms launch unsuccessful products</a:t>
            </a:r>
            <a:r>
              <a:rPr lang="en-US" dirty="0"/>
              <a:t>.</a:t>
            </a:r>
            <a:endParaRPr lang="en-US" dirty="0" smtClean="0"/>
          </a:p>
          <a:p>
            <a:pPr lvl="1"/>
            <a:endParaRPr lang="en-US" sz="800" dirty="0" smtClean="0"/>
          </a:p>
          <a:p>
            <a:pPr lvl="2"/>
            <a:r>
              <a:rPr lang="en-US" dirty="0" smtClean="0">
                <a:solidFill>
                  <a:srgbClr val="FF0000"/>
                </a:solidFill>
              </a:rPr>
              <a:t>It can take considerable time to get a product ready for market.  </a:t>
            </a:r>
            <a:endParaRPr lang="en-US" dirty="0">
              <a:solidFill>
                <a:srgbClr val="FF0000"/>
              </a:solidFill>
            </a:endParaRPr>
          </a:p>
        </p:txBody>
      </p:sp>
      <p:pic>
        <p:nvPicPr>
          <p:cNvPr id="5" name="Picture 4" descr="CPSS | Product Enthusiast"/>
          <p:cNvPicPr/>
          <p:nvPr/>
        </p:nvPicPr>
        <p:blipFill>
          <a:blip r:embed="rId2" cstate="print"/>
          <a:srcRect/>
          <a:stretch>
            <a:fillRect/>
          </a:stretch>
        </p:blipFill>
        <p:spPr bwMode="auto">
          <a:xfrm>
            <a:off x="7162800" y="76200"/>
            <a:ext cx="1617345" cy="1447800"/>
          </a:xfrm>
          <a:prstGeom prst="rect">
            <a:avLst/>
          </a:prstGeom>
          <a:noFill/>
          <a:ln w="9525">
            <a:noFill/>
            <a:miter lim="800000"/>
            <a:headEnd/>
            <a:tailEnd/>
          </a:ln>
        </p:spPr>
      </p:pic>
      <p:pic>
        <p:nvPicPr>
          <p:cNvPr id="6" name="Picture 5" descr="Innovation Blueprint for Package Design | 2017-01-27 | Brand Packaging"/>
          <p:cNvPicPr/>
          <p:nvPr/>
        </p:nvPicPr>
        <p:blipFill>
          <a:blip r:embed="rId3" cstate="print"/>
          <a:srcRect/>
          <a:stretch>
            <a:fillRect/>
          </a:stretch>
        </p:blipFill>
        <p:spPr bwMode="auto">
          <a:xfrm>
            <a:off x="2514600" y="4953000"/>
            <a:ext cx="4343400" cy="2057400"/>
          </a:xfrm>
          <a:prstGeom prst="rect">
            <a:avLst/>
          </a:prstGeom>
          <a:noFill/>
          <a:ln w="9525">
            <a:noFill/>
            <a:miter lim="800000"/>
            <a:headEnd/>
            <a:tailEnd/>
          </a:ln>
        </p:spPr>
      </p:pic>
    </p:spTree>
    <p:extLst>
      <p:ext uri="{BB962C8B-B14F-4D97-AF65-F5344CB8AC3E}">
        <p14:creationId xmlns:p14="http://schemas.microsoft.com/office/powerpoint/2010/main" val="190894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Marketing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It is important to note what marketing is not:  It is not manipulating consumers to get them to buy products they do not want. It is not just selling and advertising</a:t>
            </a:r>
            <a:r>
              <a:rPr lang="en-US" dirty="0" smtClean="0"/>
              <a:t>.</a:t>
            </a:r>
          </a:p>
          <a:p>
            <a:endParaRPr lang="en-US" sz="800" dirty="0" smtClean="0"/>
          </a:p>
          <a:p>
            <a:pPr lvl="1"/>
            <a:r>
              <a:rPr lang="en-US" dirty="0" smtClean="0"/>
              <a:t>Marketing is a systematic approach to satisfying customers.</a:t>
            </a:r>
          </a:p>
          <a:p>
            <a:pPr lvl="1"/>
            <a:endParaRPr lang="en-US" sz="800" dirty="0" smtClean="0"/>
          </a:p>
          <a:p>
            <a:pPr lvl="2"/>
            <a:r>
              <a:rPr lang="en-US" dirty="0" smtClean="0">
                <a:solidFill>
                  <a:srgbClr val="FF0000"/>
                </a:solidFill>
              </a:rPr>
              <a:t>Marketing focuses on the many activities – planning, pricing, promoting, and distributing products – that foster exchanges.</a:t>
            </a:r>
          </a:p>
          <a:p>
            <a:pPr lvl="2"/>
            <a:r>
              <a:rPr lang="en-US" dirty="0" smtClean="0">
                <a:solidFill>
                  <a:srgbClr val="FF0000"/>
                </a:solidFill>
              </a:rPr>
              <a:t>Marketing is essential and provides important benefits in making products available to consumers.</a:t>
            </a:r>
            <a:endParaRPr lang="en-US" dirty="0">
              <a:solidFill>
                <a:srgbClr val="FF0000"/>
              </a:solidFill>
            </a:endParaRPr>
          </a:p>
        </p:txBody>
      </p:sp>
      <p:pic>
        <p:nvPicPr>
          <p:cNvPr id="5" name="Picture 4" descr="Are the 4 Ps of the Marketing Mix Still Relevant?"/>
          <p:cNvPicPr/>
          <p:nvPr/>
        </p:nvPicPr>
        <p:blipFill>
          <a:blip r:embed="rId2" cstate="print"/>
          <a:srcRect/>
          <a:stretch>
            <a:fillRect/>
          </a:stretch>
        </p:blipFill>
        <p:spPr bwMode="auto">
          <a:xfrm>
            <a:off x="4800600" y="4953000"/>
            <a:ext cx="4086860" cy="12954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New Products</a:t>
            </a:r>
            <a:br>
              <a:rPr lang="en-US" dirty="0" smtClean="0"/>
            </a:br>
            <a:r>
              <a:rPr lang="en-US" sz="2000" dirty="0" smtClean="0"/>
              <a:t>1. Idea Development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lstStyle/>
          <a:p>
            <a:r>
              <a:rPr lang="en-US" sz="2400" u="sng" dirty="0" smtClean="0"/>
              <a:t>New ideas can come from marketing research, engineers, and outside sources such as advertising agencies, management consultants, and customers too</a:t>
            </a:r>
            <a:r>
              <a:rPr lang="en-US" dirty="0" smtClean="0"/>
              <a:t>.</a:t>
            </a:r>
          </a:p>
          <a:p>
            <a:endParaRPr lang="en-US" sz="800" dirty="0" smtClean="0"/>
          </a:p>
          <a:p>
            <a:pPr lvl="1"/>
            <a:r>
              <a:rPr lang="en-US" dirty="0" smtClean="0"/>
              <a:t>Other sources are brainstorming and intra-company incentives or rewards for good ideas.  </a:t>
            </a:r>
          </a:p>
          <a:p>
            <a:pPr lvl="1"/>
            <a:endParaRPr lang="en-US" sz="800" dirty="0" smtClean="0"/>
          </a:p>
          <a:p>
            <a:pPr lvl="2"/>
            <a:r>
              <a:rPr lang="en-US" dirty="0" smtClean="0">
                <a:solidFill>
                  <a:srgbClr val="FF0000"/>
                </a:solidFill>
              </a:rPr>
              <a:t>A research and development team create and test the product in laboratories and real-life applications (i.e. Nike sportswear) before being introduced to the market. </a:t>
            </a:r>
          </a:p>
          <a:p>
            <a:pPr lvl="1"/>
            <a:endParaRPr lang="en-US" dirty="0"/>
          </a:p>
        </p:txBody>
      </p:sp>
      <p:pic>
        <p:nvPicPr>
          <p:cNvPr id="7" name="Picture 6" descr="AI teams: where do I fit in?. If I were to work on an AI team in the… | by  Jill Rosow | Advanced Design for Artificial Intelligence | Medium"/>
          <p:cNvPicPr/>
          <p:nvPr/>
        </p:nvPicPr>
        <p:blipFill>
          <a:blip r:embed="rId2" cstate="print"/>
          <a:srcRect/>
          <a:stretch>
            <a:fillRect/>
          </a:stretch>
        </p:blipFill>
        <p:spPr bwMode="auto">
          <a:xfrm>
            <a:off x="4495800" y="5029200"/>
            <a:ext cx="4648200" cy="1828800"/>
          </a:xfrm>
          <a:prstGeom prst="rect">
            <a:avLst/>
          </a:prstGeom>
          <a:noFill/>
          <a:ln w="9525">
            <a:noFill/>
            <a:miter lim="800000"/>
            <a:headEnd/>
            <a:tailEnd/>
          </a:ln>
        </p:spPr>
      </p:pic>
    </p:spTree>
    <p:extLst>
      <p:ext uri="{BB962C8B-B14F-4D97-AF65-F5344CB8AC3E}">
        <p14:creationId xmlns:p14="http://schemas.microsoft.com/office/powerpoint/2010/main" val="4360181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New Products</a:t>
            </a:r>
            <a:br>
              <a:rPr lang="en-US" dirty="0" smtClean="0"/>
            </a:br>
            <a:r>
              <a:rPr lang="en-US" sz="2000" dirty="0" smtClean="0"/>
              <a:t>2. New Idea Screening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normAutofit/>
          </a:bodyPr>
          <a:lstStyle/>
          <a:p>
            <a:r>
              <a:rPr lang="en-US" sz="2400" u="sng" dirty="0" smtClean="0"/>
              <a:t>Next step in developing a new product is idea screening.    In this phase, a marketing manager should look at the organization’s resources and objectives and assesses the firm’s ability to produce and market the product</a:t>
            </a:r>
            <a:r>
              <a:rPr lang="en-US" dirty="0" smtClean="0"/>
              <a:t>.</a:t>
            </a:r>
          </a:p>
          <a:p>
            <a:endParaRPr lang="en-US" sz="800" dirty="0" smtClean="0"/>
          </a:p>
          <a:p>
            <a:pPr lvl="1"/>
            <a:r>
              <a:rPr lang="en-US" dirty="0" smtClean="0"/>
              <a:t>Important aspects to be considered at this stage are consumer desires; the competition; technological changes; social trends; and political, economic, and environmental considerations.</a:t>
            </a:r>
          </a:p>
          <a:p>
            <a:pPr lvl="1"/>
            <a:r>
              <a:rPr lang="en-US" dirty="0" smtClean="0">
                <a:solidFill>
                  <a:schemeClr val="accent6">
                    <a:lumMod val="75000"/>
                  </a:schemeClr>
                </a:solidFill>
              </a:rPr>
              <a:t>There are two reasons new products succeed: </a:t>
            </a:r>
          </a:p>
          <a:p>
            <a:pPr marL="1051560" lvl="2" indent="-457200">
              <a:buFont typeface="+mj-lt"/>
              <a:buAutoNum type="arabicPeriod"/>
            </a:pPr>
            <a:r>
              <a:rPr lang="en-US" sz="1900" dirty="0" smtClean="0">
                <a:solidFill>
                  <a:srgbClr val="FF0000"/>
                </a:solidFill>
              </a:rPr>
              <a:t>They meet a need or solve a problem better than other products.</a:t>
            </a:r>
          </a:p>
          <a:p>
            <a:pPr marL="1051560" lvl="2" indent="-457200">
              <a:buFont typeface="+mj-lt"/>
              <a:buAutoNum type="arabicPeriod"/>
            </a:pPr>
            <a:r>
              <a:rPr lang="en-US" sz="1900" dirty="0" smtClean="0">
                <a:solidFill>
                  <a:srgbClr val="FF0000"/>
                </a:solidFill>
              </a:rPr>
              <a:t>They add variety to the product selection currently on the market.</a:t>
            </a:r>
            <a:endParaRPr lang="en-US" sz="1900" dirty="0">
              <a:solidFill>
                <a:srgbClr val="FF0000"/>
              </a:solidFill>
            </a:endParaRPr>
          </a:p>
        </p:txBody>
      </p:sp>
      <p:pic>
        <p:nvPicPr>
          <p:cNvPr id="5" name="Picture 4" descr="idea Screening&quot; photos, royalty-free images, graphics, vectors &amp; videos |  Adobe Stock"/>
          <p:cNvPicPr/>
          <p:nvPr/>
        </p:nvPicPr>
        <p:blipFill>
          <a:blip r:embed="rId2" cstate="print"/>
          <a:srcRect/>
          <a:stretch>
            <a:fillRect/>
          </a:stretch>
        </p:blipFill>
        <p:spPr bwMode="auto">
          <a:xfrm>
            <a:off x="5334000" y="5638800"/>
            <a:ext cx="3810000" cy="1219200"/>
          </a:xfrm>
          <a:prstGeom prst="rect">
            <a:avLst/>
          </a:prstGeom>
          <a:noFill/>
          <a:ln w="9525">
            <a:noFill/>
            <a:miter lim="800000"/>
            <a:headEnd/>
            <a:tailEnd/>
          </a:ln>
        </p:spPr>
      </p:pic>
    </p:spTree>
    <p:extLst>
      <p:ext uri="{BB962C8B-B14F-4D97-AF65-F5344CB8AC3E}">
        <p14:creationId xmlns:p14="http://schemas.microsoft.com/office/powerpoint/2010/main" val="25321308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New Products</a:t>
            </a:r>
            <a:br>
              <a:rPr lang="en-US" dirty="0" smtClean="0"/>
            </a:br>
            <a:r>
              <a:rPr lang="en-US" sz="2000" dirty="0" smtClean="0"/>
              <a:t>3. Business Analysis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400" u="sng" dirty="0" smtClean="0"/>
              <a:t>Business analysis is a basic assessment of a product’s compatibility in the marketplace and its potential profitability</a:t>
            </a:r>
            <a:r>
              <a:rPr lang="en-US" dirty="0" smtClean="0"/>
              <a:t>.</a:t>
            </a:r>
          </a:p>
          <a:p>
            <a:endParaRPr lang="en-US" sz="800" dirty="0" smtClean="0"/>
          </a:p>
          <a:p>
            <a:pPr lvl="1"/>
            <a:r>
              <a:rPr lang="en-US" dirty="0" smtClean="0"/>
              <a:t>Both the size of the market and competing products are often studied at this point.</a:t>
            </a:r>
          </a:p>
          <a:p>
            <a:pPr lvl="1"/>
            <a:endParaRPr lang="en-US" sz="800" dirty="0" smtClean="0"/>
          </a:p>
          <a:p>
            <a:pPr lvl="2"/>
            <a:r>
              <a:rPr lang="en-US" dirty="0" smtClean="0">
                <a:solidFill>
                  <a:srgbClr val="FF0000"/>
                </a:solidFill>
              </a:rPr>
              <a:t>The most important question relates to market demand: How will the product affect the firm’s sales, costs, and profits?</a:t>
            </a:r>
            <a:endParaRPr lang="en-US" dirty="0">
              <a:solidFill>
                <a:srgbClr val="FF0000"/>
              </a:solidFill>
            </a:endParaRPr>
          </a:p>
        </p:txBody>
      </p:sp>
      <p:pic>
        <p:nvPicPr>
          <p:cNvPr id="5" name="Picture 4" descr="Step by Step Tutorial on Business Analysis Process - Whizlabs Blog"/>
          <p:cNvPicPr/>
          <p:nvPr/>
        </p:nvPicPr>
        <p:blipFill>
          <a:blip r:embed="rId2" cstate="print"/>
          <a:srcRect/>
          <a:stretch>
            <a:fillRect/>
          </a:stretch>
        </p:blipFill>
        <p:spPr bwMode="auto">
          <a:xfrm>
            <a:off x="4876800" y="4572000"/>
            <a:ext cx="4267200" cy="2286000"/>
          </a:xfrm>
          <a:prstGeom prst="rect">
            <a:avLst/>
          </a:prstGeom>
          <a:noFill/>
          <a:ln w="9525">
            <a:noFill/>
            <a:miter lim="800000"/>
            <a:headEnd/>
            <a:tailEnd/>
          </a:ln>
        </p:spPr>
      </p:pic>
    </p:spTree>
    <p:extLst>
      <p:ext uri="{BB962C8B-B14F-4D97-AF65-F5344CB8AC3E}">
        <p14:creationId xmlns:p14="http://schemas.microsoft.com/office/powerpoint/2010/main" val="10610375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New Products</a:t>
            </a:r>
            <a:br>
              <a:rPr lang="en-US" dirty="0" smtClean="0"/>
            </a:br>
            <a:r>
              <a:rPr lang="en-US" sz="2000" dirty="0" smtClean="0"/>
              <a:t>4. Product Development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lstStyle/>
          <a:p>
            <a:r>
              <a:rPr lang="en-US" sz="2400" u="sng" dirty="0" smtClean="0"/>
              <a:t>If a product survives the first three steps, it is developed into a prototype that should reveal the intangible attributes it possesses as perceived by the consumer</a:t>
            </a:r>
            <a:r>
              <a:rPr lang="en-US" dirty="0" smtClean="0"/>
              <a:t>.</a:t>
            </a:r>
          </a:p>
          <a:p>
            <a:endParaRPr lang="en-US" sz="800" dirty="0" smtClean="0"/>
          </a:p>
          <a:p>
            <a:pPr lvl="1"/>
            <a:r>
              <a:rPr lang="en-US" dirty="0" smtClean="0"/>
              <a:t>Product development is often expensive, and few product ideas make it to this stage.</a:t>
            </a:r>
          </a:p>
          <a:p>
            <a:pPr lvl="1"/>
            <a:endParaRPr lang="en-US" sz="800" dirty="0" smtClean="0"/>
          </a:p>
          <a:p>
            <a:pPr lvl="2"/>
            <a:r>
              <a:rPr lang="en-US" dirty="0" smtClean="0">
                <a:solidFill>
                  <a:srgbClr val="FF0000"/>
                </a:solidFill>
              </a:rPr>
              <a:t>During product development, various elements of the marketing mix must be developed for testing.</a:t>
            </a:r>
          </a:p>
          <a:p>
            <a:pPr lvl="2"/>
            <a:r>
              <a:rPr lang="en-US" dirty="0" smtClean="0">
                <a:solidFill>
                  <a:srgbClr val="FF0000"/>
                </a:solidFill>
              </a:rPr>
              <a:t>Copyrights, advertising, packaging, labeling, and descriptions of a target market are integrated to develop overall marketing strategy.</a:t>
            </a:r>
            <a:endParaRPr lang="en-US" dirty="0">
              <a:solidFill>
                <a:srgbClr val="FF0000"/>
              </a:solidFill>
            </a:endParaRPr>
          </a:p>
        </p:txBody>
      </p:sp>
      <p:pic>
        <p:nvPicPr>
          <p:cNvPr id="5" name="Picture 4" descr="7 ultimate templates for every stage of the product development process"/>
          <p:cNvPicPr/>
          <p:nvPr/>
        </p:nvPicPr>
        <p:blipFill>
          <a:blip r:embed="rId2" cstate="print"/>
          <a:srcRect/>
          <a:stretch>
            <a:fillRect/>
          </a:stretch>
        </p:blipFill>
        <p:spPr bwMode="auto">
          <a:xfrm>
            <a:off x="6096000" y="5181600"/>
            <a:ext cx="3048000" cy="1676400"/>
          </a:xfrm>
          <a:prstGeom prst="rect">
            <a:avLst/>
          </a:prstGeom>
          <a:noFill/>
          <a:ln w="9525">
            <a:noFill/>
            <a:miter lim="800000"/>
            <a:headEnd/>
            <a:tailEnd/>
          </a:ln>
        </p:spPr>
      </p:pic>
    </p:spTree>
    <p:extLst>
      <p:ext uri="{BB962C8B-B14F-4D97-AF65-F5344CB8AC3E}">
        <p14:creationId xmlns:p14="http://schemas.microsoft.com/office/powerpoint/2010/main" val="39347765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New Products</a:t>
            </a:r>
            <a:br>
              <a:rPr lang="en-US" dirty="0" smtClean="0"/>
            </a:br>
            <a:r>
              <a:rPr lang="en-US" sz="2000" dirty="0" smtClean="0"/>
              <a:t>5. Test Marketing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r>
              <a:rPr lang="en-US" sz="2400" u="sng" dirty="0" smtClean="0"/>
              <a:t>Test marketing is a trial mini-launch of a product in limited areas that represent the potential market</a:t>
            </a:r>
            <a:r>
              <a:rPr lang="en-US" dirty="0" smtClean="0"/>
              <a:t>.</a:t>
            </a:r>
          </a:p>
          <a:p>
            <a:endParaRPr lang="en-US" sz="800" dirty="0" smtClean="0"/>
          </a:p>
          <a:p>
            <a:pPr lvl="1"/>
            <a:r>
              <a:rPr lang="en-US" dirty="0" smtClean="0"/>
              <a:t>It allows a complete test of the marketing strategy in a natural environment, giving the organization opportunity to discover weaknesses and eliminate them before product is launched.</a:t>
            </a:r>
          </a:p>
          <a:p>
            <a:pPr lvl="1"/>
            <a:endParaRPr lang="en-US" sz="800" dirty="0" smtClean="0"/>
          </a:p>
          <a:p>
            <a:pPr lvl="2"/>
            <a:r>
              <a:rPr lang="en-US" dirty="0" smtClean="0">
                <a:solidFill>
                  <a:srgbClr val="FF0000"/>
                </a:solidFill>
              </a:rPr>
              <a:t>In exchange for free samples, consumers fill out surveys about their perceptions of the products.</a:t>
            </a:r>
            <a:endParaRPr lang="en-US" dirty="0">
              <a:solidFill>
                <a:srgbClr val="FF0000"/>
              </a:solidFill>
            </a:endParaRPr>
          </a:p>
        </p:txBody>
      </p:sp>
      <p:pic>
        <p:nvPicPr>
          <p:cNvPr id="5" name="Picture 4" descr="Why Puerto Rico is an ideal place to test your product and grow | by The  18th dimension | Medium"/>
          <p:cNvPicPr/>
          <p:nvPr/>
        </p:nvPicPr>
        <p:blipFill>
          <a:blip r:embed="rId2" cstate="print"/>
          <a:srcRect/>
          <a:stretch>
            <a:fillRect/>
          </a:stretch>
        </p:blipFill>
        <p:spPr bwMode="auto">
          <a:xfrm>
            <a:off x="4953000" y="4876800"/>
            <a:ext cx="4191000" cy="1981200"/>
          </a:xfrm>
          <a:prstGeom prst="rect">
            <a:avLst/>
          </a:prstGeom>
          <a:noFill/>
          <a:ln w="9525">
            <a:noFill/>
            <a:miter lim="800000"/>
            <a:headEnd/>
            <a:tailEnd/>
          </a:ln>
        </p:spPr>
      </p:pic>
    </p:spTree>
    <p:extLst>
      <p:ext uri="{BB962C8B-B14F-4D97-AF65-F5344CB8AC3E}">
        <p14:creationId xmlns:p14="http://schemas.microsoft.com/office/powerpoint/2010/main" val="3310751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New Products</a:t>
            </a:r>
            <a:br>
              <a:rPr lang="en-US" dirty="0" smtClean="0"/>
            </a:br>
            <a:r>
              <a:rPr lang="en-US" sz="2000" dirty="0" smtClean="0"/>
              <a:t>6. Commercialization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400" u="sng" dirty="0" smtClean="0"/>
              <a:t>Commercialization is the full introduction of a complete marketing strategy and the launch of the product for commercial success</a:t>
            </a:r>
            <a:r>
              <a:rPr lang="en-US" dirty="0" smtClean="0"/>
              <a:t>.</a:t>
            </a:r>
          </a:p>
          <a:p>
            <a:endParaRPr lang="en-US" sz="800" dirty="0" smtClean="0"/>
          </a:p>
          <a:p>
            <a:pPr lvl="1"/>
            <a:r>
              <a:rPr lang="en-US" dirty="0" smtClean="0">
                <a:solidFill>
                  <a:srgbClr val="FF0000"/>
                </a:solidFill>
              </a:rPr>
              <a:t>During commercialization, the firm gears up for full-scale production, distribution, and promotion.</a:t>
            </a:r>
            <a:endParaRPr lang="en-US" dirty="0">
              <a:solidFill>
                <a:srgbClr val="FF0000"/>
              </a:solidFill>
            </a:endParaRPr>
          </a:p>
        </p:txBody>
      </p:sp>
      <p:pic>
        <p:nvPicPr>
          <p:cNvPr id="5" name="Picture 4" descr="Commercialization Academy | Venture Partners at CU Boulder | University of  Colorado Boulder"/>
          <p:cNvPicPr/>
          <p:nvPr/>
        </p:nvPicPr>
        <p:blipFill>
          <a:blip r:embed="rId2" cstate="print"/>
          <a:srcRect/>
          <a:stretch>
            <a:fillRect/>
          </a:stretch>
        </p:blipFill>
        <p:spPr bwMode="auto">
          <a:xfrm>
            <a:off x="3200400" y="3886200"/>
            <a:ext cx="2667000" cy="2324100"/>
          </a:xfrm>
          <a:prstGeom prst="rect">
            <a:avLst/>
          </a:prstGeom>
          <a:noFill/>
          <a:ln w="9525">
            <a:noFill/>
            <a:miter lim="800000"/>
            <a:headEnd/>
            <a:tailEnd/>
          </a:ln>
        </p:spPr>
      </p:pic>
    </p:spTree>
    <p:extLst>
      <p:ext uri="{BB962C8B-B14F-4D97-AF65-F5344CB8AC3E}">
        <p14:creationId xmlns:p14="http://schemas.microsoft.com/office/powerpoint/2010/main" val="15991204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Classifying Products</a:t>
            </a:r>
            <a:br>
              <a:rPr lang="en-US" dirty="0" smtClean="0"/>
            </a:br>
            <a:r>
              <a:rPr lang="en-US" sz="2000" dirty="0" smtClean="0"/>
              <a:t>Consumer Products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lstStyle/>
          <a:p>
            <a:r>
              <a:rPr lang="en-US" sz="2400" u="sng" dirty="0" smtClean="0"/>
              <a:t>Products are usually classified as either consumer products or industrial products</a:t>
            </a:r>
            <a:r>
              <a:rPr lang="en-US" dirty="0" smtClean="0"/>
              <a:t>.</a:t>
            </a:r>
          </a:p>
          <a:p>
            <a:endParaRPr lang="en-US" sz="800" dirty="0" smtClean="0"/>
          </a:p>
          <a:p>
            <a:pPr lvl="1"/>
            <a:r>
              <a:rPr lang="en-US" dirty="0" smtClean="0"/>
              <a:t>Consumer Products are for household or family use; they are not intended for any purpose other than daily living.</a:t>
            </a:r>
          </a:p>
          <a:p>
            <a:pPr lvl="1"/>
            <a:endParaRPr lang="en-US" sz="800" dirty="0" smtClean="0"/>
          </a:p>
          <a:p>
            <a:pPr lvl="2"/>
            <a:r>
              <a:rPr lang="en-US" dirty="0" smtClean="0">
                <a:solidFill>
                  <a:srgbClr val="FF0000"/>
                </a:solidFill>
              </a:rPr>
              <a:t>They can be further classified as convenience products, shopping products, and specialty products on the basis of consumers’ buying behavior and intentions.</a:t>
            </a:r>
            <a:endParaRPr lang="en-US" dirty="0">
              <a:solidFill>
                <a:srgbClr val="FF0000"/>
              </a:solidFill>
            </a:endParaRPr>
          </a:p>
        </p:txBody>
      </p:sp>
      <p:pic>
        <p:nvPicPr>
          <p:cNvPr id="8" name="Picture 7" descr="Consumer Marketing Behaviors in Healthcare | True North Custom"/>
          <p:cNvPicPr/>
          <p:nvPr/>
        </p:nvPicPr>
        <p:blipFill>
          <a:blip r:embed="rId2" cstate="print"/>
          <a:srcRect/>
          <a:stretch>
            <a:fillRect/>
          </a:stretch>
        </p:blipFill>
        <p:spPr bwMode="auto">
          <a:xfrm>
            <a:off x="4800600" y="4343400"/>
            <a:ext cx="4191000" cy="2133600"/>
          </a:xfrm>
          <a:prstGeom prst="rect">
            <a:avLst/>
          </a:prstGeom>
          <a:noFill/>
          <a:ln w="9525">
            <a:noFill/>
            <a:miter lim="800000"/>
            <a:headEnd/>
            <a:tailEnd/>
          </a:ln>
        </p:spPr>
      </p:pic>
    </p:spTree>
    <p:extLst>
      <p:ext uri="{BB962C8B-B14F-4D97-AF65-F5344CB8AC3E}">
        <p14:creationId xmlns:p14="http://schemas.microsoft.com/office/powerpoint/2010/main" val="38918558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Classifying Products</a:t>
            </a:r>
            <a:br>
              <a:rPr lang="en-US" dirty="0" smtClean="0"/>
            </a:br>
            <a:r>
              <a:rPr lang="en-US" sz="2000" dirty="0" smtClean="0"/>
              <a:t>Consumer Products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a:xfrm>
            <a:off x="301752" y="1527048"/>
            <a:ext cx="8503920" cy="4873752"/>
          </a:xfrm>
        </p:spPr>
        <p:txBody>
          <a:bodyPr>
            <a:normAutofit fontScale="92500" lnSpcReduction="20000"/>
          </a:bodyPr>
          <a:lstStyle/>
          <a:p>
            <a:r>
              <a:rPr lang="en-US" sz="2600" u="sng" dirty="0" smtClean="0"/>
              <a:t>Convenience Products</a:t>
            </a:r>
          </a:p>
          <a:p>
            <a:pPr lvl="1"/>
            <a:r>
              <a:rPr lang="en-US" dirty="0" smtClean="0"/>
              <a:t>Beverages, granola bars, gasoline, and batteries, are bought frequently, without a lengthy search, and often for immediate consumption.</a:t>
            </a:r>
          </a:p>
          <a:p>
            <a:pPr lvl="2"/>
            <a:r>
              <a:rPr lang="en-US" dirty="0" smtClean="0">
                <a:solidFill>
                  <a:srgbClr val="FF0000"/>
                </a:solidFill>
              </a:rPr>
              <a:t>Consumers spend virtually no time planning where to purchase these products and usually accept whatever brand is available.</a:t>
            </a:r>
          </a:p>
          <a:p>
            <a:r>
              <a:rPr lang="en-US" sz="2600" u="sng" dirty="0" smtClean="0"/>
              <a:t>Shopping Products</a:t>
            </a:r>
          </a:p>
          <a:p>
            <a:pPr lvl="1"/>
            <a:r>
              <a:rPr lang="en-US" dirty="0" smtClean="0"/>
              <a:t>Computers, smart-phones, clothing, and sporting goods, are purchased after the consumer has compared competitive products and “shopped around.”</a:t>
            </a:r>
          </a:p>
          <a:p>
            <a:pPr lvl="2"/>
            <a:r>
              <a:rPr lang="en-US" dirty="0" smtClean="0">
                <a:solidFill>
                  <a:srgbClr val="FF0000"/>
                </a:solidFill>
              </a:rPr>
              <a:t>Price, product features, quality, style, service, and image all influence the decision to buy.</a:t>
            </a:r>
          </a:p>
          <a:p>
            <a:r>
              <a:rPr lang="en-US" sz="2600" u="sng" dirty="0" smtClean="0"/>
              <a:t>Specialty Products</a:t>
            </a:r>
          </a:p>
          <a:p>
            <a:pPr lvl="1"/>
            <a:r>
              <a:rPr lang="en-US" dirty="0" smtClean="0"/>
              <a:t>Motorcycles, designer clothing, art, and rock concerts, require even greater research and shopping effort.</a:t>
            </a:r>
          </a:p>
          <a:p>
            <a:pPr lvl="2"/>
            <a:r>
              <a:rPr lang="en-US" dirty="0" smtClean="0">
                <a:solidFill>
                  <a:srgbClr val="FF0000"/>
                </a:solidFill>
              </a:rPr>
              <a:t>Consumers know that they want and go out of their way to find it.</a:t>
            </a:r>
            <a:endParaRPr lang="en-US" dirty="0">
              <a:solidFill>
                <a:srgbClr val="FF0000"/>
              </a:solidFill>
            </a:endParaRPr>
          </a:p>
        </p:txBody>
      </p:sp>
      <p:pic>
        <p:nvPicPr>
          <p:cNvPr id="5" name="Picture 4" descr="2018 Consumer Products Industry Outlook - CMO Today. - WSJ"/>
          <p:cNvPicPr/>
          <p:nvPr/>
        </p:nvPicPr>
        <p:blipFill>
          <a:blip r:embed="rId2" cstate="print"/>
          <a:srcRect/>
          <a:stretch>
            <a:fillRect/>
          </a:stretch>
        </p:blipFill>
        <p:spPr bwMode="auto">
          <a:xfrm>
            <a:off x="6764655" y="1"/>
            <a:ext cx="2379345" cy="1828800"/>
          </a:xfrm>
          <a:prstGeom prst="rect">
            <a:avLst/>
          </a:prstGeom>
          <a:noFill/>
          <a:ln w="9525">
            <a:noFill/>
            <a:miter lim="800000"/>
            <a:headEnd/>
            <a:tailEnd/>
          </a:ln>
        </p:spPr>
      </p:pic>
    </p:spTree>
    <p:extLst>
      <p:ext uri="{BB962C8B-B14F-4D97-AF65-F5344CB8AC3E}">
        <p14:creationId xmlns:p14="http://schemas.microsoft.com/office/powerpoint/2010/main" val="36711627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Classifying Products</a:t>
            </a:r>
            <a:br>
              <a:rPr lang="en-US" dirty="0" smtClean="0"/>
            </a:br>
            <a:r>
              <a:rPr lang="en-US" sz="2000" dirty="0" smtClean="0"/>
              <a:t>Business Products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lstStyle/>
          <a:p>
            <a:r>
              <a:rPr lang="en-US" sz="2400" u="sng" dirty="0" smtClean="0"/>
              <a:t>Business Products are used directly or indirectly in the operation or manufacturing processes of businesses</a:t>
            </a:r>
            <a:r>
              <a:rPr lang="en-US" dirty="0" smtClean="0"/>
              <a:t>.</a:t>
            </a:r>
          </a:p>
          <a:p>
            <a:endParaRPr lang="en-US" sz="800" dirty="0" smtClean="0"/>
          </a:p>
          <a:p>
            <a:pPr lvl="1"/>
            <a:r>
              <a:rPr lang="en-US" dirty="0" smtClean="0"/>
              <a:t>They are usually purchased for the operation of an organization or the production of other products; thus, their purchase is tied to specific goals and objectives.</a:t>
            </a:r>
          </a:p>
          <a:p>
            <a:pPr lvl="1"/>
            <a:endParaRPr lang="en-US" sz="800" dirty="0" smtClean="0"/>
          </a:p>
          <a:p>
            <a:pPr lvl="2"/>
            <a:r>
              <a:rPr lang="en-US" dirty="0" smtClean="0">
                <a:solidFill>
                  <a:srgbClr val="FF0000"/>
                </a:solidFill>
              </a:rPr>
              <a:t>They too can be classified into raw materials, major equipment, accessory equipment, component parts, processed materials, supplies, and industrial services.</a:t>
            </a:r>
            <a:endParaRPr lang="en-US" dirty="0">
              <a:solidFill>
                <a:srgbClr val="FF0000"/>
              </a:solidFill>
            </a:endParaRPr>
          </a:p>
        </p:txBody>
      </p:sp>
      <p:pic>
        <p:nvPicPr>
          <p:cNvPr id="5" name="Picture 4" descr="Business Products – Skillmaker"/>
          <p:cNvPicPr/>
          <p:nvPr/>
        </p:nvPicPr>
        <p:blipFill>
          <a:blip r:embed="rId2" cstate="print"/>
          <a:srcRect/>
          <a:stretch>
            <a:fillRect/>
          </a:stretch>
        </p:blipFill>
        <p:spPr bwMode="auto">
          <a:xfrm>
            <a:off x="5029200" y="4495800"/>
            <a:ext cx="3869055" cy="1807845"/>
          </a:xfrm>
          <a:prstGeom prst="rect">
            <a:avLst/>
          </a:prstGeom>
          <a:noFill/>
          <a:ln w="9525">
            <a:noFill/>
            <a:miter lim="800000"/>
            <a:headEnd/>
            <a:tailEnd/>
          </a:ln>
        </p:spPr>
      </p:pic>
    </p:spTree>
    <p:extLst>
      <p:ext uri="{BB962C8B-B14F-4D97-AF65-F5344CB8AC3E}">
        <p14:creationId xmlns:p14="http://schemas.microsoft.com/office/powerpoint/2010/main" val="5138088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Line and Product Mix</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lstStyle/>
          <a:p>
            <a:r>
              <a:rPr lang="en-US" sz="2400" u="sng" dirty="0" smtClean="0"/>
              <a:t>Product relationships within an organization are of key importance</a:t>
            </a:r>
            <a:r>
              <a:rPr lang="en-US" dirty="0" smtClean="0"/>
              <a:t>.</a:t>
            </a:r>
          </a:p>
          <a:p>
            <a:endParaRPr lang="en-US" sz="800" dirty="0" smtClean="0"/>
          </a:p>
          <a:p>
            <a:pPr lvl="1"/>
            <a:r>
              <a:rPr lang="en-US" dirty="0" smtClean="0"/>
              <a:t>A Product Line is a group of closely related products that are treated as a unit because of a similar marketing strategy.      </a:t>
            </a:r>
            <a:r>
              <a:rPr lang="en-US" dirty="0" smtClean="0">
                <a:solidFill>
                  <a:srgbClr val="0070C0"/>
                </a:solidFill>
              </a:rPr>
              <a:t>For example, Colgate-Palmolive’s personal-care product line includes deodorant, body wash, bar soap, liquid soap, and toiletries for men or women.</a:t>
            </a:r>
          </a:p>
          <a:p>
            <a:pPr lvl="2"/>
            <a:endParaRPr lang="en-US" sz="800" dirty="0" smtClean="0"/>
          </a:p>
          <a:p>
            <a:pPr lvl="2"/>
            <a:r>
              <a:rPr lang="en-US" dirty="0" smtClean="0">
                <a:solidFill>
                  <a:srgbClr val="FF0000"/>
                </a:solidFill>
              </a:rPr>
              <a:t>A Product Mix is all of the products offered by an organization.</a:t>
            </a:r>
          </a:p>
        </p:txBody>
      </p:sp>
      <p:pic>
        <p:nvPicPr>
          <p:cNvPr id="5" name="Picture 4" descr="PRODUCT MIX VS PRODUCT LINE"/>
          <p:cNvPicPr/>
          <p:nvPr/>
        </p:nvPicPr>
        <p:blipFill>
          <a:blip r:embed="rId2" cstate="print"/>
          <a:srcRect/>
          <a:stretch>
            <a:fillRect/>
          </a:stretch>
        </p:blipFill>
        <p:spPr bwMode="auto">
          <a:xfrm>
            <a:off x="5638800" y="4953000"/>
            <a:ext cx="3505200" cy="1905000"/>
          </a:xfrm>
          <a:prstGeom prst="rect">
            <a:avLst/>
          </a:prstGeom>
          <a:noFill/>
          <a:ln w="9525">
            <a:noFill/>
            <a:miter lim="800000"/>
            <a:headEnd/>
            <a:tailEnd/>
          </a:ln>
        </p:spPr>
      </p:pic>
    </p:spTree>
    <p:extLst>
      <p:ext uri="{BB962C8B-B14F-4D97-AF65-F5344CB8AC3E}">
        <p14:creationId xmlns:p14="http://schemas.microsoft.com/office/powerpoint/2010/main" val="2102674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Exchange Relationship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At the heart of all business is the exchange, the act of giving up one thing (money, credit, labor, goods) in return for something else (goods, services, ideas</a:t>
            </a:r>
            <a:r>
              <a:rPr lang="en-US" dirty="0" smtClean="0"/>
              <a:t>).</a:t>
            </a:r>
          </a:p>
          <a:p>
            <a:endParaRPr lang="en-US" sz="800" dirty="0" smtClean="0"/>
          </a:p>
          <a:p>
            <a:pPr lvl="1"/>
            <a:r>
              <a:rPr lang="en-US" dirty="0" smtClean="0"/>
              <a:t>Businesses exchange their goods, services, or ideas for money or credit supplied by customers in a voluntary exchange relationship.</a:t>
            </a:r>
          </a:p>
          <a:p>
            <a:pPr lvl="1"/>
            <a:endParaRPr lang="en-US" sz="800" dirty="0" smtClean="0"/>
          </a:p>
          <a:p>
            <a:pPr lvl="2"/>
            <a:r>
              <a:rPr lang="en-US" dirty="0" smtClean="0">
                <a:solidFill>
                  <a:srgbClr val="FF0000"/>
                </a:solidFill>
              </a:rPr>
              <a:t>The buyer must feel good about the relationship, or the exchange will not continue.</a:t>
            </a:r>
            <a:endParaRPr lang="en-US" dirty="0">
              <a:solidFill>
                <a:srgbClr val="FF0000"/>
              </a:solidFill>
            </a:endParaRPr>
          </a:p>
        </p:txBody>
      </p:sp>
      <p:pic>
        <p:nvPicPr>
          <p:cNvPr id="5" name="Picture 4" descr="Home - The Business Exchange"/>
          <p:cNvPicPr/>
          <p:nvPr/>
        </p:nvPicPr>
        <p:blipFill>
          <a:blip r:embed="rId2" cstate="print"/>
          <a:srcRect/>
          <a:stretch>
            <a:fillRect/>
          </a:stretch>
        </p:blipFill>
        <p:spPr bwMode="auto">
          <a:xfrm>
            <a:off x="5791200" y="4648200"/>
            <a:ext cx="3027045" cy="151384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Life Cycle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lstStyle/>
          <a:p>
            <a:r>
              <a:rPr lang="en-US" sz="2400" u="sng" dirty="0" smtClean="0"/>
              <a:t>Like people, products are born, grow, mature, and eventually die.  Some products have very long lives</a:t>
            </a:r>
            <a:r>
              <a:rPr lang="en-US" dirty="0" smtClean="0"/>
              <a:t>.</a:t>
            </a:r>
          </a:p>
          <a:p>
            <a:endParaRPr lang="en-US" sz="800" dirty="0" smtClean="0"/>
          </a:p>
          <a:p>
            <a:pPr lvl="1"/>
            <a:r>
              <a:rPr lang="en-US" sz="2000" dirty="0" smtClean="0"/>
              <a:t>There are four stages in the life cycle of a product: (1) introduction, (2) growth, (3) maturity, and (4) decline.  The stage of a product helps to determine its marketing strategy.</a:t>
            </a:r>
          </a:p>
          <a:p>
            <a:pPr lvl="1"/>
            <a:endParaRPr lang="en-US" sz="800" dirty="0" smtClean="0"/>
          </a:p>
          <a:p>
            <a:pPr lvl="2"/>
            <a:r>
              <a:rPr lang="en-US" dirty="0" smtClean="0">
                <a:solidFill>
                  <a:srgbClr val="0070C0"/>
                </a:solidFill>
              </a:rPr>
              <a:t>In the personal computer industry, desktop computers are in the decline stage, laptop computers have reached the maturity stage, and tablet computers are currently in the growth stage. </a:t>
            </a:r>
            <a:r>
              <a:rPr lang="en-US" dirty="0" smtClean="0">
                <a:solidFill>
                  <a:srgbClr val="FF0000"/>
                </a:solidFill>
              </a:rPr>
              <a:t>Manufacturers of these products are adopting different advertising and pricing strategies to maintain/increase demand.</a:t>
            </a:r>
            <a:endParaRPr lang="en-US" dirty="0">
              <a:solidFill>
                <a:srgbClr val="FF0000"/>
              </a:solidFill>
            </a:endParaRPr>
          </a:p>
        </p:txBody>
      </p:sp>
      <p:pic>
        <p:nvPicPr>
          <p:cNvPr id="5" name="Picture 4" descr="Get Your Price Right Across the Product Life Cycle | VisionEdge Marketing"/>
          <p:cNvPicPr/>
          <p:nvPr/>
        </p:nvPicPr>
        <p:blipFill>
          <a:blip r:embed="rId2" cstate="print"/>
          <a:srcRect/>
          <a:stretch>
            <a:fillRect/>
          </a:stretch>
        </p:blipFill>
        <p:spPr bwMode="auto">
          <a:xfrm>
            <a:off x="6705600" y="5334000"/>
            <a:ext cx="2438400" cy="1524000"/>
          </a:xfrm>
          <a:prstGeom prst="rect">
            <a:avLst/>
          </a:prstGeom>
          <a:noFill/>
          <a:ln w="9525">
            <a:noFill/>
            <a:miter lim="800000"/>
            <a:headEnd/>
            <a:tailEnd/>
          </a:ln>
        </p:spPr>
      </p:pic>
    </p:spTree>
    <p:extLst>
      <p:ext uri="{BB962C8B-B14F-4D97-AF65-F5344CB8AC3E}">
        <p14:creationId xmlns:p14="http://schemas.microsoft.com/office/powerpoint/2010/main" val="28145876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Life Cycle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normAutofit/>
          </a:bodyPr>
          <a:lstStyle/>
          <a:p>
            <a:r>
              <a:rPr lang="en-US" dirty="0" smtClean="0"/>
              <a:t>1. </a:t>
            </a:r>
            <a:r>
              <a:rPr lang="en-US" sz="2400" u="sng" dirty="0" smtClean="0"/>
              <a:t>Introductory Stage</a:t>
            </a:r>
          </a:p>
          <a:p>
            <a:pPr lvl="1"/>
            <a:r>
              <a:rPr lang="en-US" dirty="0" smtClean="0"/>
              <a:t>Consumer awareness and acceptance of the product are limited, sales are zero, and profits are negative.  </a:t>
            </a:r>
          </a:p>
          <a:p>
            <a:pPr lvl="2"/>
            <a:r>
              <a:rPr lang="en-US" dirty="0" smtClean="0">
                <a:solidFill>
                  <a:srgbClr val="FF0000"/>
                </a:solidFill>
              </a:rPr>
              <a:t>During this stage, marketers focus on making consumers aware of the product and its benefits.</a:t>
            </a:r>
          </a:p>
          <a:p>
            <a:pPr lvl="1"/>
            <a:endParaRPr lang="en-US" sz="800" dirty="0" smtClean="0"/>
          </a:p>
          <a:p>
            <a:r>
              <a:rPr lang="en-US" dirty="0" smtClean="0"/>
              <a:t>2. </a:t>
            </a:r>
            <a:r>
              <a:rPr lang="en-US" u="sng" dirty="0" smtClean="0"/>
              <a:t>Growth Stage</a:t>
            </a:r>
          </a:p>
          <a:p>
            <a:pPr lvl="1"/>
            <a:r>
              <a:rPr lang="en-US" dirty="0" smtClean="0"/>
              <a:t>Sales increase rapidly and profits peak, then start to decline.  </a:t>
            </a:r>
          </a:p>
          <a:p>
            <a:pPr lvl="2"/>
            <a:r>
              <a:rPr lang="en-US" dirty="0" smtClean="0">
                <a:solidFill>
                  <a:srgbClr val="FF0000"/>
                </a:solidFill>
              </a:rPr>
              <a:t>During this stage, the firm tries to strengthen its position in the market by emphasizing the product’s benefits and identifying market segments that want these benefits.</a:t>
            </a:r>
          </a:p>
        </p:txBody>
      </p:sp>
      <p:pic>
        <p:nvPicPr>
          <p:cNvPr id="5" name="Picture 4" descr="Product Life Cycle - Multimedia Marketing"/>
          <p:cNvPicPr/>
          <p:nvPr/>
        </p:nvPicPr>
        <p:blipFill>
          <a:blip r:embed="rId2" cstate="print"/>
          <a:srcRect/>
          <a:stretch>
            <a:fillRect/>
          </a:stretch>
        </p:blipFill>
        <p:spPr bwMode="auto">
          <a:xfrm>
            <a:off x="6858000" y="0"/>
            <a:ext cx="2286000" cy="1752600"/>
          </a:xfrm>
          <a:prstGeom prst="rect">
            <a:avLst/>
          </a:prstGeom>
          <a:noFill/>
          <a:ln w="9525">
            <a:noFill/>
            <a:miter lim="800000"/>
            <a:headEnd/>
            <a:tailEnd/>
          </a:ln>
        </p:spPr>
      </p:pic>
    </p:spTree>
    <p:extLst>
      <p:ext uri="{BB962C8B-B14F-4D97-AF65-F5344CB8AC3E}">
        <p14:creationId xmlns:p14="http://schemas.microsoft.com/office/powerpoint/2010/main" val="1104128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Life Cycle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lstStyle/>
          <a:p>
            <a:r>
              <a:rPr lang="en-US" dirty="0" smtClean="0"/>
              <a:t>3. </a:t>
            </a:r>
            <a:r>
              <a:rPr lang="en-US" sz="2400" u="sng" dirty="0" smtClean="0"/>
              <a:t>Maturity Stage</a:t>
            </a:r>
          </a:p>
          <a:p>
            <a:pPr lvl="1"/>
            <a:r>
              <a:rPr lang="en-US" dirty="0" smtClean="0"/>
              <a:t>Sales continue to increase at the beginning of the maturity stage, but then the sales curve peaks and starts to decline while profits continue to decline.</a:t>
            </a:r>
          </a:p>
          <a:p>
            <a:pPr lvl="2"/>
            <a:r>
              <a:rPr lang="en-US" dirty="0" smtClean="0">
                <a:solidFill>
                  <a:srgbClr val="FF0000"/>
                </a:solidFill>
              </a:rPr>
              <a:t>This stage is characterized by severe competition and heavy expenditures.</a:t>
            </a:r>
          </a:p>
          <a:p>
            <a:pPr lvl="2"/>
            <a:endParaRPr lang="en-US" sz="800" dirty="0" smtClean="0"/>
          </a:p>
          <a:p>
            <a:r>
              <a:rPr lang="en-US" dirty="0" smtClean="0"/>
              <a:t>4. </a:t>
            </a:r>
            <a:r>
              <a:rPr lang="en-US" sz="2400" u="sng" dirty="0" smtClean="0"/>
              <a:t>Decline Stage</a:t>
            </a:r>
          </a:p>
          <a:p>
            <a:pPr lvl="1"/>
            <a:r>
              <a:rPr lang="en-US" dirty="0" smtClean="0"/>
              <a:t>Sales continue to fall rapidly.  Profits also decline and may even become losses as prices are cut and necessary marketing expenditures are made.</a:t>
            </a:r>
          </a:p>
          <a:p>
            <a:pPr lvl="2"/>
            <a:r>
              <a:rPr lang="en-US" dirty="0" smtClean="0">
                <a:solidFill>
                  <a:srgbClr val="FF0000"/>
                </a:solidFill>
              </a:rPr>
              <a:t>As profit drops, firms may eliminate certain models or items.</a:t>
            </a:r>
            <a:endParaRPr lang="en-US" dirty="0">
              <a:solidFill>
                <a:srgbClr val="FF0000"/>
              </a:solidFill>
            </a:endParaRPr>
          </a:p>
        </p:txBody>
      </p:sp>
      <p:pic>
        <p:nvPicPr>
          <p:cNvPr id="6" name="Picture 5" descr="Product Life Cycle - Multimedia Marketing"/>
          <p:cNvPicPr/>
          <p:nvPr/>
        </p:nvPicPr>
        <p:blipFill>
          <a:blip r:embed="rId2" cstate="print"/>
          <a:srcRect/>
          <a:stretch>
            <a:fillRect/>
          </a:stretch>
        </p:blipFill>
        <p:spPr bwMode="auto">
          <a:xfrm>
            <a:off x="6858000" y="0"/>
            <a:ext cx="2286000" cy="1752600"/>
          </a:xfrm>
          <a:prstGeom prst="rect">
            <a:avLst/>
          </a:prstGeom>
          <a:noFill/>
          <a:ln w="9525">
            <a:noFill/>
            <a:miter lim="800000"/>
            <a:headEnd/>
            <a:tailEnd/>
          </a:ln>
        </p:spPr>
      </p:pic>
    </p:spTree>
    <p:extLst>
      <p:ext uri="{BB962C8B-B14F-4D97-AF65-F5344CB8AC3E}">
        <p14:creationId xmlns:p14="http://schemas.microsoft.com/office/powerpoint/2010/main" val="16474748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Life Cycle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lstStyle/>
          <a:p>
            <a:r>
              <a:rPr lang="en-US" sz="2400" u="sng" dirty="0" smtClean="0"/>
              <a:t>Product stages do not always go one way</a:t>
            </a:r>
            <a:r>
              <a:rPr lang="en-US" dirty="0" smtClean="0"/>
              <a:t>.</a:t>
            </a:r>
          </a:p>
          <a:p>
            <a:endParaRPr lang="en-US" sz="800" dirty="0" smtClean="0"/>
          </a:p>
          <a:p>
            <a:pPr lvl="1"/>
            <a:r>
              <a:rPr lang="en-US" dirty="0" smtClean="0"/>
              <a:t>Some products that have moved to the maturity stage or the decline stage can still rebound through redesign or new uses for the product.</a:t>
            </a:r>
          </a:p>
          <a:p>
            <a:pPr lvl="1"/>
            <a:endParaRPr lang="en-US" sz="800" dirty="0" smtClean="0"/>
          </a:p>
          <a:p>
            <a:pPr lvl="2"/>
            <a:r>
              <a:rPr lang="en-US" dirty="0" smtClean="0">
                <a:solidFill>
                  <a:srgbClr val="FF0000"/>
                </a:solidFill>
              </a:rPr>
              <a:t>Originally, baking soda was only used for cooking, which meant it reached the maturity stage very quickly.  However, once it was discovered that baking soda could be used as a deodorizer, sales shot up and bumped baking soda into the growth stage.</a:t>
            </a:r>
            <a:endParaRPr lang="en-US" dirty="0">
              <a:solidFill>
                <a:srgbClr val="FF0000"/>
              </a:solidFill>
            </a:endParaRPr>
          </a:p>
        </p:txBody>
      </p:sp>
      <p:pic>
        <p:nvPicPr>
          <p:cNvPr id="5" name="Picture 4" descr="Product Life Cycle. - ppt video online download"/>
          <p:cNvPicPr/>
          <p:nvPr/>
        </p:nvPicPr>
        <p:blipFill>
          <a:blip r:embed="rId2" cstate="print"/>
          <a:srcRect/>
          <a:stretch>
            <a:fillRect/>
          </a:stretch>
        </p:blipFill>
        <p:spPr bwMode="auto">
          <a:xfrm>
            <a:off x="2133600" y="4724400"/>
            <a:ext cx="4876800" cy="1638300"/>
          </a:xfrm>
          <a:prstGeom prst="rect">
            <a:avLst/>
          </a:prstGeom>
          <a:noFill/>
          <a:ln w="9525">
            <a:noFill/>
            <a:miter lim="800000"/>
            <a:headEnd/>
            <a:tailEnd/>
          </a:ln>
        </p:spPr>
      </p:pic>
    </p:spTree>
    <p:extLst>
      <p:ext uri="{BB962C8B-B14F-4D97-AF65-F5344CB8AC3E}">
        <p14:creationId xmlns:p14="http://schemas.microsoft.com/office/powerpoint/2010/main" val="42221749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Products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lstStyle/>
          <a:p>
            <a:r>
              <a:rPr lang="en-US" sz="2400" u="sng" dirty="0" smtClean="0"/>
              <a:t>Branding, packaging, and labeling can be used to identify or distinguish one product from others</a:t>
            </a:r>
            <a:r>
              <a:rPr lang="en-US" dirty="0" smtClean="0"/>
              <a:t>.</a:t>
            </a:r>
          </a:p>
          <a:p>
            <a:endParaRPr lang="en-US" sz="800" dirty="0" smtClean="0"/>
          </a:p>
          <a:p>
            <a:pPr lvl="1"/>
            <a:r>
              <a:rPr lang="en-US" dirty="0" smtClean="0">
                <a:solidFill>
                  <a:srgbClr val="FF0000"/>
                </a:solidFill>
              </a:rPr>
              <a:t>As a result, they are key marketing activities that help position a product appropriately for its target market.</a:t>
            </a:r>
            <a:endParaRPr lang="en-US" dirty="0">
              <a:solidFill>
                <a:srgbClr val="FF0000"/>
              </a:solidFill>
            </a:endParaRPr>
          </a:p>
        </p:txBody>
      </p:sp>
      <p:pic>
        <p:nvPicPr>
          <p:cNvPr id="5" name="Picture 4" descr="Identify 2019"/>
          <p:cNvPicPr/>
          <p:nvPr/>
        </p:nvPicPr>
        <p:blipFill>
          <a:blip r:embed="rId2" cstate="print"/>
          <a:srcRect/>
          <a:stretch>
            <a:fillRect/>
          </a:stretch>
        </p:blipFill>
        <p:spPr bwMode="auto">
          <a:xfrm>
            <a:off x="1600200" y="3810000"/>
            <a:ext cx="5943600" cy="2342227"/>
          </a:xfrm>
          <a:prstGeom prst="rect">
            <a:avLst/>
          </a:prstGeom>
          <a:noFill/>
          <a:ln w="9525">
            <a:noFill/>
            <a:miter lim="800000"/>
            <a:headEnd/>
            <a:tailEnd/>
          </a:ln>
        </p:spPr>
      </p:pic>
    </p:spTree>
    <p:extLst>
      <p:ext uri="{BB962C8B-B14F-4D97-AF65-F5344CB8AC3E}">
        <p14:creationId xmlns:p14="http://schemas.microsoft.com/office/powerpoint/2010/main" val="27951014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Products</a:t>
            </a:r>
            <a:br>
              <a:rPr lang="en-US" dirty="0" smtClean="0"/>
            </a:br>
            <a:r>
              <a:rPr lang="en-US" sz="2000" dirty="0" smtClean="0"/>
              <a:t>Branding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normAutofit/>
          </a:bodyPr>
          <a:lstStyle/>
          <a:p>
            <a:r>
              <a:rPr lang="en-US" sz="2400" u="sng" dirty="0" smtClean="0"/>
              <a:t>Branding is the process of naming and identifying products</a:t>
            </a:r>
            <a:r>
              <a:rPr lang="en-US" dirty="0" smtClean="0"/>
              <a:t>.</a:t>
            </a:r>
          </a:p>
          <a:p>
            <a:endParaRPr lang="en-US" sz="800" dirty="0" smtClean="0"/>
          </a:p>
          <a:p>
            <a:pPr lvl="1"/>
            <a:r>
              <a:rPr lang="en-US" dirty="0" smtClean="0"/>
              <a:t>A brand is a name, term, symbol, design, or combination that identifies a product and distinguishes it from other products. </a:t>
            </a:r>
            <a:r>
              <a:rPr lang="en-US" dirty="0" smtClean="0">
                <a:solidFill>
                  <a:srgbClr val="0070C0"/>
                </a:solidFill>
              </a:rPr>
              <a:t>(i.e.) Xerox with photocopiers and Kleenex with tissues.</a:t>
            </a:r>
          </a:p>
          <a:p>
            <a:pPr lvl="1"/>
            <a:endParaRPr lang="en-US" sz="800" dirty="0" smtClean="0"/>
          </a:p>
          <a:p>
            <a:pPr lvl="2"/>
            <a:r>
              <a:rPr lang="en-US" dirty="0" smtClean="0">
                <a:solidFill>
                  <a:srgbClr val="FF0000"/>
                </a:solidFill>
              </a:rPr>
              <a:t>Protecting a brand name is important in maintaining a brand identity.  The brand name is the part of the brand that can be spoken and consists of letters, words, and numbers </a:t>
            </a:r>
            <a:r>
              <a:rPr lang="en-US" dirty="0" smtClean="0">
                <a:solidFill>
                  <a:srgbClr val="0070C0"/>
                </a:solidFill>
              </a:rPr>
              <a:t>(i.e. WD40). </a:t>
            </a:r>
          </a:p>
          <a:p>
            <a:pPr lvl="2"/>
            <a:r>
              <a:rPr lang="en-US" dirty="0" smtClean="0">
                <a:solidFill>
                  <a:srgbClr val="FF0000"/>
                </a:solidFill>
              </a:rPr>
              <a:t>A brand mark is the part of the brand that is distinctive in design </a:t>
            </a:r>
            <a:r>
              <a:rPr lang="en-US" dirty="0" smtClean="0">
                <a:solidFill>
                  <a:srgbClr val="0070C0"/>
                </a:solidFill>
              </a:rPr>
              <a:t>(i.e. McDonald’s golden arches logo).</a:t>
            </a:r>
          </a:p>
          <a:p>
            <a:pPr lvl="2"/>
            <a:r>
              <a:rPr lang="en-US" dirty="0" smtClean="0">
                <a:solidFill>
                  <a:srgbClr val="FF0000"/>
                </a:solidFill>
              </a:rPr>
              <a:t>A trademark is a brand that is registered with the U.S. Patent  Trademark Office and is legally protected from use by others.</a:t>
            </a:r>
          </a:p>
        </p:txBody>
      </p:sp>
      <p:pic>
        <p:nvPicPr>
          <p:cNvPr id="5" name="Picture 4" descr="O que é Branding e para que serve | Fabriqueta Digital"/>
          <p:cNvPicPr/>
          <p:nvPr/>
        </p:nvPicPr>
        <p:blipFill>
          <a:blip r:embed="rId2" cstate="print"/>
          <a:srcRect/>
          <a:stretch>
            <a:fillRect/>
          </a:stretch>
        </p:blipFill>
        <p:spPr bwMode="auto">
          <a:xfrm>
            <a:off x="6781800" y="0"/>
            <a:ext cx="2362200" cy="1524000"/>
          </a:xfrm>
          <a:prstGeom prst="rect">
            <a:avLst/>
          </a:prstGeom>
          <a:noFill/>
          <a:ln w="9525">
            <a:noFill/>
            <a:miter lim="800000"/>
            <a:headEnd/>
            <a:tailEnd/>
          </a:ln>
        </p:spPr>
      </p:pic>
    </p:spTree>
    <p:extLst>
      <p:ext uri="{BB962C8B-B14F-4D97-AF65-F5344CB8AC3E}">
        <p14:creationId xmlns:p14="http://schemas.microsoft.com/office/powerpoint/2010/main" val="7619480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Products</a:t>
            </a:r>
            <a:br>
              <a:rPr lang="en-US" dirty="0" smtClean="0"/>
            </a:br>
            <a:r>
              <a:rPr lang="en-US" sz="2000" dirty="0" smtClean="0"/>
              <a:t>Branding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lstStyle/>
          <a:p>
            <a:r>
              <a:rPr lang="en-US" sz="2400" u="sng" dirty="0" smtClean="0"/>
              <a:t>Two major categories of brands are</a:t>
            </a:r>
            <a:r>
              <a:rPr lang="en-US" dirty="0" smtClean="0"/>
              <a:t>:</a:t>
            </a:r>
          </a:p>
          <a:p>
            <a:endParaRPr lang="en-US" sz="800" dirty="0" smtClean="0"/>
          </a:p>
          <a:p>
            <a:pPr marL="731520" lvl="1" indent="-457200">
              <a:buFont typeface="+mj-lt"/>
              <a:buAutoNum type="arabicPeriod"/>
            </a:pPr>
            <a:r>
              <a:rPr lang="en-US" u="sng" dirty="0" smtClean="0"/>
              <a:t>Manufacturer Brands</a:t>
            </a:r>
          </a:p>
          <a:p>
            <a:pPr lvl="2"/>
            <a:r>
              <a:rPr lang="en-US" dirty="0" smtClean="0">
                <a:solidFill>
                  <a:srgbClr val="FF0000"/>
                </a:solidFill>
              </a:rPr>
              <a:t>Brands that are initiated and owned by the manufacturer to identify products from the point of production to the point of purchase </a:t>
            </a:r>
            <a:r>
              <a:rPr lang="en-US" dirty="0" smtClean="0">
                <a:solidFill>
                  <a:srgbClr val="0070C0"/>
                </a:solidFill>
              </a:rPr>
              <a:t>(i.e. Kellogg’s, Sony, and Chevron)</a:t>
            </a:r>
          </a:p>
          <a:p>
            <a:pPr lvl="2"/>
            <a:endParaRPr lang="en-US" sz="800" dirty="0" smtClean="0"/>
          </a:p>
          <a:p>
            <a:pPr marL="731520" lvl="1" indent="-457200">
              <a:buFont typeface="+mj-lt"/>
              <a:buAutoNum type="arabicPeriod"/>
            </a:pPr>
            <a:r>
              <a:rPr lang="en-US" u="sng" dirty="0" smtClean="0"/>
              <a:t>Private Distributor Brands</a:t>
            </a:r>
          </a:p>
          <a:p>
            <a:pPr lvl="2"/>
            <a:r>
              <a:rPr lang="en-US" dirty="0" smtClean="0">
                <a:solidFill>
                  <a:srgbClr val="FF0000"/>
                </a:solidFill>
              </a:rPr>
              <a:t>Brands, which may cost less than manufacturer brands, that are owned and controlled by a wholesaler or retailer. The name’s of private brands do not usually identify their manufacturer.          </a:t>
            </a:r>
            <a:r>
              <a:rPr lang="en-US" dirty="0" smtClean="0">
                <a:solidFill>
                  <a:srgbClr val="0070C0"/>
                </a:solidFill>
              </a:rPr>
              <a:t>(i.e. Walmart’s “Great Value”)</a:t>
            </a:r>
            <a:endParaRPr lang="en-US" dirty="0">
              <a:solidFill>
                <a:srgbClr val="0070C0"/>
              </a:solidFill>
            </a:endParaRPr>
          </a:p>
        </p:txBody>
      </p:sp>
      <p:pic>
        <p:nvPicPr>
          <p:cNvPr id="5" name="Picture 4" descr="Addon CS-Cart &quot;List of categories on the brand page&quot;"/>
          <p:cNvPicPr/>
          <p:nvPr/>
        </p:nvPicPr>
        <p:blipFill>
          <a:blip r:embed="rId2" cstate="print"/>
          <a:srcRect/>
          <a:stretch>
            <a:fillRect/>
          </a:stretch>
        </p:blipFill>
        <p:spPr bwMode="auto">
          <a:xfrm>
            <a:off x="5257800" y="5257800"/>
            <a:ext cx="3886200" cy="1600200"/>
          </a:xfrm>
          <a:prstGeom prst="rect">
            <a:avLst/>
          </a:prstGeom>
          <a:noFill/>
          <a:ln w="9525">
            <a:noFill/>
            <a:miter lim="800000"/>
            <a:headEnd/>
            <a:tailEnd/>
          </a:ln>
        </p:spPr>
      </p:pic>
    </p:spTree>
    <p:extLst>
      <p:ext uri="{BB962C8B-B14F-4D97-AF65-F5344CB8AC3E}">
        <p14:creationId xmlns:p14="http://schemas.microsoft.com/office/powerpoint/2010/main" val="25493167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Products</a:t>
            </a:r>
            <a:br>
              <a:rPr lang="en-US" dirty="0" smtClean="0"/>
            </a:br>
            <a:r>
              <a:rPr lang="en-US" sz="2000" dirty="0" smtClean="0"/>
              <a:t>Branding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lstStyle/>
          <a:p>
            <a:r>
              <a:rPr lang="en-US" sz="2400" u="sng" dirty="0" smtClean="0"/>
              <a:t>Another type of brand that has developed is Generic Products, which are products with no brand name at all</a:t>
            </a:r>
            <a:r>
              <a:rPr lang="en-US" dirty="0" smtClean="0"/>
              <a:t>.</a:t>
            </a:r>
          </a:p>
          <a:p>
            <a:endParaRPr lang="en-US" sz="800" dirty="0" smtClean="0"/>
          </a:p>
          <a:p>
            <a:pPr lvl="1"/>
            <a:r>
              <a:rPr lang="en-US" dirty="0" smtClean="0"/>
              <a:t>They often come in plain simple packages that carry only the generic name of the product – peanut butter, tomato juice, aspirin, dog food, etc.  </a:t>
            </a:r>
          </a:p>
          <a:p>
            <a:pPr lvl="1"/>
            <a:endParaRPr lang="en-US" sz="800" dirty="0" smtClean="0"/>
          </a:p>
          <a:p>
            <a:pPr lvl="2"/>
            <a:r>
              <a:rPr lang="en-US" dirty="0" smtClean="0">
                <a:solidFill>
                  <a:srgbClr val="FF0000"/>
                </a:solidFill>
              </a:rPr>
              <a:t>They appeal to consumers who may be willing to sacrifice quality or product consistency to get a lower price.</a:t>
            </a:r>
            <a:endParaRPr lang="en-US" dirty="0">
              <a:solidFill>
                <a:srgbClr val="FF0000"/>
              </a:solidFill>
            </a:endParaRPr>
          </a:p>
        </p:txBody>
      </p:sp>
      <p:pic>
        <p:nvPicPr>
          <p:cNvPr id="5" name="Picture 4" descr="Is There a Difference Between Brand Name Medications and Generics? - YouTube"/>
          <p:cNvPicPr/>
          <p:nvPr/>
        </p:nvPicPr>
        <p:blipFill>
          <a:blip r:embed="rId2" cstate="print"/>
          <a:srcRect/>
          <a:stretch>
            <a:fillRect/>
          </a:stretch>
        </p:blipFill>
        <p:spPr bwMode="auto">
          <a:xfrm>
            <a:off x="4876800" y="4648200"/>
            <a:ext cx="4267200" cy="2209800"/>
          </a:xfrm>
          <a:prstGeom prst="rect">
            <a:avLst/>
          </a:prstGeom>
          <a:noFill/>
          <a:ln w="9525">
            <a:noFill/>
            <a:miter lim="800000"/>
            <a:headEnd/>
            <a:tailEnd/>
          </a:ln>
        </p:spPr>
      </p:pic>
    </p:spTree>
    <p:extLst>
      <p:ext uri="{BB962C8B-B14F-4D97-AF65-F5344CB8AC3E}">
        <p14:creationId xmlns:p14="http://schemas.microsoft.com/office/powerpoint/2010/main" val="27965261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Products</a:t>
            </a:r>
            <a:br>
              <a:rPr lang="en-US" dirty="0" smtClean="0"/>
            </a:br>
            <a:r>
              <a:rPr lang="en-US" sz="2000" dirty="0" smtClean="0"/>
              <a:t>Branding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normAutofit/>
          </a:bodyPr>
          <a:lstStyle/>
          <a:p>
            <a:r>
              <a:rPr lang="en-US" sz="2400" u="sng" dirty="0" smtClean="0"/>
              <a:t>Companies use two basic approaches to branding multiple products</a:t>
            </a:r>
            <a:r>
              <a:rPr lang="en-US" dirty="0" smtClean="0"/>
              <a:t>.</a:t>
            </a:r>
          </a:p>
          <a:p>
            <a:endParaRPr lang="en-US" sz="900" dirty="0" smtClean="0"/>
          </a:p>
          <a:p>
            <a:pPr marL="731520" lvl="1" indent="-457200">
              <a:buFont typeface="+mj-lt"/>
              <a:buAutoNum type="arabicPeriod"/>
            </a:pPr>
            <a:r>
              <a:rPr lang="en-US" dirty="0" smtClean="0"/>
              <a:t>In one, a company gives each product within its complete product mix its own brand name.</a:t>
            </a:r>
          </a:p>
          <a:p>
            <a:pPr lvl="2"/>
            <a:r>
              <a:rPr lang="en-US" dirty="0" smtClean="0">
                <a:solidFill>
                  <a:srgbClr val="FF0000"/>
                </a:solidFill>
              </a:rPr>
              <a:t>This branding policy ensures that the name of one product does not affect the names of others, and different brands can be targeted at different segments of the same market.                  </a:t>
            </a:r>
            <a:r>
              <a:rPr lang="en-US" dirty="0" smtClean="0">
                <a:solidFill>
                  <a:srgbClr val="0070C0"/>
                </a:solidFill>
              </a:rPr>
              <a:t>(Pfizer – Dentyne and Listerine).</a:t>
            </a:r>
          </a:p>
          <a:p>
            <a:pPr lvl="2"/>
            <a:endParaRPr lang="en-US" sz="900" dirty="0" smtClean="0"/>
          </a:p>
          <a:p>
            <a:pPr marL="731520" lvl="1" indent="-457200">
              <a:buFont typeface="+mj-lt"/>
              <a:buAutoNum type="arabicPeriod"/>
            </a:pPr>
            <a:r>
              <a:rPr lang="en-US" dirty="0" smtClean="0"/>
              <a:t>Another approach to branding is to develop a family of brands with each of the firm’s products carrying the same name or at least part of the name. </a:t>
            </a:r>
            <a:r>
              <a:rPr lang="en-US" dirty="0" smtClean="0">
                <a:solidFill>
                  <a:srgbClr val="0070C0"/>
                </a:solidFill>
              </a:rPr>
              <a:t>(i.e. Gillette and Sara Lee).</a:t>
            </a:r>
          </a:p>
          <a:p>
            <a:pPr lvl="1"/>
            <a:endParaRPr lang="en-US" sz="900" dirty="0" smtClean="0"/>
          </a:p>
        </p:txBody>
      </p:sp>
      <p:pic>
        <p:nvPicPr>
          <p:cNvPr id="5" name="Picture 4" descr="Beginning Graphic Design: Branding &amp; Identity - YouTube"/>
          <p:cNvPicPr/>
          <p:nvPr/>
        </p:nvPicPr>
        <p:blipFill>
          <a:blip r:embed="rId2" cstate="print"/>
          <a:srcRect/>
          <a:stretch>
            <a:fillRect/>
          </a:stretch>
        </p:blipFill>
        <p:spPr bwMode="auto">
          <a:xfrm>
            <a:off x="6705600" y="0"/>
            <a:ext cx="2438400" cy="1514475"/>
          </a:xfrm>
          <a:prstGeom prst="rect">
            <a:avLst/>
          </a:prstGeom>
          <a:noFill/>
          <a:ln w="9525">
            <a:noFill/>
            <a:miter lim="800000"/>
            <a:headEnd/>
            <a:tailEnd/>
          </a:ln>
        </p:spPr>
      </p:pic>
    </p:spTree>
    <p:extLst>
      <p:ext uri="{BB962C8B-B14F-4D97-AF65-F5344CB8AC3E}">
        <p14:creationId xmlns:p14="http://schemas.microsoft.com/office/powerpoint/2010/main" val="17355638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Products</a:t>
            </a:r>
            <a:br>
              <a:rPr lang="en-US" dirty="0" smtClean="0"/>
            </a:br>
            <a:r>
              <a:rPr lang="en-US" sz="2000" dirty="0" smtClean="0"/>
              <a:t>Packaging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a:xfrm>
            <a:off x="304800" y="1524000"/>
            <a:ext cx="8503920" cy="4572000"/>
          </a:xfrm>
        </p:spPr>
        <p:txBody>
          <a:bodyPr/>
          <a:lstStyle/>
          <a:p>
            <a:r>
              <a:rPr lang="en-US" sz="2400" u="sng" dirty="0" smtClean="0"/>
              <a:t>The Packaging, or external container that holds and describes the product, influences consumers’ attitudes and their buying decisions</a:t>
            </a:r>
            <a:r>
              <a:rPr lang="en-US" dirty="0" smtClean="0"/>
              <a:t>.</a:t>
            </a:r>
          </a:p>
          <a:p>
            <a:endParaRPr lang="en-US" sz="800" dirty="0" smtClean="0"/>
          </a:p>
          <a:p>
            <a:pPr lvl="1"/>
            <a:r>
              <a:rPr lang="en-US" dirty="0" smtClean="0"/>
              <a:t>Surveys have shown that consumers are willing to pay more for certain packaging attributes.</a:t>
            </a:r>
          </a:p>
          <a:p>
            <a:pPr lvl="1"/>
            <a:endParaRPr lang="en-US" sz="800" dirty="0" smtClean="0"/>
          </a:p>
          <a:p>
            <a:pPr lvl="2"/>
            <a:r>
              <a:rPr lang="en-US" dirty="0" smtClean="0">
                <a:solidFill>
                  <a:srgbClr val="FF0000"/>
                </a:solidFill>
              </a:rPr>
              <a:t>One of the attributes includes clearly stated nutrition and ingredient labeling, especially if it indicates whether or not the product is organic, gluten free, and environmentally friendly.</a:t>
            </a:r>
          </a:p>
          <a:p>
            <a:pPr lvl="2"/>
            <a:r>
              <a:rPr lang="en-US" dirty="0" smtClean="0">
                <a:solidFill>
                  <a:srgbClr val="FF0000"/>
                </a:solidFill>
              </a:rPr>
              <a:t>Recyclable and biodegradable packaging is also popular.</a:t>
            </a:r>
            <a:endParaRPr lang="en-US" dirty="0">
              <a:solidFill>
                <a:srgbClr val="FF0000"/>
              </a:solidFill>
            </a:endParaRPr>
          </a:p>
        </p:txBody>
      </p:sp>
      <p:pic>
        <p:nvPicPr>
          <p:cNvPr id="7" name="Picture 6" descr="C-P Flexible Packaging | Custom Flexible Packaging and Printing Solutions"/>
          <p:cNvPicPr/>
          <p:nvPr/>
        </p:nvPicPr>
        <p:blipFill>
          <a:blip r:embed="rId2" cstate="print"/>
          <a:srcRect/>
          <a:stretch>
            <a:fillRect/>
          </a:stretch>
        </p:blipFill>
        <p:spPr bwMode="auto">
          <a:xfrm>
            <a:off x="5791200" y="5181600"/>
            <a:ext cx="2971800" cy="1626870"/>
          </a:xfrm>
          <a:prstGeom prst="rect">
            <a:avLst/>
          </a:prstGeom>
          <a:noFill/>
          <a:ln w="9525">
            <a:noFill/>
            <a:miter lim="800000"/>
            <a:headEnd/>
            <a:tailEnd/>
          </a:ln>
        </p:spPr>
      </p:pic>
    </p:spTree>
    <p:extLst>
      <p:ext uri="{BB962C8B-B14F-4D97-AF65-F5344CB8AC3E}">
        <p14:creationId xmlns:p14="http://schemas.microsoft.com/office/powerpoint/2010/main" val="387827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Exchange Relationship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Buyers and sellers must be able to communicate about the “something of value” available to each</a:t>
            </a:r>
            <a:r>
              <a:rPr lang="en-US" dirty="0" smtClean="0"/>
              <a:t>.</a:t>
            </a:r>
          </a:p>
          <a:p>
            <a:endParaRPr lang="en-US" sz="800" dirty="0" smtClean="0"/>
          </a:p>
          <a:p>
            <a:pPr lvl="1"/>
            <a:r>
              <a:rPr lang="en-US" dirty="0" smtClean="0"/>
              <a:t>Each participant must be willing to give up their respective “something of value” to receive the “something” held by other.</a:t>
            </a:r>
          </a:p>
          <a:p>
            <a:pPr lvl="1"/>
            <a:endParaRPr lang="en-US" sz="800" dirty="0" smtClean="0"/>
          </a:p>
          <a:p>
            <a:pPr lvl="2"/>
            <a:r>
              <a:rPr lang="en-US" dirty="0" smtClean="0">
                <a:solidFill>
                  <a:srgbClr val="FF0000"/>
                </a:solidFill>
              </a:rPr>
              <a:t>You are willing to exchange your “something of value” –your money or credit – for goods or services you value more than your own cash or credit potential.</a:t>
            </a:r>
            <a:endParaRPr lang="en-US" dirty="0">
              <a:solidFill>
                <a:srgbClr val="FF0000"/>
              </a:solidFill>
            </a:endParaRPr>
          </a:p>
        </p:txBody>
      </p:sp>
      <p:pic>
        <p:nvPicPr>
          <p:cNvPr id="5" name="Picture 4" descr="Piggy bank, save money, savings icon"/>
          <p:cNvPicPr/>
          <p:nvPr/>
        </p:nvPicPr>
        <p:blipFill>
          <a:blip r:embed="rId2" cstate="print"/>
          <a:srcRect/>
          <a:stretch>
            <a:fillRect/>
          </a:stretch>
        </p:blipFill>
        <p:spPr bwMode="auto">
          <a:xfrm>
            <a:off x="6324600" y="4114800"/>
            <a:ext cx="2590800" cy="2286000"/>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Products</a:t>
            </a:r>
            <a:br>
              <a:rPr lang="en-US" dirty="0" smtClean="0"/>
            </a:br>
            <a:r>
              <a:rPr lang="en-US" sz="2000" dirty="0" smtClean="0"/>
              <a:t>Packaging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lstStyle/>
          <a:p>
            <a:r>
              <a:rPr lang="en-US" sz="2400" u="sng" dirty="0" smtClean="0"/>
              <a:t>A package can perform several functions, including protection, economy, convenience, and promotion</a:t>
            </a:r>
            <a:r>
              <a:rPr lang="en-US" dirty="0" smtClean="0"/>
              <a:t>.</a:t>
            </a:r>
          </a:p>
          <a:p>
            <a:pPr lvl="1"/>
            <a:endParaRPr lang="en-US" sz="800" dirty="0" smtClean="0"/>
          </a:p>
          <a:p>
            <a:pPr lvl="1"/>
            <a:r>
              <a:rPr lang="en-US" sz="2000" dirty="0" smtClean="0"/>
              <a:t>Packaging can also be used to appeal to emotions (i.e.) pet food packaging appeals to the emotions of pet owners with illustrations of animals happily running, eating, and looking serene.</a:t>
            </a:r>
          </a:p>
          <a:p>
            <a:pPr lvl="1"/>
            <a:endParaRPr lang="en-US" sz="800" dirty="0" smtClean="0"/>
          </a:p>
          <a:p>
            <a:pPr lvl="2"/>
            <a:r>
              <a:rPr lang="en-US" dirty="0" smtClean="0">
                <a:solidFill>
                  <a:srgbClr val="FF0000"/>
                </a:solidFill>
              </a:rPr>
              <a:t>It is estimated that consumers’ eyes linger only 2.5 seconds on each product on an average shopping trip; therefore packaging should be designed to attract and hold consumers’ attention.</a:t>
            </a:r>
            <a:endParaRPr lang="en-US" dirty="0">
              <a:solidFill>
                <a:srgbClr val="FF0000"/>
              </a:solidFill>
            </a:endParaRPr>
          </a:p>
        </p:txBody>
      </p:sp>
      <p:pic>
        <p:nvPicPr>
          <p:cNvPr id="5" name="Picture 4" descr="Decoding The Different Types of Packaging Products [A Complete Guide] -  Bizongo Hive"/>
          <p:cNvPicPr/>
          <p:nvPr/>
        </p:nvPicPr>
        <p:blipFill>
          <a:blip r:embed="rId2" cstate="print"/>
          <a:srcRect/>
          <a:stretch>
            <a:fillRect/>
          </a:stretch>
        </p:blipFill>
        <p:spPr bwMode="auto">
          <a:xfrm>
            <a:off x="4114800" y="4800600"/>
            <a:ext cx="5029200" cy="2057400"/>
          </a:xfrm>
          <a:prstGeom prst="rect">
            <a:avLst/>
          </a:prstGeom>
          <a:noFill/>
          <a:ln w="9525">
            <a:noFill/>
            <a:miter lim="800000"/>
            <a:headEnd/>
            <a:tailEnd/>
          </a:ln>
        </p:spPr>
      </p:pic>
    </p:spTree>
    <p:extLst>
      <p:ext uri="{BB962C8B-B14F-4D97-AF65-F5344CB8AC3E}">
        <p14:creationId xmlns:p14="http://schemas.microsoft.com/office/powerpoint/2010/main" val="21812652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Products</a:t>
            </a:r>
            <a:br>
              <a:rPr lang="en-US" dirty="0" smtClean="0"/>
            </a:br>
            <a:r>
              <a:rPr lang="en-US" sz="2000" dirty="0" smtClean="0"/>
              <a:t>Labeling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lstStyle/>
          <a:p>
            <a:r>
              <a:rPr lang="en-US" sz="2400" u="sng" dirty="0" smtClean="0"/>
              <a:t>Labeling, the presentation of important information on the package, is closely associated with packaging</a:t>
            </a:r>
            <a:r>
              <a:rPr lang="en-US" dirty="0" smtClean="0"/>
              <a:t>.</a:t>
            </a:r>
          </a:p>
          <a:p>
            <a:endParaRPr lang="en-US" sz="800" dirty="0" smtClean="0"/>
          </a:p>
          <a:p>
            <a:pPr lvl="1"/>
            <a:r>
              <a:rPr lang="en-US" sz="2000" dirty="0" smtClean="0"/>
              <a:t>The content of labeling, often required by law, may include ingredients or content, nutrition facts (calories, fat, etc.), care instructions, suggestions for use (such as recipes), manufacturer’s address, phone number, website, and other useful information.  </a:t>
            </a:r>
          </a:p>
          <a:p>
            <a:pPr lvl="1"/>
            <a:r>
              <a:rPr lang="en-US" sz="2000" dirty="0" smtClean="0"/>
              <a:t>This information can have a strong impact on sales.</a:t>
            </a:r>
          </a:p>
          <a:p>
            <a:pPr lvl="1"/>
            <a:endParaRPr lang="en-US" sz="800" dirty="0" smtClean="0"/>
          </a:p>
          <a:p>
            <a:pPr lvl="2"/>
            <a:r>
              <a:rPr lang="en-US" dirty="0" smtClean="0">
                <a:solidFill>
                  <a:srgbClr val="FF0000"/>
                </a:solidFill>
              </a:rPr>
              <a:t>Labels of many products, particularly food and drugs, must carry warnings, instructions, certifications, or manufacturer’s info.</a:t>
            </a:r>
            <a:endParaRPr lang="en-US" dirty="0">
              <a:solidFill>
                <a:srgbClr val="FF0000"/>
              </a:solidFill>
            </a:endParaRPr>
          </a:p>
        </p:txBody>
      </p:sp>
      <p:pic>
        <p:nvPicPr>
          <p:cNvPr id="5" name="Picture 4" descr="The Best Tools and Tricks for Product Label Design"/>
          <p:cNvPicPr/>
          <p:nvPr/>
        </p:nvPicPr>
        <p:blipFill>
          <a:blip r:embed="rId2" cstate="print"/>
          <a:srcRect/>
          <a:stretch>
            <a:fillRect/>
          </a:stretch>
        </p:blipFill>
        <p:spPr bwMode="auto">
          <a:xfrm>
            <a:off x="5486400" y="5029200"/>
            <a:ext cx="3657600" cy="1828800"/>
          </a:xfrm>
          <a:prstGeom prst="rect">
            <a:avLst/>
          </a:prstGeom>
          <a:noFill/>
          <a:ln w="9525">
            <a:noFill/>
            <a:miter lim="800000"/>
            <a:headEnd/>
            <a:tailEnd/>
          </a:ln>
        </p:spPr>
      </p:pic>
    </p:spTree>
    <p:extLst>
      <p:ext uri="{BB962C8B-B14F-4D97-AF65-F5344CB8AC3E}">
        <p14:creationId xmlns:p14="http://schemas.microsoft.com/office/powerpoint/2010/main" val="22651399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Products</a:t>
            </a:r>
            <a:br>
              <a:rPr lang="en-US" dirty="0" smtClean="0"/>
            </a:br>
            <a:r>
              <a:rPr lang="en-US" sz="2000" dirty="0" smtClean="0"/>
              <a:t>Product Quality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lstStyle/>
          <a:p>
            <a:r>
              <a:rPr lang="en-US" sz="2400" u="sng" dirty="0" smtClean="0"/>
              <a:t>Quality reflects the degree to which a good, service, or idea meets the demands and requirements of customers</a:t>
            </a:r>
            <a:r>
              <a:rPr lang="en-US" dirty="0" smtClean="0"/>
              <a:t>.</a:t>
            </a:r>
          </a:p>
          <a:p>
            <a:endParaRPr lang="en-US" sz="800" dirty="0" smtClean="0"/>
          </a:p>
          <a:p>
            <a:pPr lvl="1"/>
            <a:r>
              <a:rPr lang="en-US" sz="2000" dirty="0" smtClean="0"/>
              <a:t>Quality products are often referred to as reliable, durable, easily maintained, easily used, a good value, or a trusted brand name.  </a:t>
            </a:r>
          </a:p>
          <a:p>
            <a:pPr lvl="1"/>
            <a:endParaRPr lang="en-US" sz="800" dirty="0" smtClean="0"/>
          </a:p>
          <a:p>
            <a:pPr lvl="2"/>
            <a:r>
              <a:rPr lang="en-US" dirty="0" smtClean="0">
                <a:solidFill>
                  <a:srgbClr val="FF0000"/>
                </a:solidFill>
              </a:rPr>
              <a:t>The level of quality is the amount of quality that a product possesses, and the consistency of quality depends on the product maintaining the same level of quality over time.</a:t>
            </a:r>
            <a:endParaRPr lang="en-US" dirty="0">
              <a:solidFill>
                <a:srgbClr val="FF0000"/>
              </a:solidFill>
            </a:endParaRPr>
          </a:p>
        </p:txBody>
      </p:sp>
      <p:pic>
        <p:nvPicPr>
          <p:cNvPr id="5" name="Picture 4" descr="8 Dimensions of Quality | Gemba Academy"/>
          <p:cNvPicPr/>
          <p:nvPr/>
        </p:nvPicPr>
        <p:blipFill>
          <a:blip r:embed="rId2" cstate="print"/>
          <a:srcRect/>
          <a:stretch>
            <a:fillRect/>
          </a:stretch>
        </p:blipFill>
        <p:spPr bwMode="auto">
          <a:xfrm>
            <a:off x="4724400" y="4572000"/>
            <a:ext cx="4419600" cy="2286000"/>
          </a:xfrm>
          <a:prstGeom prst="rect">
            <a:avLst/>
          </a:prstGeom>
          <a:noFill/>
          <a:ln w="9525">
            <a:noFill/>
            <a:miter lim="800000"/>
            <a:headEnd/>
            <a:tailEnd/>
          </a:ln>
        </p:spPr>
      </p:pic>
    </p:spTree>
    <p:extLst>
      <p:ext uri="{BB962C8B-B14F-4D97-AF65-F5344CB8AC3E}">
        <p14:creationId xmlns:p14="http://schemas.microsoft.com/office/powerpoint/2010/main" val="36878341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Service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lstStyle/>
          <a:p>
            <a:r>
              <a:rPr lang="en-US" sz="2400" u="sng" dirty="0" smtClean="0"/>
              <a:t>Quality of service is difficult to gauge because it depends on customers’ perceptions of how well the service meets or exceeds their expectations</a:t>
            </a:r>
            <a:r>
              <a:rPr lang="en-US" dirty="0" smtClean="0"/>
              <a:t>.</a:t>
            </a:r>
          </a:p>
          <a:p>
            <a:endParaRPr lang="en-US" sz="800" dirty="0" smtClean="0"/>
          </a:p>
          <a:p>
            <a:pPr lvl="1"/>
            <a:r>
              <a:rPr lang="en-US" dirty="0" smtClean="0">
                <a:solidFill>
                  <a:srgbClr val="FF0000"/>
                </a:solidFill>
              </a:rPr>
              <a:t>In other words, service quality is judged by consumers, not the service providers.  For this reason, it is quite common for perceptions of quality to fluctuate from time to time.</a:t>
            </a:r>
            <a:endParaRPr lang="en-US" dirty="0">
              <a:solidFill>
                <a:srgbClr val="FF0000"/>
              </a:solidFill>
            </a:endParaRPr>
          </a:p>
        </p:txBody>
      </p:sp>
      <p:pic>
        <p:nvPicPr>
          <p:cNvPr id="5" name="Picture 4" descr="Service Quality &amp; Customer Satisfaction In The Hotel Industry | Trilyo Blog"/>
          <p:cNvPicPr/>
          <p:nvPr/>
        </p:nvPicPr>
        <p:blipFill>
          <a:blip r:embed="rId2" cstate="print"/>
          <a:srcRect/>
          <a:stretch>
            <a:fillRect/>
          </a:stretch>
        </p:blipFill>
        <p:spPr bwMode="auto">
          <a:xfrm>
            <a:off x="4818888" y="4267200"/>
            <a:ext cx="4325112" cy="2590800"/>
          </a:xfrm>
          <a:prstGeom prst="rect">
            <a:avLst/>
          </a:prstGeom>
          <a:noFill/>
          <a:ln w="9525">
            <a:noFill/>
            <a:miter lim="800000"/>
            <a:headEnd/>
            <a:tailEnd/>
          </a:ln>
        </p:spPr>
      </p:pic>
    </p:spTree>
    <p:extLst>
      <p:ext uri="{BB962C8B-B14F-4D97-AF65-F5344CB8AC3E}">
        <p14:creationId xmlns:p14="http://schemas.microsoft.com/office/powerpoint/2010/main" val="24634884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Strategy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dirty="0"/>
          </a:p>
        </p:txBody>
      </p:sp>
      <p:sp>
        <p:nvSpPr>
          <p:cNvPr id="4" name="Content Placeholder 3"/>
          <p:cNvSpPr>
            <a:spLocks noGrp="1"/>
          </p:cNvSpPr>
          <p:nvPr>
            <p:ph sz="quarter" idx="1"/>
          </p:nvPr>
        </p:nvSpPr>
        <p:spPr/>
        <p:txBody>
          <a:bodyPr/>
          <a:lstStyle/>
          <a:p>
            <a:r>
              <a:rPr lang="en-US" sz="2400" u="sng" dirty="0" smtClean="0"/>
              <a:t>Price is defined as the value placed on an object exchanged between a buyer and a seller</a:t>
            </a:r>
            <a:r>
              <a:rPr lang="en-US" dirty="0" smtClean="0"/>
              <a:t>.</a:t>
            </a:r>
          </a:p>
          <a:p>
            <a:endParaRPr lang="en-US" sz="800" dirty="0" smtClean="0"/>
          </a:p>
          <a:p>
            <a:pPr lvl="1"/>
            <a:r>
              <a:rPr lang="en-US" sz="2000" dirty="0" smtClean="0"/>
              <a:t>Buyer’s interest in price stems from their expectations about the usefulness of a product or the satisfaction they may derive from it.  </a:t>
            </a:r>
          </a:p>
          <a:p>
            <a:pPr lvl="1"/>
            <a:r>
              <a:rPr lang="en-US" sz="2000" dirty="0" smtClean="0"/>
              <a:t>Because buyers have limited resources, they must allocate those resources to obtain the products they most desire.  They must decide whether the benefits gained in an exchange are worth the buying power sacrificed.</a:t>
            </a:r>
          </a:p>
          <a:p>
            <a:pPr lvl="2"/>
            <a:endParaRPr lang="en-US" sz="800" dirty="0" smtClean="0"/>
          </a:p>
          <a:p>
            <a:pPr lvl="2"/>
            <a:r>
              <a:rPr lang="en-US" dirty="0" smtClean="0">
                <a:solidFill>
                  <a:srgbClr val="FF0000"/>
                </a:solidFill>
              </a:rPr>
              <a:t>Almost anything of value can be assessed by a price.</a:t>
            </a:r>
            <a:endParaRPr lang="en-US" dirty="0">
              <a:solidFill>
                <a:srgbClr val="FF0000"/>
              </a:solidFill>
            </a:endParaRPr>
          </a:p>
        </p:txBody>
      </p:sp>
      <p:pic>
        <p:nvPicPr>
          <p:cNvPr id="5" name="Picture 4" descr="Product Pricing: Which Factors to Consider? : Price2Spy® Blog"/>
          <p:cNvPicPr/>
          <p:nvPr/>
        </p:nvPicPr>
        <p:blipFill>
          <a:blip r:embed="rId2" cstate="print"/>
          <a:srcRect/>
          <a:stretch>
            <a:fillRect/>
          </a:stretch>
        </p:blipFill>
        <p:spPr bwMode="auto">
          <a:xfrm>
            <a:off x="5410200" y="5029200"/>
            <a:ext cx="3733800" cy="1828800"/>
          </a:xfrm>
          <a:prstGeom prst="rect">
            <a:avLst/>
          </a:prstGeom>
          <a:noFill/>
          <a:ln w="9525">
            <a:noFill/>
            <a:miter lim="800000"/>
            <a:headEnd/>
            <a:tailEnd/>
          </a:ln>
        </p:spPr>
      </p:pic>
    </p:spTree>
    <p:extLst>
      <p:ext uri="{BB962C8B-B14F-4D97-AF65-F5344CB8AC3E}">
        <p14:creationId xmlns:p14="http://schemas.microsoft.com/office/powerpoint/2010/main" val="39349324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Strategy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85</a:t>
            </a:fld>
            <a:endParaRPr lang="en-US" dirty="0"/>
          </a:p>
        </p:txBody>
      </p:sp>
      <p:sp>
        <p:nvSpPr>
          <p:cNvPr id="4" name="Content Placeholder 3"/>
          <p:cNvSpPr>
            <a:spLocks noGrp="1"/>
          </p:cNvSpPr>
          <p:nvPr>
            <p:ph sz="quarter" idx="1"/>
          </p:nvPr>
        </p:nvSpPr>
        <p:spPr/>
        <p:txBody>
          <a:bodyPr/>
          <a:lstStyle/>
          <a:p>
            <a:r>
              <a:rPr lang="en-US" sz="2400" u="sng" dirty="0" smtClean="0"/>
              <a:t>Many factors influence the evaluation of value, including time constraints, price levels, perceived quality, and motivations to use available information about prices</a:t>
            </a:r>
            <a:r>
              <a:rPr lang="en-US" dirty="0" smtClean="0"/>
              <a:t>.</a:t>
            </a:r>
          </a:p>
          <a:p>
            <a:endParaRPr lang="en-US" sz="800" dirty="0" smtClean="0"/>
          </a:p>
          <a:p>
            <a:pPr lvl="1"/>
            <a:r>
              <a:rPr lang="en-US" sz="2000" dirty="0" smtClean="0">
                <a:solidFill>
                  <a:srgbClr val="FF0000"/>
                </a:solidFill>
              </a:rPr>
              <a:t>Consumers vary in their response to price: some focus solely on the lowest price, while others consider quality or the prestige associated with a product and its price.</a:t>
            </a:r>
            <a:endParaRPr lang="en-US" sz="2000" dirty="0">
              <a:solidFill>
                <a:srgbClr val="FF0000"/>
              </a:solidFill>
            </a:endParaRPr>
          </a:p>
        </p:txBody>
      </p:sp>
      <p:pic>
        <p:nvPicPr>
          <p:cNvPr id="5" name="Picture 4" descr="Pricing - Branding Graphic Designing Printing in Port Elizabeth"/>
          <p:cNvPicPr/>
          <p:nvPr/>
        </p:nvPicPr>
        <p:blipFill>
          <a:blip r:embed="rId2" cstate="print"/>
          <a:srcRect/>
          <a:stretch>
            <a:fillRect/>
          </a:stretch>
        </p:blipFill>
        <p:spPr bwMode="auto">
          <a:xfrm>
            <a:off x="2438400" y="4114800"/>
            <a:ext cx="4343400" cy="2202180"/>
          </a:xfrm>
          <a:prstGeom prst="rect">
            <a:avLst/>
          </a:prstGeom>
          <a:noFill/>
          <a:ln w="9525">
            <a:noFill/>
            <a:miter lim="800000"/>
            <a:headEnd/>
            <a:tailEnd/>
          </a:ln>
        </p:spPr>
      </p:pic>
    </p:spTree>
    <p:extLst>
      <p:ext uri="{BB962C8B-B14F-4D97-AF65-F5344CB8AC3E}">
        <p14:creationId xmlns:p14="http://schemas.microsoft.com/office/powerpoint/2010/main" val="34095618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Strategy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86</a:t>
            </a:fld>
            <a:endParaRPr lang="en-US" dirty="0"/>
          </a:p>
        </p:txBody>
      </p:sp>
      <p:sp>
        <p:nvSpPr>
          <p:cNvPr id="4" name="Content Placeholder 3"/>
          <p:cNvSpPr>
            <a:spLocks noGrp="1"/>
          </p:cNvSpPr>
          <p:nvPr>
            <p:ph sz="quarter" idx="1"/>
          </p:nvPr>
        </p:nvSpPr>
        <p:spPr/>
        <p:txBody>
          <a:bodyPr/>
          <a:lstStyle/>
          <a:p>
            <a:r>
              <a:rPr lang="en-US" sz="2400" u="sng" dirty="0" smtClean="0"/>
              <a:t>Price is a key element in the marketing mix because it relates directly to the generation of revenue and profits</a:t>
            </a:r>
            <a:r>
              <a:rPr lang="en-US" dirty="0" smtClean="0"/>
              <a:t>.</a:t>
            </a:r>
          </a:p>
          <a:p>
            <a:endParaRPr lang="en-US" sz="800" dirty="0" smtClean="0"/>
          </a:p>
          <a:p>
            <a:pPr lvl="1"/>
            <a:r>
              <a:rPr lang="en-US" dirty="0" smtClean="0"/>
              <a:t>In large part, the ability to set price depends on the supply of and demand for a product.  For most products, the quantity demanded goes up as the price goes down, and as the price goes up, the quantity demanded goes down.</a:t>
            </a:r>
          </a:p>
          <a:p>
            <a:pPr lvl="2"/>
            <a:endParaRPr lang="en-US" sz="800" dirty="0" smtClean="0"/>
          </a:p>
          <a:p>
            <a:pPr lvl="2"/>
            <a:r>
              <a:rPr lang="en-US" dirty="0" smtClean="0">
                <a:solidFill>
                  <a:srgbClr val="FF0000"/>
                </a:solidFill>
              </a:rPr>
              <a:t>Changes in buyers’ needs, variations in the effectiveness of other marketing mix variables, the presence of substitutes, and dynamic environmental factors can influence demand.  </a:t>
            </a:r>
            <a:endParaRPr lang="en-US" dirty="0">
              <a:solidFill>
                <a:srgbClr val="FF0000"/>
              </a:solidFill>
            </a:endParaRPr>
          </a:p>
        </p:txBody>
      </p:sp>
      <p:pic>
        <p:nvPicPr>
          <p:cNvPr id="5" name="Picture 4" descr="How to Improve Your Pricing Strategy And Mindset - The VA Handbook"/>
          <p:cNvPicPr/>
          <p:nvPr/>
        </p:nvPicPr>
        <p:blipFill>
          <a:blip r:embed="rId2" cstate="print"/>
          <a:srcRect/>
          <a:stretch>
            <a:fillRect/>
          </a:stretch>
        </p:blipFill>
        <p:spPr bwMode="auto">
          <a:xfrm>
            <a:off x="4648200" y="5181600"/>
            <a:ext cx="4495800" cy="1676400"/>
          </a:xfrm>
          <a:prstGeom prst="rect">
            <a:avLst/>
          </a:prstGeom>
          <a:noFill/>
          <a:ln w="9525">
            <a:noFill/>
            <a:miter lim="800000"/>
            <a:headEnd/>
            <a:tailEnd/>
          </a:ln>
        </p:spPr>
      </p:pic>
    </p:spTree>
    <p:extLst>
      <p:ext uri="{BB962C8B-B14F-4D97-AF65-F5344CB8AC3E}">
        <p14:creationId xmlns:p14="http://schemas.microsoft.com/office/powerpoint/2010/main" val="176026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Strategy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87</a:t>
            </a:fld>
            <a:endParaRPr lang="en-US" dirty="0"/>
          </a:p>
        </p:txBody>
      </p:sp>
      <p:sp>
        <p:nvSpPr>
          <p:cNvPr id="4" name="Content Placeholder 3"/>
          <p:cNvSpPr>
            <a:spLocks noGrp="1"/>
          </p:cNvSpPr>
          <p:nvPr>
            <p:ph sz="quarter" idx="1"/>
          </p:nvPr>
        </p:nvSpPr>
        <p:spPr/>
        <p:txBody>
          <a:bodyPr/>
          <a:lstStyle/>
          <a:p>
            <a:r>
              <a:rPr lang="en-US" sz="2400" u="sng" dirty="0" smtClean="0"/>
              <a:t>Pricing is probably the most flexible variable in the marketing mix.  Although it may take years to develop a product, establish channels of distribution, and design and implement promotion, a product’s price may be set and changed in a few minutes</a:t>
            </a:r>
            <a:r>
              <a:rPr lang="en-US" dirty="0" smtClean="0"/>
              <a:t>.</a:t>
            </a:r>
          </a:p>
          <a:p>
            <a:endParaRPr lang="en-US" sz="800" dirty="0" smtClean="0"/>
          </a:p>
          <a:p>
            <a:pPr lvl="1"/>
            <a:r>
              <a:rPr lang="en-US" sz="2000" dirty="0" smtClean="0">
                <a:solidFill>
                  <a:srgbClr val="FF0000"/>
                </a:solidFill>
              </a:rPr>
              <a:t>Price also depends on the cost to manufacture a good or provide a service or idea, and although a firm may temporarily sell products below cost to match competition, to generate cash flow, or even  increase market share, in the long run, it cannot survive by selling products below cost.</a:t>
            </a:r>
            <a:endParaRPr lang="en-US" sz="2000" dirty="0">
              <a:solidFill>
                <a:srgbClr val="FF0000"/>
              </a:solidFill>
            </a:endParaRPr>
          </a:p>
        </p:txBody>
      </p:sp>
      <p:pic>
        <p:nvPicPr>
          <p:cNvPr id="5" name="Picture 4" descr="Why Value-Based Pricing is the Best Pricing Strategy for Your Business"/>
          <p:cNvPicPr/>
          <p:nvPr/>
        </p:nvPicPr>
        <p:blipFill>
          <a:blip r:embed="rId2" cstate="print"/>
          <a:srcRect/>
          <a:stretch>
            <a:fillRect/>
          </a:stretch>
        </p:blipFill>
        <p:spPr bwMode="auto">
          <a:xfrm>
            <a:off x="5410200" y="5029200"/>
            <a:ext cx="3733800" cy="1828800"/>
          </a:xfrm>
          <a:prstGeom prst="rect">
            <a:avLst/>
          </a:prstGeom>
          <a:noFill/>
          <a:ln w="9525">
            <a:noFill/>
            <a:miter lim="800000"/>
            <a:headEnd/>
            <a:tailEnd/>
          </a:ln>
        </p:spPr>
      </p:pic>
    </p:spTree>
    <p:extLst>
      <p:ext uri="{BB962C8B-B14F-4D97-AF65-F5344CB8AC3E}">
        <p14:creationId xmlns:p14="http://schemas.microsoft.com/office/powerpoint/2010/main" val="15981400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88</a:t>
            </a:fld>
            <a:endParaRPr lang="en-US" dirty="0"/>
          </a:p>
        </p:txBody>
      </p:sp>
      <p:sp>
        <p:nvSpPr>
          <p:cNvPr id="4" name="Content Placeholder 3"/>
          <p:cNvSpPr>
            <a:spLocks noGrp="1"/>
          </p:cNvSpPr>
          <p:nvPr>
            <p:ph sz="quarter" idx="1"/>
          </p:nvPr>
        </p:nvSpPr>
        <p:spPr/>
        <p:txBody>
          <a:bodyPr/>
          <a:lstStyle/>
          <a:p>
            <a:r>
              <a:rPr lang="en-US" sz="2400" u="sng" dirty="0" smtClean="0"/>
              <a:t>Pricing objectives specify the role of price in an organization’s marketing mix and strategy</a:t>
            </a:r>
            <a:r>
              <a:rPr lang="en-US" dirty="0" smtClean="0"/>
              <a:t>.  </a:t>
            </a:r>
          </a:p>
          <a:p>
            <a:endParaRPr lang="en-US" sz="800" dirty="0" smtClean="0"/>
          </a:p>
          <a:p>
            <a:pPr lvl="1"/>
            <a:r>
              <a:rPr lang="en-US" sz="2000" dirty="0" smtClean="0"/>
              <a:t>They usually are influenced not only by marketing mix decisions but also by finance, accounting, and production factors</a:t>
            </a:r>
            <a:r>
              <a:rPr lang="en-US" dirty="0" smtClean="0"/>
              <a:t>.  </a:t>
            </a:r>
          </a:p>
          <a:p>
            <a:pPr lvl="2"/>
            <a:endParaRPr lang="en-US" sz="800" dirty="0" smtClean="0"/>
          </a:p>
          <a:p>
            <a:pPr lvl="2"/>
            <a:r>
              <a:rPr lang="en-US" dirty="0" smtClean="0">
                <a:solidFill>
                  <a:srgbClr val="FF0000"/>
                </a:solidFill>
              </a:rPr>
              <a:t>Maximizing profits and sales, boosting market share, maintaining the status quo, and survival are four common pricing objectives.</a:t>
            </a:r>
            <a:endParaRPr lang="en-US" dirty="0">
              <a:solidFill>
                <a:srgbClr val="FF0000"/>
              </a:solidFill>
            </a:endParaRPr>
          </a:p>
        </p:txBody>
      </p:sp>
      <p:pic>
        <p:nvPicPr>
          <p:cNvPr id="5" name="Picture 4" descr="Pricing Strategy: 7 factors marketers can leverage to increase sales |  MarketingSherpa"/>
          <p:cNvPicPr/>
          <p:nvPr/>
        </p:nvPicPr>
        <p:blipFill>
          <a:blip r:embed="rId2" cstate="print"/>
          <a:srcRect/>
          <a:stretch>
            <a:fillRect/>
          </a:stretch>
        </p:blipFill>
        <p:spPr bwMode="auto">
          <a:xfrm>
            <a:off x="4419600" y="4343400"/>
            <a:ext cx="4724400" cy="2362200"/>
          </a:xfrm>
          <a:prstGeom prst="rect">
            <a:avLst/>
          </a:prstGeom>
          <a:noFill/>
          <a:ln w="9525">
            <a:noFill/>
            <a:miter lim="800000"/>
            <a:headEnd/>
            <a:tailEnd/>
          </a:ln>
        </p:spPr>
      </p:pic>
    </p:spTree>
    <p:extLst>
      <p:ext uri="{BB962C8B-B14F-4D97-AF65-F5344CB8AC3E}">
        <p14:creationId xmlns:p14="http://schemas.microsoft.com/office/powerpoint/2010/main" val="39478696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Strategies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89</a:t>
            </a:fld>
            <a:endParaRPr lang="en-US" dirty="0"/>
          </a:p>
        </p:txBody>
      </p:sp>
      <p:sp>
        <p:nvSpPr>
          <p:cNvPr id="4" name="Content Placeholder 3"/>
          <p:cNvSpPr>
            <a:spLocks noGrp="1"/>
          </p:cNvSpPr>
          <p:nvPr>
            <p:ph sz="quarter" idx="1"/>
          </p:nvPr>
        </p:nvSpPr>
        <p:spPr/>
        <p:txBody>
          <a:bodyPr>
            <a:normAutofit/>
          </a:bodyPr>
          <a:lstStyle/>
          <a:p>
            <a:r>
              <a:rPr lang="en-US" sz="2400" u="sng" dirty="0" smtClean="0"/>
              <a:t>Setting the price for a new product is critical: the right price leads to profitability; the wrong price may kill the product</a:t>
            </a:r>
            <a:r>
              <a:rPr lang="en-US" dirty="0" smtClean="0"/>
              <a:t>.</a:t>
            </a:r>
          </a:p>
          <a:p>
            <a:endParaRPr lang="en-US" sz="800" dirty="0" smtClean="0"/>
          </a:p>
          <a:p>
            <a:pPr lvl="1"/>
            <a:r>
              <a:rPr lang="en-US" dirty="0" smtClean="0"/>
              <a:t>In general, there are two basic strategies to setting the base price for a new product.</a:t>
            </a:r>
          </a:p>
          <a:p>
            <a:pPr lvl="1"/>
            <a:endParaRPr lang="en-US" sz="800" dirty="0" smtClean="0"/>
          </a:p>
          <a:p>
            <a:pPr marL="1051560" lvl="2" indent="-457200">
              <a:buFont typeface="+mj-lt"/>
              <a:buAutoNum type="arabicPeriod"/>
            </a:pPr>
            <a:r>
              <a:rPr lang="en-US" u="sng" dirty="0" smtClean="0">
                <a:solidFill>
                  <a:srgbClr val="FF0000"/>
                </a:solidFill>
              </a:rPr>
              <a:t>Price </a:t>
            </a:r>
            <a:r>
              <a:rPr lang="en-US" dirty="0" smtClean="0">
                <a:solidFill>
                  <a:srgbClr val="FF0000"/>
                </a:solidFill>
              </a:rPr>
              <a:t>Skimming:  Charging the highest possible price that buyers who want the product will pay.</a:t>
            </a:r>
          </a:p>
          <a:p>
            <a:pPr marL="1051560" lvl="2" indent="-457200">
              <a:buFont typeface="+mj-lt"/>
              <a:buAutoNum type="arabicPeriod"/>
            </a:pPr>
            <a:r>
              <a:rPr lang="en-US" u="sng" dirty="0" smtClean="0">
                <a:solidFill>
                  <a:srgbClr val="FF0000"/>
                </a:solidFill>
              </a:rPr>
              <a:t>Penetration </a:t>
            </a:r>
            <a:r>
              <a:rPr lang="en-US" dirty="0" smtClean="0">
                <a:solidFill>
                  <a:srgbClr val="FF0000"/>
                </a:solidFill>
              </a:rPr>
              <a:t>Price:  Charging a low price to help a product enter the market and gain market share rapidly.</a:t>
            </a:r>
            <a:endParaRPr lang="en-US" dirty="0">
              <a:solidFill>
                <a:srgbClr val="FF0000"/>
              </a:solidFill>
            </a:endParaRPr>
          </a:p>
        </p:txBody>
      </p:sp>
      <p:pic>
        <p:nvPicPr>
          <p:cNvPr id="1029" name="Picture 5" descr="C:\Users\MichaelM\AppData\Local\Microsoft\Windows\INetCache\IE\T5TVNH9H\dollar-sign[1].gif"/>
          <p:cNvPicPr>
            <a:picLocks noChangeAspect="1" noChangeArrowheads="1"/>
          </p:cNvPicPr>
          <p:nvPr/>
        </p:nvPicPr>
        <p:blipFill>
          <a:blip r:embed="rId2" cstate="print"/>
          <a:srcRect/>
          <a:stretch>
            <a:fillRect/>
          </a:stretch>
        </p:blipFill>
        <p:spPr bwMode="auto">
          <a:xfrm>
            <a:off x="6324600" y="228600"/>
            <a:ext cx="1695450" cy="990600"/>
          </a:xfrm>
          <a:prstGeom prst="rect">
            <a:avLst/>
          </a:prstGeom>
          <a:noFill/>
        </p:spPr>
      </p:pic>
    </p:spTree>
    <p:extLst>
      <p:ext uri="{BB962C8B-B14F-4D97-AF65-F5344CB8AC3E}">
        <p14:creationId xmlns:p14="http://schemas.microsoft.com/office/powerpoint/2010/main" val="2994043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Exchange Relationship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When you think of marketing products, you may think of tangible things, but what most consumers want is a way to get a job done, solve a problem, or gain some enjoyment</a:t>
            </a:r>
            <a:r>
              <a:rPr lang="en-US" dirty="0" smtClean="0"/>
              <a:t>.</a:t>
            </a:r>
          </a:p>
          <a:p>
            <a:endParaRPr lang="en-US" sz="800" dirty="0" smtClean="0"/>
          </a:p>
          <a:p>
            <a:pPr lvl="1"/>
            <a:r>
              <a:rPr lang="en-US" dirty="0" smtClean="0"/>
              <a:t>You may purchase a vacuum cleaner not because you want a vacuum cleaner but because you want clean carpets.</a:t>
            </a:r>
          </a:p>
          <a:p>
            <a:pPr lvl="1"/>
            <a:endParaRPr lang="en-US" sz="800" dirty="0" smtClean="0"/>
          </a:p>
          <a:p>
            <a:pPr lvl="2"/>
            <a:r>
              <a:rPr lang="en-US" dirty="0" smtClean="0">
                <a:solidFill>
                  <a:srgbClr val="FF0000"/>
                </a:solidFill>
              </a:rPr>
              <a:t>The intangible “something of value” may be capability gained from using a product or the image evoked by it, or even the brand name.</a:t>
            </a:r>
            <a:endParaRPr lang="en-US" dirty="0">
              <a:solidFill>
                <a:srgbClr val="FF0000"/>
              </a:solidFill>
            </a:endParaRPr>
          </a:p>
        </p:txBody>
      </p:sp>
      <p:pic>
        <p:nvPicPr>
          <p:cNvPr id="5" name="Picture 4" descr="ROI In training: From Intangible to Tangible!! - Qicpl"/>
          <p:cNvPicPr/>
          <p:nvPr/>
        </p:nvPicPr>
        <p:blipFill>
          <a:blip r:embed="rId2" cstate="print"/>
          <a:srcRect/>
          <a:stretch>
            <a:fillRect/>
          </a:stretch>
        </p:blipFill>
        <p:spPr bwMode="auto">
          <a:xfrm>
            <a:off x="4114800" y="4724400"/>
            <a:ext cx="5029200" cy="213360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Strategies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90</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Psychological Pricing</a:t>
            </a:r>
          </a:p>
          <a:p>
            <a:pPr lvl="1"/>
            <a:r>
              <a:rPr lang="en-US" sz="2000" dirty="0" smtClean="0"/>
              <a:t>Encourages purchases based on emotional rather than rational responses to the price.</a:t>
            </a:r>
          </a:p>
          <a:p>
            <a:pPr lvl="2"/>
            <a:r>
              <a:rPr lang="en-US" sz="1800" dirty="0" smtClean="0">
                <a:solidFill>
                  <a:srgbClr val="FF0000"/>
                </a:solidFill>
              </a:rPr>
              <a:t>The assumption behind even-odd pricing is that people will buy more of a product for $9.99 than $10 because it seems like a bargain.</a:t>
            </a:r>
          </a:p>
          <a:p>
            <a:pPr lvl="2"/>
            <a:r>
              <a:rPr lang="en-US" sz="1800" dirty="0" smtClean="0">
                <a:solidFill>
                  <a:srgbClr val="FF0000"/>
                </a:solidFill>
              </a:rPr>
              <a:t>The assumption behind symbolic-prestige pricing is that high prices connote high quality.</a:t>
            </a:r>
          </a:p>
          <a:p>
            <a:r>
              <a:rPr lang="en-US" sz="2400" u="sng" dirty="0" smtClean="0"/>
              <a:t>Reference Pricing</a:t>
            </a:r>
          </a:p>
          <a:p>
            <a:pPr lvl="1"/>
            <a:r>
              <a:rPr lang="en-US" sz="2000" dirty="0" smtClean="0"/>
              <a:t>A type of psychological pricing in which a lower-priced item is compared to a more expensive brand in hopes that the consumer will use the higher price as a comparison price.</a:t>
            </a:r>
          </a:p>
          <a:p>
            <a:r>
              <a:rPr lang="en-US" sz="2400" u="sng" dirty="0" smtClean="0"/>
              <a:t>Price Discounting</a:t>
            </a:r>
          </a:p>
          <a:p>
            <a:pPr lvl="1"/>
            <a:r>
              <a:rPr lang="en-US" sz="2000" dirty="0" smtClean="0"/>
              <a:t>Temporary price reductions, often employed to boost sales.</a:t>
            </a:r>
          </a:p>
          <a:p>
            <a:pPr lvl="2"/>
            <a:r>
              <a:rPr lang="en-US" sz="1800" dirty="0" smtClean="0">
                <a:solidFill>
                  <a:srgbClr val="FF0000"/>
                </a:solidFill>
              </a:rPr>
              <a:t>Quantity, seasonal, and promotional discounts are the most widely used.</a:t>
            </a:r>
            <a:endParaRPr lang="en-US" sz="1800" dirty="0">
              <a:solidFill>
                <a:srgbClr val="FF0000"/>
              </a:solidFill>
            </a:endParaRPr>
          </a:p>
        </p:txBody>
      </p:sp>
      <p:pic>
        <p:nvPicPr>
          <p:cNvPr id="1029" name="Picture 5" descr="C:\Users\MichaelM\AppData\Local\Microsoft\Windows\INetCache\IE\T5TVNH9H\dollar-sign[1].gif"/>
          <p:cNvPicPr>
            <a:picLocks noChangeAspect="1" noChangeArrowheads="1"/>
          </p:cNvPicPr>
          <p:nvPr/>
        </p:nvPicPr>
        <p:blipFill>
          <a:blip r:embed="rId2" cstate="print"/>
          <a:srcRect/>
          <a:stretch>
            <a:fillRect/>
          </a:stretch>
        </p:blipFill>
        <p:spPr bwMode="auto">
          <a:xfrm>
            <a:off x="6324600" y="228600"/>
            <a:ext cx="1695450" cy="990600"/>
          </a:xfrm>
          <a:prstGeom prst="rect">
            <a:avLst/>
          </a:prstGeom>
          <a:noFill/>
        </p:spPr>
      </p:pic>
    </p:spTree>
    <p:extLst>
      <p:ext uri="{BB962C8B-B14F-4D97-AF65-F5344CB8AC3E}">
        <p14:creationId xmlns:p14="http://schemas.microsoft.com/office/powerpoint/2010/main" val="28136485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Strategy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91</a:t>
            </a:fld>
            <a:endParaRPr lang="en-US" dirty="0"/>
          </a:p>
        </p:txBody>
      </p:sp>
      <p:sp>
        <p:nvSpPr>
          <p:cNvPr id="4" name="Content Placeholder 3"/>
          <p:cNvSpPr>
            <a:spLocks noGrp="1"/>
          </p:cNvSpPr>
          <p:nvPr>
            <p:ph sz="quarter" idx="1"/>
          </p:nvPr>
        </p:nvSpPr>
        <p:spPr/>
        <p:txBody>
          <a:bodyPr/>
          <a:lstStyle/>
          <a:p>
            <a:r>
              <a:rPr lang="en-US" sz="2400" u="sng" dirty="0" smtClean="0"/>
              <a:t>The best products in the world will not be successful unless companies make them available where and when customers want to buy them</a:t>
            </a:r>
            <a:r>
              <a:rPr lang="en-US" dirty="0" smtClean="0"/>
              <a:t>.</a:t>
            </a:r>
          </a:p>
          <a:p>
            <a:endParaRPr lang="en-US" sz="800" dirty="0" smtClean="0"/>
          </a:p>
          <a:p>
            <a:pPr lvl="1"/>
            <a:r>
              <a:rPr lang="en-US" dirty="0" smtClean="0">
                <a:solidFill>
                  <a:srgbClr val="FF0000"/>
                </a:solidFill>
              </a:rPr>
              <a:t>Factors involved in a product’s success include distribution strategies, the intensity of market coverage, and the physical handling of products during distribution.</a:t>
            </a:r>
            <a:endParaRPr lang="en-US" dirty="0">
              <a:solidFill>
                <a:srgbClr val="FF0000"/>
              </a:solidFill>
            </a:endParaRPr>
          </a:p>
        </p:txBody>
      </p:sp>
      <p:pic>
        <p:nvPicPr>
          <p:cNvPr id="5" name="Picture 4" descr="Define and Discuss on Distribution Strategy - Assignment Point"/>
          <p:cNvPicPr/>
          <p:nvPr/>
        </p:nvPicPr>
        <p:blipFill>
          <a:blip r:embed="rId2" cstate="print"/>
          <a:srcRect/>
          <a:stretch>
            <a:fillRect/>
          </a:stretch>
        </p:blipFill>
        <p:spPr bwMode="auto">
          <a:xfrm>
            <a:off x="5791200" y="4267200"/>
            <a:ext cx="2945130" cy="2057400"/>
          </a:xfrm>
          <a:prstGeom prst="rect">
            <a:avLst/>
          </a:prstGeom>
          <a:noFill/>
          <a:ln w="9525">
            <a:noFill/>
            <a:miter lim="800000"/>
            <a:headEnd/>
            <a:tailEnd/>
          </a:ln>
        </p:spPr>
      </p:pic>
    </p:spTree>
    <p:extLst>
      <p:ext uri="{BB962C8B-B14F-4D97-AF65-F5344CB8AC3E}">
        <p14:creationId xmlns:p14="http://schemas.microsoft.com/office/powerpoint/2010/main" val="19156947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Distribution Strategy</a:t>
            </a:r>
            <a:br>
              <a:rPr lang="en-US" dirty="0" smtClean="0"/>
            </a:br>
            <a:r>
              <a:rPr lang="en-US" sz="2000" dirty="0" smtClean="0"/>
              <a:t>Marketing Channels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92</a:t>
            </a:fld>
            <a:endParaRPr lang="en-US" dirty="0"/>
          </a:p>
        </p:txBody>
      </p:sp>
      <p:sp>
        <p:nvSpPr>
          <p:cNvPr id="4" name="Content Placeholder 3"/>
          <p:cNvSpPr>
            <a:spLocks noGrp="1"/>
          </p:cNvSpPr>
          <p:nvPr>
            <p:ph sz="quarter" idx="1"/>
          </p:nvPr>
        </p:nvSpPr>
        <p:spPr/>
        <p:txBody>
          <a:bodyPr/>
          <a:lstStyle/>
          <a:p>
            <a:r>
              <a:rPr lang="en-US" sz="2400" u="sng" dirty="0" smtClean="0"/>
              <a:t>A Marketing Channel, or channel of distribution, is a group of organizations that move products from producers to customers</a:t>
            </a:r>
            <a:r>
              <a:rPr lang="en-US" dirty="0" smtClean="0"/>
              <a:t>.</a:t>
            </a:r>
          </a:p>
          <a:p>
            <a:endParaRPr lang="en-US" sz="800" dirty="0" smtClean="0"/>
          </a:p>
          <a:p>
            <a:pPr lvl="1"/>
            <a:r>
              <a:rPr lang="en-US" dirty="0" smtClean="0"/>
              <a:t>Marketing channels make products available to buyers when and where they desire to purchase them.</a:t>
            </a:r>
          </a:p>
          <a:p>
            <a:pPr lvl="1"/>
            <a:endParaRPr lang="en-US" sz="800" dirty="0" smtClean="0"/>
          </a:p>
          <a:p>
            <a:pPr lvl="2"/>
            <a:r>
              <a:rPr lang="en-US" dirty="0" smtClean="0">
                <a:solidFill>
                  <a:srgbClr val="FF0000"/>
                </a:solidFill>
              </a:rPr>
              <a:t>Organizations that bridge the gap between a product’s manufacturer and the ultimate consumer are called “middlemen” or intermediaries.  They create time, place, and ownership utility.</a:t>
            </a:r>
          </a:p>
          <a:p>
            <a:pPr lvl="2"/>
            <a:r>
              <a:rPr lang="en-US" dirty="0" smtClean="0">
                <a:solidFill>
                  <a:srgbClr val="FF0000"/>
                </a:solidFill>
              </a:rPr>
              <a:t>Two intermediary organizations are retailers and wholesalers.</a:t>
            </a:r>
          </a:p>
          <a:p>
            <a:pPr lvl="2">
              <a:buNone/>
            </a:pPr>
            <a:endParaRPr lang="en-US" dirty="0"/>
          </a:p>
        </p:txBody>
      </p:sp>
      <p:pic>
        <p:nvPicPr>
          <p:cNvPr id="5" name="Picture 4" descr="The Ultimate Wholesale Pricing Strategy | erplain Blog"/>
          <p:cNvPicPr/>
          <p:nvPr/>
        </p:nvPicPr>
        <p:blipFill>
          <a:blip r:embed="rId2" cstate="print"/>
          <a:srcRect/>
          <a:stretch>
            <a:fillRect/>
          </a:stretch>
        </p:blipFill>
        <p:spPr bwMode="auto">
          <a:xfrm>
            <a:off x="1752600" y="5367457"/>
            <a:ext cx="5943600" cy="1490543"/>
          </a:xfrm>
          <a:prstGeom prst="rect">
            <a:avLst/>
          </a:prstGeom>
          <a:noFill/>
          <a:ln w="9525">
            <a:noFill/>
            <a:miter lim="800000"/>
            <a:headEnd/>
            <a:tailEnd/>
          </a:ln>
        </p:spPr>
      </p:pic>
    </p:spTree>
    <p:extLst>
      <p:ext uri="{BB962C8B-B14F-4D97-AF65-F5344CB8AC3E}">
        <p14:creationId xmlns:p14="http://schemas.microsoft.com/office/powerpoint/2010/main" val="7568674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Distribution Strategy</a:t>
            </a:r>
            <a:br>
              <a:rPr lang="en-US" dirty="0" smtClean="0"/>
            </a:br>
            <a:r>
              <a:rPr lang="en-US" sz="2000" dirty="0" smtClean="0"/>
              <a:t>Marketing Channels:  Retailers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93</a:t>
            </a:fld>
            <a:endParaRPr lang="en-US" dirty="0"/>
          </a:p>
        </p:txBody>
      </p:sp>
      <p:sp>
        <p:nvSpPr>
          <p:cNvPr id="4" name="Content Placeholder 3"/>
          <p:cNvSpPr>
            <a:spLocks noGrp="1"/>
          </p:cNvSpPr>
          <p:nvPr>
            <p:ph sz="quarter" idx="1"/>
          </p:nvPr>
        </p:nvSpPr>
        <p:spPr/>
        <p:txBody>
          <a:bodyPr>
            <a:normAutofit/>
          </a:bodyPr>
          <a:lstStyle/>
          <a:p>
            <a:r>
              <a:rPr lang="en-US" sz="2400" u="sng" dirty="0" smtClean="0"/>
              <a:t>Retailers buy products from manufacturers and sell them to consumers for home and household use rather than for resale or for use in producing other products</a:t>
            </a:r>
            <a:r>
              <a:rPr lang="en-US" dirty="0" smtClean="0"/>
              <a:t>.</a:t>
            </a:r>
          </a:p>
          <a:p>
            <a:endParaRPr lang="en-US" sz="800" dirty="0" smtClean="0"/>
          </a:p>
          <a:p>
            <a:pPr lvl="1"/>
            <a:r>
              <a:rPr lang="en-US" dirty="0" smtClean="0"/>
              <a:t>By bringing together an assortment of products from competing producers, retailers create utility.</a:t>
            </a:r>
          </a:p>
          <a:p>
            <a:pPr lvl="1"/>
            <a:endParaRPr lang="en-US" sz="800" dirty="0" smtClean="0"/>
          </a:p>
          <a:p>
            <a:pPr lvl="2"/>
            <a:r>
              <a:rPr lang="en-US" dirty="0" smtClean="0">
                <a:solidFill>
                  <a:srgbClr val="FF0000"/>
                </a:solidFill>
              </a:rPr>
              <a:t>Retailers arrange for products to be moved from producers to a convenient retail establishment (place utility), maintain hours of operation for their retail stores to make merchandise available when consumers want it (time utility), and assume the risk of ownership of inventories (ownership utility).</a:t>
            </a:r>
          </a:p>
        </p:txBody>
      </p:sp>
      <p:pic>
        <p:nvPicPr>
          <p:cNvPr id="5" name="Picture 4" descr="Deloitte Global report finds more balanced retailer growth and  profitability | SME &amp; Entrepreneurship Magazine"/>
          <p:cNvPicPr/>
          <p:nvPr/>
        </p:nvPicPr>
        <p:blipFill>
          <a:blip r:embed="rId2" cstate="print"/>
          <a:srcRect/>
          <a:stretch>
            <a:fillRect/>
          </a:stretch>
        </p:blipFill>
        <p:spPr bwMode="auto">
          <a:xfrm>
            <a:off x="5410200" y="5410200"/>
            <a:ext cx="3733800" cy="1447800"/>
          </a:xfrm>
          <a:prstGeom prst="rect">
            <a:avLst/>
          </a:prstGeom>
          <a:noFill/>
          <a:ln w="9525">
            <a:noFill/>
            <a:miter lim="800000"/>
            <a:headEnd/>
            <a:tailEnd/>
          </a:ln>
        </p:spPr>
      </p:pic>
    </p:spTree>
    <p:extLst>
      <p:ext uri="{BB962C8B-B14F-4D97-AF65-F5344CB8AC3E}">
        <p14:creationId xmlns:p14="http://schemas.microsoft.com/office/powerpoint/2010/main" val="42262253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Distribution Strategy</a:t>
            </a:r>
            <a:br>
              <a:rPr lang="en-US" dirty="0" smtClean="0"/>
            </a:br>
            <a:r>
              <a:rPr lang="en-US" sz="2000" dirty="0" smtClean="0"/>
              <a:t>Marketing Channels: Retailers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94</a:t>
            </a:fld>
            <a:endParaRPr lang="en-US" dirty="0"/>
          </a:p>
        </p:txBody>
      </p:sp>
      <p:sp>
        <p:nvSpPr>
          <p:cNvPr id="4" name="Content Placeholder 3"/>
          <p:cNvSpPr>
            <a:spLocks noGrp="1"/>
          </p:cNvSpPr>
          <p:nvPr>
            <p:ph sz="quarter" idx="1"/>
          </p:nvPr>
        </p:nvSpPr>
        <p:spPr/>
        <p:txBody>
          <a:bodyPr>
            <a:normAutofit/>
          </a:bodyPr>
          <a:lstStyle/>
          <a:p>
            <a:r>
              <a:rPr lang="en-US" sz="2400" u="sng" dirty="0" smtClean="0"/>
              <a:t>Today, there are too many stores competing for too few customers, and as a result, competition among similar retailers has never been more intense.  Additionally, retailers face challenges such as shoplifting</a:t>
            </a:r>
            <a:r>
              <a:rPr lang="en-US" dirty="0" smtClean="0"/>
              <a:t>.</a:t>
            </a:r>
          </a:p>
          <a:p>
            <a:endParaRPr lang="en-US" sz="800" dirty="0" smtClean="0"/>
          </a:p>
          <a:p>
            <a:pPr lvl="1"/>
            <a:r>
              <a:rPr lang="en-US" dirty="0" smtClean="0"/>
              <a:t>As a result, many businesses have turned to non-store retailing to sell their products.</a:t>
            </a:r>
          </a:p>
          <a:p>
            <a:pPr lvl="1"/>
            <a:endParaRPr lang="en-US" sz="800" dirty="0" smtClean="0"/>
          </a:p>
          <a:p>
            <a:pPr lvl="2"/>
            <a:r>
              <a:rPr lang="en-US" u="sng" dirty="0" smtClean="0">
                <a:solidFill>
                  <a:srgbClr val="FF0000"/>
                </a:solidFill>
              </a:rPr>
              <a:t>Direct Marketing</a:t>
            </a:r>
            <a:r>
              <a:rPr lang="en-US" dirty="0" smtClean="0">
                <a:solidFill>
                  <a:srgbClr val="FF0000"/>
                </a:solidFill>
              </a:rPr>
              <a:t>:  the use of non-personal media to communicate products, information, and the opportunity to purchase via media such as mail, telephone, or the Internet.</a:t>
            </a:r>
          </a:p>
          <a:p>
            <a:pPr lvl="2"/>
            <a:r>
              <a:rPr lang="en-US" u="sng" dirty="0" smtClean="0">
                <a:solidFill>
                  <a:srgbClr val="FF0000"/>
                </a:solidFill>
              </a:rPr>
              <a:t>Direct Selling</a:t>
            </a:r>
            <a:r>
              <a:rPr lang="en-US" dirty="0" smtClean="0">
                <a:solidFill>
                  <a:srgbClr val="FF0000"/>
                </a:solidFill>
              </a:rPr>
              <a:t>:  the marketing of products to consumers through face-to-face sales presentations at home or in the workplace.</a:t>
            </a:r>
          </a:p>
          <a:p>
            <a:pPr lvl="2"/>
            <a:endParaRPr lang="en-US" dirty="0"/>
          </a:p>
        </p:txBody>
      </p:sp>
      <p:pic>
        <p:nvPicPr>
          <p:cNvPr id="5" name="Picture 4" descr="Fender Teams With Reverb"/>
          <p:cNvPicPr/>
          <p:nvPr/>
        </p:nvPicPr>
        <p:blipFill>
          <a:blip r:embed="rId2" cstate="print"/>
          <a:srcRect/>
          <a:stretch>
            <a:fillRect/>
          </a:stretch>
        </p:blipFill>
        <p:spPr bwMode="auto">
          <a:xfrm>
            <a:off x="6248400" y="5791200"/>
            <a:ext cx="2743200" cy="1066800"/>
          </a:xfrm>
          <a:prstGeom prst="rect">
            <a:avLst/>
          </a:prstGeom>
          <a:noFill/>
          <a:ln w="9525">
            <a:noFill/>
            <a:miter lim="800000"/>
            <a:headEnd/>
            <a:tailEnd/>
          </a:ln>
        </p:spPr>
      </p:pic>
    </p:spTree>
    <p:extLst>
      <p:ext uri="{BB962C8B-B14F-4D97-AF65-F5344CB8AC3E}">
        <p14:creationId xmlns:p14="http://schemas.microsoft.com/office/powerpoint/2010/main" val="17785582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Distribution Strategy</a:t>
            </a:r>
            <a:br>
              <a:rPr lang="en-US" dirty="0" smtClean="0"/>
            </a:br>
            <a:r>
              <a:rPr lang="en-US" sz="2000" dirty="0" smtClean="0"/>
              <a:t>Marketing Channels:  Wholesalers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95</a:t>
            </a:fld>
            <a:endParaRPr lang="en-US" dirty="0"/>
          </a:p>
        </p:txBody>
      </p:sp>
      <p:sp>
        <p:nvSpPr>
          <p:cNvPr id="4" name="Content Placeholder 3"/>
          <p:cNvSpPr>
            <a:spLocks noGrp="1"/>
          </p:cNvSpPr>
          <p:nvPr>
            <p:ph sz="quarter" idx="1"/>
          </p:nvPr>
        </p:nvSpPr>
        <p:spPr/>
        <p:txBody>
          <a:bodyPr/>
          <a:lstStyle/>
          <a:p>
            <a:r>
              <a:rPr lang="en-US" sz="2400" u="sng" dirty="0" smtClean="0"/>
              <a:t>Wholesalers are intermediaries who buy from producers and sell to retailers</a:t>
            </a:r>
            <a:r>
              <a:rPr lang="en-US" dirty="0" smtClean="0"/>
              <a:t>.</a:t>
            </a:r>
          </a:p>
          <a:p>
            <a:endParaRPr lang="en-US" sz="800" dirty="0" smtClean="0"/>
          </a:p>
          <a:p>
            <a:pPr lvl="1"/>
            <a:r>
              <a:rPr lang="en-US" dirty="0" smtClean="0">
                <a:solidFill>
                  <a:srgbClr val="FF0000"/>
                </a:solidFill>
              </a:rPr>
              <a:t>They usually do not sell in significant quantities to ultimate consumers.  </a:t>
            </a:r>
          </a:p>
        </p:txBody>
      </p:sp>
      <p:pic>
        <p:nvPicPr>
          <p:cNvPr id="5" name="Picture 4" descr="4 key components of every ERP for wholesalers and distributors - VIENNA  Advantage"/>
          <p:cNvPicPr/>
          <p:nvPr/>
        </p:nvPicPr>
        <p:blipFill>
          <a:blip r:embed="rId2" cstate="print"/>
          <a:srcRect/>
          <a:stretch>
            <a:fillRect/>
          </a:stretch>
        </p:blipFill>
        <p:spPr bwMode="auto">
          <a:xfrm>
            <a:off x="3657600" y="3429000"/>
            <a:ext cx="5257800" cy="2895600"/>
          </a:xfrm>
          <a:prstGeom prst="rect">
            <a:avLst/>
          </a:prstGeom>
          <a:noFill/>
          <a:ln w="9525">
            <a:noFill/>
            <a:miter lim="800000"/>
            <a:headEnd/>
            <a:tailEnd/>
          </a:ln>
        </p:spPr>
      </p:pic>
    </p:spTree>
    <p:extLst>
      <p:ext uri="{BB962C8B-B14F-4D97-AF65-F5344CB8AC3E}">
        <p14:creationId xmlns:p14="http://schemas.microsoft.com/office/powerpoint/2010/main" val="20207054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Distribution Strategy</a:t>
            </a:r>
            <a:br>
              <a:rPr lang="en-US" dirty="0" smtClean="0"/>
            </a:br>
            <a:r>
              <a:rPr lang="en-US" sz="2000" dirty="0" smtClean="0"/>
              <a:t>Marketing Channels:  Wholesalers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96</a:t>
            </a:fld>
            <a:endParaRPr lang="en-US" dirty="0"/>
          </a:p>
        </p:txBody>
      </p:sp>
      <p:sp>
        <p:nvSpPr>
          <p:cNvPr id="4" name="Content Placeholder 3"/>
          <p:cNvSpPr>
            <a:spLocks noGrp="1"/>
          </p:cNvSpPr>
          <p:nvPr>
            <p:ph sz="quarter" idx="1"/>
          </p:nvPr>
        </p:nvSpPr>
        <p:spPr/>
        <p:txBody>
          <a:bodyPr/>
          <a:lstStyle/>
          <a:p>
            <a:r>
              <a:rPr lang="en-US" sz="2400" u="sng" dirty="0" smtClean="0"/>
              <a:t>Wholesalers are extremely important because of the marketing activities they perform, particularly for consumer products</a:t>
            </a:r>
            <a:r>
              <a:rPr lang="en-US" dirty="0" smtClean="0"/>
              <a:t>.</a:t>
            </a:r>
          </a:p>
          <a:p>
            <a:endParaRPr lang="en-US" sz="800" dirty="0" smtClean="0"/>
          </a:p>
          <a:p>
            <a:pPr lvl="1"/>
            <a:r>
              <a:rPr lang="en-US" dirty="0" smtClean="0"/>
              <a:t>Wholesalers help consumers and retailers by buying in large quantities, then selling to retailers in smaller quantities.</a:t>
            </a:r>
          </a:p>
          <a:p>
            <a:pPr lvl="1"/>
            <a:endParaRPr lang="en-US" sz="800" dirty="0" smtClean="0"/>
          </a:p>
          <a:p>
            <a:pPr lvl="2"/>
            <a:r>
              <a:rPr lang="en-US" dirty="0" smtClean="0">
                <a:solidFill>
                  <a:srgbClr val="FF0000"/>
                </a:solidFill>
              </a:rPr>
              <a:t>By stocking an assortment of products, wholesalers match products to demand.</a:t>
            </a:r>
            <a:endParaRPr lang="en-US" dirty="0">
              <a:solidFill>
                <a:srgbClr val="FF0000"/>
              </a:solidFill>
            </a:endParaRPr>
          </a:p>
        </p:txBody>
      </p:sp>
      <p:pic>
        <p:nvPicPr>
          <p:cNvPr id="5" name="Picture 4" descr="Can Retailers Be Drop Shipping Suppliers ? - Australian Dropshippers"/>
          <p:cNvPicPr/>
          <p:nvPr/>
        </p:nvPicPr>
        <p:blipFill>
          <a:blip r:embed="rId2" cstate="print"/>
          <a:srcRect/>
          <a:stretch>
            <a:fillRect/>
          </a:stretch>
        </p:blipFill>
        <p:spPr bwMode="auto">
          <a:xfrm>
            <a:off x="5389834" y="4191000"/>
            <a:ext cx="3467100" cy="2171700"/>
          </a:xfrm>
          <a:prstGeom prst="rect">
            <a:avLst/>
          </a:prstGeom>
          <a:noFill/>
          <a:ln w="9525">
            <a:noFill/>
            <a:miter lim="800000"/>
            <a:headEnd/>
            <a:tailEnd/>
          </a:ln>
        </p:spPr>
      </p:pic>
    </p:spTree>
    <p:extLst>
      <p:ext uri="{BB962C8B-B14F-4D97-AF65-F5344CB8AC3E}">
        <p14:creationId xmlns:p14="http://schemas.microsoft.com/office/powerpoint/2010/main" val="38473371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Distribution Strategy</a:t>
            </a:r>
            <a:br>
              <a:rPr lang="en-US" dirty="0" smtClean="0"/>
            </a:br>
            <a:r>
              <a:rPr lang="en-US" sz="2000" dirty="0" smtClean="0"/>
              <a:t>Supply Chain Management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97</a:t>
            </a:fld>
            <a:endParaRPr lang="en-US" dirty="0"/>
          </a:p>
        </p:txBody>
      </p:sp>
      <p:sp>
        <p:nvSpPr>
          <p:cNvPr id="4" name="Content Placeholder 3"/>
          <p:cNvSpPr>
            <a:spLocks noGrp="1"/>
          </p:cNvSpPr>
          <p:nvPr>
            <p:ph sz="quarter" idx="1"/>
          </p:nvPr>
        </p:nvSpPr>
        <p:spPr/>
        <p:txBody>
          <a:bodyPr/>
          <a:lstStyle/>
          <a:p>
            <a:r>
              <a:rPr lang="en-US" sz="2200" u="sng" dirty="0" smtClean="0"/>
              <a:t>In an effort to improve distribution channel relationships among manufacturers and other channel intermediaries, Supply Chain Management (SCM) creates alliances between channel members</a:t>
            </a:r>
            <a:r>
              <a:rPr lang="en-US" sz="2200" dirty="0" smtClean="0"/>
              <a:t>.</a:t>
            </a:r>
          </a:p>
          <a:p>
            <a:endParaRPr lang="en-US" sz="800" dirty="0" smtClean="0"/>
          </a:p>
          <a:p>
            <a:pPr lvl="1"/>
            <a:r>
              <a:rPr lang="en-US" dirty="0" smtClean="0"/>
              <a:t>SCM connects and integrates all parties or members of the distribution system in order to satisfy customers.  </a:t>
            </a:r>
          </a:p>
          <a:p>
            <a:pPr lvl="1"/>
            <a:endParaRPr lang="en-US" sz="800" dirty="0" smtClean="0"/>
          </a:p>
          <a:p>
            <a:pPr lvl="2"/>
            <a:r>
              <a:rPr lang="en-US" dirty="0" smtClean="0">
                <a:solidFill>
                  <a:srgbClr val="FF0000"/>
                </a:solidFill>
              </a:rPr>
              <a:t>It involves long-term partnerships among marketing channel members working together to reduce cost, waste, and unnecessary movement in the entire marketing channel to satisfy customers.</a:t>
            </a:r>
            <a:endParaRPr lang="en-US" dirty="0">
              <a:solidFill>
                <a:srgbClr val="FF0000"/>
              </a:solidFill>
            </a:endParaRPr>
          </a:p>
        </p:txBody>
      </p:sp>
      <p:pic>
        <p:nvPicPr>
          <p:cNvPr id="6" name="Picture 5" descr="Supply chain management: Supply chain solutions, consulting and services"/>
          <p:cNvPicPr/>
          <p:nvPr/>
        </p:nvPicPr>
        <p:blipFill>
          <a:blip r:embed="rId2" cstate="print"/>
          <a:srcRect/>
          <a:stretch>
            <a:fillRect/>
          </a:stretch>
        </p:blipFill>
        <p:spPr bwMode="auto">
          <a:xfrm>
            <a:off x="1600200" y="4837176"/>
            <a:ext cx="5943600" cy="2020824"/>
          </a:xfrm>
          <a:prstGeom prst="rect">
            <a:avLst/>
          </a:prstGeom>
          <a:noFill/>
          <a:ln w="9525">
            <a:noFill/>
            <a:miter lim="800000"/>
            <a:headEnd/>
            <a:tailEnd/>
          </a:ln>
        </p:spPr>
      </p:pic>
    </p:spTree>
    <p:extLst>
      <p:ext uri="{BB962C8B-B14F-4D97-AF65-F5344CB8AC3E}">
        <p14:creationId xmlns:p14="http://schemas.microsoft.com/office/powerpoint/2010/main" val="30293132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Distribution Strategy</a:t>
            </a:r>
            <a:br>
              <a:rPr lang="en-US" dirty="0" smtClean="0"/>
            </a:br>
            <a:r>
              <a:rPr lang="en-US" sz="2000" dirty="0" smtClean="0"/>
              <a:t>Supply Chain Management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98</a:t>
            </a:fld>
            <a:endParaRPr lang="en-US" dirty="0"/>
          </a:p>
        </p:txBody>
      </p:sp>
      <p:sp>
        <p:nvSpPr>
          <p:cNvPr id="4" name="Content Placeholder 3"/>
          <p:cNvSpPr>
            <a:spLocks noGrp="1"/>
          </p:cNvSpPr>
          <p:nvPr>
            <p:ph sz="quarter" idx="1"/>
          </p:nvPr>
        </p:nvSpPr>
        <p:spPr/>
        <p:txBody>
          <a:bodyPr/>
          <a:lstStyle/>
          <a:p>
            <a:r>
              <a:rPr lang="en-US" sz="2400" u="sng" dirty="0" smtClean="0"/>
              <a:t>Supply Chain Management goes beyond traditional channel members (producers, wholesalers, retailers, customers) to include all organizations involved in moving products from the producer to the ultimate customer</a:t>
            </a:r>
            <a:r>
              <a:rPr lang="en-US" dirty="0" smtClean="0"/>
              <a:t>.</a:t>
            </a:r>
          </a:p>
          <a:p>
            <a:endParaRPr lang="en-US" sz="800" dirty="0" smtClean="0"/>
          </a:p>
          <a:p>
            <a:pPr lvl="1"/>
            <a:r>
              <a:rPr lang="en-US" dirty="0" smtClean="0">
                <a:solidFill>
                  <a:srgbClr val="FF0000"/>
                </a:solidFill>
              </a:rPr>
              <a:t>Research shows that a disruption in the supply chain was viewed as the number-one crisis that could decrease revenue.</a:t>
            </a:r>
            <a:endParaRPr lang="en-US" dirty="0">
              <a:solidFill>
                <a:srgbClr val="FF0000"/>
              </a:solidFill>
            </a:endParaRPr>
          </a:p>
        </p:txBody>
      </p:sp>
      <p:pic>
        <p:nvPicPr>
          <p:cNvPr id="5" name="Picture 4" descr="Supply Chains Go For Regionalization, Move Base To 3rd World Countries -  Drew Reports News"/>
          <p:cNvPicPr/>
          <p:nvPr/>
        </p:nvPicPr>
        <p:blipFill>
          <a:blip r:embed="rId2" cstate="print"/>
          <a:srcRect/>
          <a:stretch>
            <a:fillRect/>
          </a:stretch>
        </p:blipFill>
        <p:spPr bwMode="auto">
          <a:xfrm>
            <a:off x="5638800" y="4038600"/>
            <a:ext cx="3505200" cy="2819400"/>
          </a:xfrm>
          <a:prstGeom prst="rect">
            <a:avLst/>
          </a:prstGeom>
          <a:noFill/>
          <a:ln w="9525">
            <a:noFill/>
            <a:miter lim="800000"/>
            <a:headEnd/>
            <a:tailEnd/>
          </a:ln>
        </p:spPr>
      </p:pic>
    </p:spTree>
    <p:extLst>
      <p:ext uri="{BB962C8B-B14F-4D97-AF65-F5344CB8AC3E}">
        <p14:creationId xmlns:p14="http://schemas.microsoft.com/office/powerpoint/2010/main" val="5259836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Distribution Strategy</a:t>
            </a:r>
            <a:br>
              <a:rPr lang="en-US" dirty="0" smtClean="0"/>
            </a:br>
            <a:r>
              <a:rPr lang="en-US" sz="2000" dirty="0" smtClean="0"/>
              <a:t>Physical Distribution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99</a:t>
            </a:fld>
            <a:endParaRPr lang="en-US" dirty="0"/>
          </a:p>
        </p:txBody>
      </p:sp>
      <p:sp>
        <p:nvSpPr>
          <p:cNvPr id="4" name="Content Placeholder 3"/>
          <p:cNvSpPr>
            <a:spLocks noGrp="1"/>
          </p:cNvSpPr>
          <p:nvPr>
            <p:ph sz="quarter" idx="1"/>
          </p:nvPr>
        </p:nvSpPr>
        <p:spPr/>
        <p:txBody>
          <a:bodyPr/>
          <a:lstStyle/>
          <a:p>
            <a:r>
              <a:rPr lang="en-US" sz="2200" u="sng" dirty="0" smtClean="0"/>
              <a:t>Physical Distribution includes all the activities necessary to move products from producers to consumers – inventory control, transportation, warehousing, and materials handling</a:t>
            </a:r>
            <a:r>
              <a:rPr lang="en-US" dirty="0" smtClean="0"/>
              <a:t>.</a:t>
            </a:r>
          </a:p>
          <a:p>
            <a:endParaRPr lang="en-US" sz="800" dirty="0" smtClean="0"/>
          </a:p>
          <a:p>
            <a:pPr lvl="1"/>
            <a:r>
              <a:rPr lang="en-US" dirty="0" smtClean="0"/>
              <a:t>Physical distribution creates time and place utility by making products available when they are wanted, with adequate service and at minimum cost.</a:t>
            </a:r>
          </a:p>
          <a:p>
            <a:pPr lvl="1"/>
            <a:endParaRPr lang="en-US" sz="800" dirty="0" smtClean="0"/>
          </a:p>
          <a:p>
            <a:pPr lvl="2"/>
            <a:r>
              <a:rPr lang="en-US" dirty="0" smtClean="0">
                <a:solidFill>
                  <a:srgbClr val="FF0000"/>
                </a:solidFill>
              </a:rPr>
              <a:t>Both goods and services require physical distribution.</a:t>
            </a:r>
          </a:p>
        </p:txBody>
      </p:sp>
      <p:pic>
        <p:nvPicPr>
          <p:cNvPr id="7" name="Picture 6" descr="Physical distribution management"/>
          <p:cNvPicPr/>
          <p:nvPr/>
        </p:nvPicPr>
        <p:blipFill>
          <a:blip r:embed="rId2" cstate="print"/>
          <a:srcRect/>
          <a:stretch>
            <a:fillRect/>
          </a:stretch>
        </p:blipFill>
        <p:spPr bwMode="auto">
          <a:xfrm>
            <a:off x="5410200" y="4572000"/>
            <a:ext cx="3733800" cy="2286000"/>
          </a:xfrm>
          <a:prstGeom prst="rect">
            <a:avLst/>
          </a:prstGeom>
          <a:noFill/>
          <a:ln w="9525">
            <a:noFill/>
            <a:miter lim="800000"/>
            <a:headEnd/>
            <a:tailEnd/>
          </a:ln>
        </p:spPr>
      </p:pic>
    </p:spTree>
    <p:extLst>
      <p:ext uri="{BB962C8B-B14F-4D97-AF65-F5344CB8AC3E}">
        <p14:creationId xmlns:p14="http://schemas.microsoft.com/office/powerpoint/2010/main" val="9196076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13821</TotalTime>
  <Words>11859</Words>
  <Application>Microsoft Office PowerPoint</Application>
  <PresentationFormat>On-screen Show (4:3)</PresentationFormat>
  <Paragraphs>1095</Paragraphs>
  <Slides>150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150</vt:i4>
      </vt:variant>
    </vt:vector>
  </HeadingPairs>
  <TitlesOfParts>
    <vt:vector size="155" baseType="lpstr">
      <vt:lpstr>Calibri</vt:lpstr>
      <vt:lpstr>Georgia</vt:lpstr>
      <vt:lpstr>Wingdings</vt:lpstr>
      <vt:lpstr>Wingdings 2</vt:lpstr>
      <vt:lpstr>Civic</vt:lpstr>
      <vt:lpstr>Business Survey  Session Six</vt:lpstr>
      <vt:lpstr>Part Five: Marketing: Developing Relationships</vt:lpstr>
      <vt:lpstr>Introduction</vt:lpstr>
      <vt:lpstr>Nature of Marketing</vt:lpstr>
      <vt:lpstr>Nature of Marketing</vt:lpstr>
      <vt:lpstr>Nature of Marketing</vt:lpstr>
      <vt:lpstr>The Exchange Relationship</vt:lpstr>
      <vt:lpstr>The Exchange Relationship</vt:lpstr>
      <vt:lpstr>The Exchange Relationship</vt:lpstr>
      <vt:lpstr>Functions of Marketing</vt:lpstr>
      <vt:lpstr>Functions of Marketing</vt:lpstr>
      <vt:lpstr>Creating Value with Marketing</vt:lpstr>
      <vt:lpstr>The Marketing Concept</vt:lpstr>
      <vt:lpstr>The Marketing Concept</vt:lpstr>
      <vt:lpstr>The Marketing Concept</vt:lpstr>
      <vt:lpstr>The Marketing Concept</vt:lpstr>
      <vt:lpstr>Evolution of the Marketing Concept</vt:lpstr>
      <vt:lpstr>Market Orientation</vt:lpstr>
      <vt:lpstr>Market Orientation</vt:lpstr>
      <vt:lpstr>Market Orientation</vt:lpstr>
      <vt:lpstr>Market Orientation Communication</vt:lpstr>
      <vt:lpstr>Developing a Marketing Strategy</vt:lpstr>
      <vt:lpstr>1. Selecting a Target Market</vt:lpstr>
      <vt:lpstr>Selecting a Target Market</vt:lpstr>
      <vt:lpstr>Market Segmentation</vt:lpstr>
      <vt:lpstr>Market Segmentation Approaches</vt:lpstr>
      <vt:lpstr>Market Segmentation Approaches</vt:lpstr>
      <vt:lpstr>Market Segmentation Approaches</vt:lpstr>
      <vt:lpstr>Market Segmentation Approaches</vt:lpstr>
      <vt:lpstr>Market Segmentation Approaches</vt:lpstr>
      <vt:lpstr>Market Segmentation Approaches</vt:lpstr>
      <vt:lpstr>2. Developing a Marketing Mix</vt:lpstr>
      <vt:lpstr>Developing a Marketing Mix Product</vt:lpstr>
      <vt:lpstr>Developing a Marketing Mix Product</vt:lpstr>
      <vt:lpstr>Developing a Marketing Mix Price</vt:lpstr>
      <vt:lpstr>Developing a Marketing Mix Price</vt:lpstr>
      <vt:lpstr>Developing a Marketing Mix Distribution</vt:lpstr>
      <vt:lpstr>Developing a Marketing Mix Distribution</vt:lpstr>
      <vt:lpstr>Developing a Marketing Mix Promotion</vt:lpstr>
      <vt:lpstr>Developing a Marketing Mix Promotion</vt:lpstr>
      <vt:lpstr>Marketing Research and Information Systems</vt:lpstr>
      <vt:lpstr>Marketing Research and Information Systems</vt:lpstr>
      <vt:lpstr>Marketing Research and Information Systems</vt:lpstr>
      <vt:lpstr>Marketing Research and Information Systems</vt:lpstr>
      <vt:lpstr>Online Marketing Research</vt:lpstr>
      <vt:lpstr>Online Marketing Research</vt:lpstr>
      <vt:lpstr>Buying Behavior</vt:lpstr>
      <vt:lpstr>Buying Behavior</vt:lpstr>
      <vt:lpstr>Buying Behavior</vt:lpstr>
      <vt:lpstr>Buying Behavior</vt:lpstr>
      <vt:lpstr>Understanding Buying Behavior</vt:lpstr>
      <vt:lpstr>The Marketing Environment</vt:lpstr>
      <vt:lpstr>Importance of Marketing to Business and Society</vt:lpstr>
      <vt:lpstr>Business Survey</vt:lpstr>
      <vt:lpstr>Part Five: Marketing: Developing Relationships</vt:lpstr>
      <vt:lpstr>Introduction</vt:lpstr>
      <vt:lpstr>The Marketing Mix</vt:lpstr>
      <vt:lpstr>Product Strategy</vt:lpstr>
      <vt:lpstr>Developing New Products</vt:lpstr>
      <vt:lpstr>Developing New Products 1. Idea Development</vt:lpstr>
      <vt:lpstr>Developing New Products 2. New Idea Screening</vt:lpstr>
      <vt:lpstr>Developing New Products 3. Business Analysis</vt:lpstr>
      <vt:lpstr>Developing New Products 4. Product Development</vt:lpstr>
      <vt:lpstr>Developing New Products 5. Test Marketing</vt:lpstr>
      <vt:lpstr>Developing New Products 6. Commercialization</vt:lpstr>
      <vt:lpstr>Classifying Products Consumer Products</vt:lpstr>
      <vt:lpstr>Classifying Products Consumer Products</vt:lpstr>
      <vt:lpstr>Classifying Products Business Products</vt:lpstr>
      <vt:lpstr>Product Line and Product Mix</vt:lpstr>
      <vt:lpstr>Product Life Cycle</vt:lpstr>
      <vt:lpstr>Product Life Cycle</vt:lpstr>
      <vt:lpstr>Product Life Cycle</vt:lpstr>
      <vt:lpstr>Product Life Cycle</vt:lpstr>
      <vt:lpstr>Identifying Products</vt:lpstr>
      <vt:lpstr>Identifying Products Branding</vt:lpstr>
      <vt:lpstr>Identifying Products Branding</vt:lpstr>
      <vt:lpstr>Identifying Products Branding</vt:lpstr>
      <vt:lpstr>Identifying Products Branding</vt:lpstr>
      <vt:lpstr>Identifying Products Packaging</vt:lpstr>
      <vt:lpstr>Identifying Products Packaging</vt:lpstr>
      <vt:lpstr>Identifying Products Labeling</vt:lpstr>
      <vt:lpstr>Identifying Products Product Quality</vt:lpstr>
      <vt:lpstr>Quality of Service</vt:lpstr>
      <vt:lpstr>Pricing Strategy</vt:lpstr>
      <vt:lpstr>Pricing Strategy</vt:lpstr>
      <vt:lpstr>Pricing Strategy</vt:lpstr>
      <vt:lpstr>Pricing Strategy</vt:lpstr>
      <vt:lpstr>Pricing Objectives</vt:lpstr>
      <vt:lpstr>Pricing Strategies</vt:lpstr>
      <vt:lpstr>Pricing Strategies</vt:lpstr>
      <vt:lpstr>Distribution Strategy</vt:lpstr>
      <vt:lpstr>Distribution Strategy Marketing Channels</vt:lpstr>
      <vt:lpstr>Distribution Strategy Marketing Channels:  Retailers</vt:lpstr>
      <vt:lpstr>Distribution Strategy Marketing Channels: Retailers</vt:lpstr>
      <vt:lpstr>Distribution Strategy Marketing Channels:  Wholesalers</vt:lpstr>
      <vt:lpstr>Distribution Strategy Marketing Channels:  Wholesalers</vt:lpstr>
      <vt:lpstr>Distribution Strategy Supply Chain Management</vt:lpstr>
      <vt:lpstr>Distribution Strategy Supply Chain Management</vt:lpstr>
      <vt:lpstr>Distribution Strategy Physical Distribution</vt:lpstr>
      <vt:lpstr>Distribution Strategy Importance of Distribution in a Marketing Strategy</vt:lpstr>
      <vt:lpstr>Promotion Strategy</vt:lpstr>
      <vt:lpstr>Promotion Strategy The Promotion Mix</vt:lpstr>
      <vt:lpstr>Promotion Strategy Promotion Mix:  Advertising</vt:lpstr>
      <vt:lpstr>Promotion Strategy Advertising Campaign</vt:lpstr>
      <vt:lpstr>Promotion Strategy Advertising Campaign</vt:lpstr>
      <vt:lpstr>Promotion Strategy Advertising Campaign</vt:lpstr>
      <vt:lpstr>Promotion Strategy Promotion Mix:  Personal Selling</vt:lpstr>
      <vt:lpstr>Promotion Strategy Promotion Mix:  Personal Selling</vt:lpstr>
      <vt:lpstr>Promotion Strategy Promotion Mix:  Publicity</vt:lpstr>
      <vt:lpstr>Promotion Strategy Promotion Mix:  Sales Promotion</vt:lpstr>
      <vt:lpstr>Promotion Strategy Promotion Mix:  Sales Promotion</vt:lpstr>
      <vt:lpstr>Promotion Strategies Push or Pull</vt:lpstr>
      <vt:lpstr>Objectives of Promotion</vt:lpstr>
      <vt:lpstr>Promotional Positioning</vt:lpstr>
      <vt:lpstr>Importance of Marketing Strategy</vt:lpstr>
      <vt:lpstr>Business Survey</vt:lpstr>
      <vt:lpstr>Part Five: Marketing: Developing Relationships</vt:lpstr>
      <vt:lpstr>Introduction</vt:lpstr>
      <vt:lpstr>Introduction</vt:lpstr>
      <vt:lpstr>Growth and Benefits of Digital Communication</vt:lpstr>
      <vt:lpstr>Using Digital Media in Business</vt:lpstr>
      <vt:lpstr>Using Digital Media in Business</vt:lpstr>
      <vt:lpstr>Digital Media and the Marketing Mix</vt:lpstr>
      <vt:lpstr>1. Product Considerations</vt:lpstr>
      <vt:lpstr>2. Distribution Considerations</vt:lpstr>
      <vt:lpstr>3. Promotion Considerations</vt:lpstr>
      <vt:lpstr>4. Pricing Considerations</vt:lpstr>
      <vt:lpstr>Social Networking</vt:lpstr>
      <vt:lpstr>Types of Consumer-Generated Marketing and Digital Media</vt:lpstr>
      <vt:lpstr>Types of Consumer-Generated Marketing and Digital Media</vt:lpstr>
      <vt:lpstr>Social Networks</vt:lpstr>
      <vt:lpstr>Social Networks</vt:lpstr>
      <vt:lpstr>Facebook</vt:lpstr>
      <vt:lpstr>Twitter</vt:lpstr>
      <vt:lpstr>Blogs and Wikis</vt:lpstr>
      <vt:lpstr>Blogs and Wikis</vt:lpstr>
      <vt:lpstr>Media Sharing</vt:lpstr>
      <vt:lpstr>Media Sharing</vt:lpstr>
      <vt:lpstr>Media Sharing</vt:lpstr>
      <vt:lpstr>Virtual Gaming</vt:lpstr>
      <vt:lpstr>Mobile Marketing</vt:lpstr>
      <vt:lpstr>Applications and Widgets</vt:lpstr>
      <vt:lpstr>Applications and Widgets</vt:lpstr>
      <vt:lpstr>Using Digital Marketing to Reach Consumers</vt:lpstr>
      <vt:lpstr>Using Digital Marketing to Reach Consumers</vt:lpstr>
      <vt:lpstr>Using Digital Marketing to Learn about Consumers</vt:lpstr>
      <vt:lpstr>Using Digital Marketing to Learn about Consumers</vt:lpstr>
      <vt:lpstr>Legal and Social Issues in Internet Marketing</vt:lpstr>
      <vt:lpstr>Digital Media’s Impact on Marketing</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719</cp:revision>
  <dcterms:created xsi:type="dcterms:W3CDTF">2015-02-01T00:37:43Z</dcterms:created>
  <dcterms:modified xsi:type="dcterms:W3CDTF">2023-07-04T20:06:06Z</dcterms:modified>
</cp:coreProperties>
</file>