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1"/>
  </p:notesMasterIdLst>
  <p:handoutMasterIdLst>
    <p:handoutMasterId r:id="rId52"/>
  </p:handoutMasterIdLst>
  <p:sldIdLst>
    <p:sldId id="327" r:id="rId2"/>
    <p:sldId id="309" r:id="rId3"/>
    <p:sldId id="356" r:id="rId4"/>
    <p:sldId id="357" r:id="rId5"/>
    <p:sldId id="358" r:id="rId6"/>
    <p:sldId id="359" r:id="rId7"/>
    <p:sldId id="360" r:id="rId8"/>
    <p:sldId id="361" r:id="rId9"/>
    <p:sldId id="362" r:id="rId10"/>
    <p:sldId id="363" r:id="rId11"/>
    <p:sldId id="364" r:id="rId12"/>
    <p:sldId id="436" r:id="rId13"/>
    <p:sldId id="365" r:id="rId14"/>
    <p:sldId id="366" r:id="rId15"/>
    <p:sldId id="370" r:id="rId16"/>
    <p:sldId id="372" r:id="rId17"/>
    <p:sldId id="368" r:id="rId18"/>
    <p:sldId id="369" r:id="rId19"/>
    <p:sldId id="377" r:id="rId20"/>
    <p:sldId id="380" r:id="rId21"/>
    <p:sldId id="382" r:id="rId22"/>
    <p:sldId id="383" r:id="rId23"/>
    <p:sldId id="386" r:id="rId24"/>
    <p:sldId id="387" r:id="rId25"/>
    <p:sldId id="388" r:id="rId26"/>
    <p:sldId id="391" r:id="rId27"/>
    <p:sldId id="392" r:id="rId28"/>
    <p:sldId id="393" r:id="rId29"/>
    <p:sldId id="394" r:id="rId30"/>
    <p:sldId id="395" r:id="rId31"/>
    <p:sldId id="396" r:id="rId32"/>
    <p:sldId id="397" r:id="rId33"/>
    <p:sldId id="398" r:id="rId34"/>
    <p:sldId id="399" r:id="rId35"/>
    <p:sldId id="437" r:id="rId36"/>
    <p:sldId id="405" r:id="rId37"/>
    <p:sldId id="410" r:id="rId38"/>
    <p:sldId id="411" r:id="rId39"/>
    <p:sldId id="412" r:id="rId40"/>
    <p:sldId id="416" r:id="rId41"/>
    <p:sldId id="419" r:id="rId42"/>
    <p:sldId id="420" r:id="rId43"/>
    <p:sldId id="422" r:id="rId44"/>
    <p:sldId id="423" r:id="rId45"/>
    <p:sldId id="424" r:id="rId46"/>
    <p:sldId id="428" r:id="rId47"/>
    <p:sldId id="429" r:id="rId48"/>
    <p:sldId id="434" r:id="rId49"/>
    <p:sldId id="355"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42" autoAdjust="0"/>
  </p:normalViewPr>
  <p:slideViewPr>
    <p:cSldViewPr>
      <p:cViewPr varScale="1">
        <p:scale>
          <a:sx n="85" d="100"/>
          <a:sy n="85" d="100"/>
        </p:scale>
        <p:origin x="1382" y="34"/>
      </p:cViewPr>
      <p:guideLst>
        <p:guide orient="horz" pos="2160"/>
        <p:guide pos="2880"/>
      </p:guideLst>
    </p:cSldViewPr>
  </p:slideViewPr>
  <p:outlineViewPr>
    <p:cViewPr>
      <p:scale>
        <a:sx n="33" d="100"/>
        <a:sy n="33" d="100"/>
      </p:scale>
      <p:origin x="0" y="305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1/6/2023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1/6/2023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3D6AC9-11FD-4D20-B481-194CA13E0A13}" type="datetime1">
              <a:rPr lang="en-US" smtClean="0"/>
              <a:pPr/>
              <a:t>1/6/2023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1/6/2023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29D9ADB-2168-4E7D-8FFC-997AC304416D}" type="datetime1">
              <a:rPr lang="en-US" smtClean="0"/>
              <a:pPr/>
              <a:t>1/6/2023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1/6/2023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1/6/2023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rct=j&amp;q=&amp;esrc=s&amp;source=images&amp;cd=&amp;cad=rja&amp;uact=8&amp;ved=2ahUKEwjzuZjhhoTdAhUI3lQKHfWLDXYQjRx6BAgBEAU&amp;url=https://www.simplilearn.com/leadership-vs-management-difference-article&amp;psig=AOvVaw2CrgT3B3njXOVwb49QAvrL&amp;ust=1535143821116459"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Fundamentals of Management</a:t>
            </a:r>
            <a:r>
              <a:rPr lang="en-US" sz="3200" dirty="0" smtClean="0"/>
              <a:t/>
            </a:r>
            <a:br>
              <a:rPr lang="en-US" sz="3200" dirty="0" smtClean="0"/>
            </a:br>
            <a:r>
              <a:rPr lang="en-US" sz="2000" dirty="0" smtClean="0"/>
              <a:t>Session Four </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a:p>
        </p:txBody>
      </p:sp>
      <p:pic>
        <p:nvPicPr>
          <p:cNvPr id="5" name="irc_mi" descr="Image result for images of management">
            <a:hlinkClick r:id="rId2"/>
          </p:cNvPr>
          <p:cNvPicPr>
            <a:picLocks noGrp="1"/>
          </p:cNvPicPr>
          <p:nvPr>
            <p:ph sz="quarter" idx="1"/>
          </p:nvPr>
        </p:nvPicPr>
        <p:blipFill>
          <a:blip r:embed="rId3" cstate="print"/>
          <a:srcRect/>
          <a:stretch>
            <a:fillRect/>
          </a:stretch>
        </p:blipFill>
        <p:spPr bwMode="auto">
          <a:xfrm>
            <a:off x="1295400" y="2057400"/>
            <a:ext cx="6553200" cy="3886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Planned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a:p>
        </p:txBody>
      </p:sp>
      <p:sp>
        <p:nvSpPr>
          <p:cNvPr id="4" name="Content Placeholder 3"/>
          <p:cNvSpPr>
            <a:spLocks noGrp="1"/>
          </p:cNvSpPr>
          <p:nvPr>
            <p:ph sz="quarter" idx="1"/>
          </p:nvPr>
        </p:nvSpPr>
        <p:spPr/>
        <p:txBody>
          <a:bodyPr>
            <a:normAutofit/>
          </a:bodyPr>
          <a:lstStyle/>
          <a:p>
            <a:r>
              <a:rPr lang="en-US" sz="2400" u="sng" dirty="0" smtClean="0"/>
              <a:t>A fundamental concern of OD is its reliance on employee participation to foster an environment in which open communication and trust exist.</a:t>
            </a:r>
          </a:p>
          <a:p>
            <a:endParaRPr lang="en-US" sz="800" u="sng" dirty="0" smtClean="0"/>
          </a:p>
          <a:p>
            <a:pPr lvl="1"/>
            <a:r>
              <a:rPr lang="en-US" dirty="0" smtClean="0">
                <a:solidFill>
                  <a:srgbClr val="FF0000"/>
                </a:solidFill>
              </a:rPr>
              <a:t>OD </a:t>
            </a:r>
            <a:r>
              <a:rPr lang="en-US" dirty="0" smtClean="0">
                <a:solidFill>
                  <a:srgbClr val="FF0000"/>
                </a:solidFill>
              </a:rPr>
              <a:t>attempts to involve organizational members in changes that will affect their jobs and seeks their input about how the change is affecting them personally.</a:t>
            </a:r>
            <a:endParaRPr lang="en-US" dirty="0">
              <a:solidFill>
                <a:srgbClr val="FF0000"/>
              </a:solidFill>
            </a:endParaRPr>
          </a:p>
        </p:txBody>
      </p:sp>
      <p:pic>
        <p:nvPicPr>
          <p:cNvPr id="9218" name="Picture 2" descr="C:\Users\Michaelm\AppData\Local\Microsoft\Windows\Temporary Internet Files\Content.IE5\7X2GC7W4\Employee-Empowerment[1].jpg"/>
          <p:cNvPicPr>
            <a:picLocks noChangeAspect="1" noChangeArrowheads="1"/>
          </p:cNvPicPr>
          <p:nvPr/>
        </p:nvPicPr>
        <p:blipFill>
          <a:blip r:embed="rId2" cstate="print"/>
          <a:srcRect/>
          <a:stretch>
            <a:fillRect/>
          </a:stretch>
        </p:blipFill>
        <p:spPr bwMode="auto">
          <a:xfrm>
            <a:off x="5430982" y="4191000"/>
            <a:ext cx="3179618" cy="2057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Planned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a:p>
        </p:txBody>
      </p:sp>
      <p:sp>
        <p:nvSpPr>
          <p:cNvPr id="4" name="Content Placeholder 3"/>
          <p:cNvSpPr>
            <a:spLocks noGrp="1"/>
          </p:cNvSpPr>
          <p:nvPr>
            <p:ph sz="quarter" idx="1"/>
          </p:nvPr>
        </p:nvSpPr>
        <p:spPr>
          <a:xfrm>
            <a:off x="301752" y="1527048"/>
            <a:ext cx="8503920" cy="4721352"/>
          </a:xfrm>
        </p:spPr>
        <p:txBody>
          <a:bodyPr>
            <a:normAutofit/>
          </a:bodyPr>
          <a:lstStyle/>
          <a:p>
            <a:r>
              <a:rPr lang="en-US" sz="2600" u="sng" dirty="0" smtClean="0"/>
              <a:t>The more popular OD efforts in organizations rely heavily on group interactions and cooperation</a:t>
            </a:r>
            <a:r>
              <a:rPr lang="en-US" sz="2600" u="sng" dirty="0" smtClean="0"/>
              <a:t>.</a:t>
            </a:r>
          </a:p>
          <a:p>
            <a:pPr marL="0" indent="0">
              <a:buNone/>
            </a:pPr>
            <a:endParaRPr lang="en-US" sz="900" u="sng" dirty="0" smtClean="0"/>
          </a:p>
        </p:txBody>
      </p:sp>
      <p:pic>
        <p:nvPicPr>
          <p:cNvPr id="10243" name="Picture 3" descr="C:\Users\Michaelm\AppData\Local\Microsoft\Windows\Temporary Internet Files\Content.IE5\QTOHO7LC\group-communication[1].jpg"/>
          <p:cNvPicPr>
            <a:picLocks noChangeAspect="1" noChangeArrowheads="1"/>
          </p:cNvPicPr>
          <p:nvPr/>
        </p:nvPicPr>
        <p:blipFill>
          <a:blip r:embed="rId2" cstate="print"/>
          <a:srcRect/>
          <a:stretch>
            <a:fillRect/>
          </a:stretch>
        </p:blipFill>
        <p:spPr bwMode="auto">
          <a:xfrm>
            <a:off x="5707470" y="2761911"/>
            <a:ext cx="3128682" cy="354584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Planned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a:p>
        </p:txBody>
      </p:sp>
      <p:sp>
        <p:nvSpPr>
          <p:cNvPr id="4" name="Content Placeholder 3"/>
          <p:cNvSpPr>
            <a:spLocks noGrp="1"/>
          </p:cNvSpPr>
          <p:nvPr>
            <p:ph sz="quarter" idx="1"/>
          </p:nvPr>
        </p:nvSpPr>
        <p:spPr>
          <a:xfrm>
            <a:off x="301752" y="1527048"/>
            <a:ext cx="8503920" cy="4721352"/>
          </a:xfrm>
        </p:spPr>
        <p:txBody>
          <a:bodyPr>
            <a:normAutofit fontScale="92500" lnSpcReduction="20000"/>
          </a:bodyPr>
          <a:lstStyle/>
          <a:p>
            <a:r>
              <a:rPr lang="en-US" sz="2600" u="sng" dirty="0" smtClean="0"/>
              <a:t>Tools to implement planned change, include:</a:t>
            </a:r>
            <a:endParaRPr lang="en-US" sz="2600" u="sng" dirty="0" smtClean="0"/>
          </a:p>
          <a:p>
            <a:endParaRPr lang="en-US" sz="800" u="sng" dirty="0" smtClean="0"/>
          </a:p>
          <a:p>
            <a:pPr marL="731520" lvl="1" indent="-457200">
              <a:buFont typeface="+mj-lt"/>
              <a:buAutoNum type="arabicPeriod"/>
            </a:pPr>
            <a:r>
              <a:rPr lang="en-US" u="sng" dirty="0" smtClean="0"/>
              <a:t>Survey Feedback</a:t>
            </a:r>
          </a:p>
          <a:p>
            <a:pPr lvl="2"/>
            <a:r>
              <a:rPr lang="en-US" dirty="0" smtClean="0">
                <a:solidFill>
                  <a:srgbClr val="FF0000"/>
                </a:solidFill>
              </a:rPr>
              <a:t>Employees are asked their attitudes about and perceptions of the change they are encountering.</a:t>
            </a:r>
          </a:p>
          <a:p>
            <a:pPr marL="731520" lvl="1" indent="-457200">
              <a:buFont typeface="+mj-lt"/>
              <a:buAutoNum type="arabicPeriod"/>
            </a:pPr>
            <a:r>
              <a:rPr lang="en-US" u="sng" dirty="0" smtClean="0"/>
              <a:t>Process Consultation</a:t>
            </a:r>
          </a:p>
          <a:p>
            <a:pPr lvl="2"/>
            <a:r>
              <a:rPr lang="en-US" dirty="0" smtClean="0">
                <a:solidFill>
                  <a:srgbClr val="FF0000"/>
                </a:solidFill>
              </a:rPr>
              <a:t>Outside consultants help managers perceive, understand, and act on organizational processes they’re facing.</a:t>
            </a:r>
          </a:p>
          <a:p>
            <a:pPr marL="731520" lvl="1" indent="-457200">
              <a:buFont typeface="+mj-lt"/>
              <a:buAutoNum type="arabicPeriod"/>
            </a:pPr>
            <a:r>
              <a:rPr lang="en-US" u="sng" dirty="0" smtClean="0"/>
              <a:t>Team-Building</a:t>
            </a:r>
          </a:p>
          <a:p>
            <a:pPr lvl="2"/>
            <a:r>
              <a:rPr lang="en-US" dirty="0" smtClean="0">
                <a:solidFill>
                  <a:srgbClr val="FF0000"/>
                </a:solidFill>
              </a:rPr>
              <a:t>OD helps individuals become a team by working with them to set goals, develop positive interpersonal relationships, and clarify roles-responsibilities of each team member.  Primary focus is to increase trust and openness.</a:t>
            </a:r>
          </a:p>
          <a:p>
            <a:pPr marL="731520" lvl="1" indent="-457200">
              <a:buFont typeface="+mj-lt"/>
              <a:buAutoNum type="arabicPeriod"/>
            </a:pPr>
            <a:r>
              <a:rPr lang="en-US" u="sng" dirty="0" smtClean="0"/>
              <a:t>Intergroup Development</a:t>
            </a:r>
          </a:p>
          <a:p>
            <a:pPr lvl="2"/>
            <a:r>
              <a:rPr lang="en-US" dirty="0" smtClean="0">
                <a:solidFill>
                  <a:srgbClr val="FF0000"/>
                </a:solidFill>
              </a:rPr>
              <a:t>Groups focus on becoming more cohesive by attempting to change attitudes, stereotypes, and perceptions that one group may have toward another group.</a:t>
            </a:r>
            <a:endParaRPr lang="en-US" dirty="0">
              <a:solidFill>
                <a:srgbClr val="FF0000"/>
              </a:solidFill>
            </a:endParaRPr>
          </a:p>
        </p:txBody>
      </p:sp>
      <p:pic>
        <p:nvPicPr>
          <p:cNvPr id="10243" name="Picture 3" descr="C:\Users\Michaelm\AppData\Local\Microsoft\Windows\Temporary Internet Files\Content.IE5\QTOHO7LC\group-communication[1].jpg"/>
          <p:cNvPicPr>
            <a:picLocks noChangeAspect="1" noChangeArrowheads="1"/>
          </p:cNvPicPr>
          <p:nvPr/>
        </p:nvPicPr>
        <p:blipFill>
          <a:blip r:embed="rId2" cstate="print"/>
          <a:srcRect/>
          <a:stretch>
            <a:fillRect/>
          </a:stretch>
        </p:blipFill>
        <p:spPr bwMode="auto">
          <a:xfrm>
            <a:off x="7772400" y="2971800"/>
            <a:ext cx="1143000" cy="1295400"/>
          </a:xfrm>
          <a:prstGeom prst="rect">
            <a:avLst/>
          </a:prstGeom>
          <a:noFill/>
        </p:spPr>
      </p:pic>
    </p:spTree>
    <p:extLst>
      <p:ext uri="{BB962C8B-B14F-4D97-AF65-F5344CB8AC3E}">
        <p14:creationId xmlns:p14="http://schemas.microsoft.com/office/powerpoint/2010/main" val="2031211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a:p>
        </p:txBody>
      </p:sp>
      <p:sp>
        <p:nvSpPr>
          <p:cNvPr id="4" name="Content Placeholder 3"/>
          <p:cNvSpPr>
            <a:spLocks noGrp="1"/>
          </p:cNvSpPr>
          <p:nvPr>
            <p:ph sz="quarter" idx="1"/>
          </p:nvPr>
        </p:nvSpPr>
        <p:spPr/>
        <p:txBody>
          <a:bodyPr/>
          <a:lstStyle/>
          <a:p>
            <a:r>
              <a:rPr lang="en-US" sz="2400" u="sng" dirty="0" smtClean="0"/>
              <a:t>Managers should be motivated to initiate change because of concern with improving the organization’s effectiveness.  </a:t>
            </a:r>
          </a:p>
          <a:p>
            <a:endParaRPr lang="en-US" sz="800" u="sng" dirty="0" smtClean="0"/>
          </a:p>
          <a:p>
            <a:pPr lvl="1"/>
            <a:r>
              <a:rPr lang="en-US" dirty="0" smtClean="0"/>
              <a:t>But, change isn’t easy in any organization.  </a:t>
            </a:r>
            <a:r>
              <a:rPr lang="en-US" dirty="0" smtClean="0"/>
              <a:t>It </a:t>
            </a:r>
            <a:r>
              <a:rPr lang="en-US" dirty="0" smtClean="0"/>
              <a:t>can be disruptive and scary.  And, people and organizations can build up inertia and not want to change.</a:t>
            </a:r>
          </a:p>
          <a:p>
            <a:pPr lvl="1"/>
            <a:endParaRPr lang="en-US" sz="800" dirty="0" smtClean="0"/>
          </a:p>
          <a:p>
            <a:pPr lvl="2"/>
            <a:r>
              <a:rPr lang="en-US" dirty="0" smtClean="0">
                <a:solidFill>
                  <a:srgbClr val="FF0000"/>
                </a:solidFill>
              </a:rPr>
              <a:t>People can change, however, if you make the change appealing!</a:t>
            </a:r>
            <a:endParaRPr lang="en-US" dirty="0">
              <a:solidFill>
                <a:srgbClr val="FF0000"/>
              </a:solidFill>
            </a:endParaRPr>
          </a:p>
        </p:txBody>
      </p:sp>
      <p:pic>
        <p:nvPicPr>
          <p:cNvPr id="11268" name="Picture 4" descr="C:\Users\Michaelm\AppData\Local\Microsoft\Windows\Temporary Internet Files\Content.IE5\QTOHO7LC\ScaryIdeas[1].jpg"/>
          <p:cNvPicPr>
            <a:picLocks noChangeAspect="1" noChangeArrowheads="1"/>
          </p:cNvPicPr>
          <p:nvPr/>
        </p:nvPicPr>
        <p:blipFill>
          <a:blip r:embed="rId2" cstate="print"/>
          <a:srcRect/>
          <a:stretch>
            <a:fillRect/>
          </a:stretch>
        </p:blipFill>
        <p:spPr bwMode="auto">
          <a:xfrm>
            <a:off x="5257800" y="4245288"/>
            <a:ext cx="3111500" cy="200311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a:p>
        </p:txBody>
      </p:sp>
      <p:sp>
        <p:nvSpPr>
          <p:cNvPr id="4" name="Content Placeholder 3"/>
          <p:cNvSpPr>
            <a:spLocks noGrp="1"/>
          </p:cNvSpPr>
          <p:nvPr>
            <p:ph sz="quarter" idx="1"/>
          </p:nvPr>
        </p:nvSpPr>
        <p:spPr/>
        <p:txBody>
          <a:bodyPr>
            <a:normAutofit lnSpcReduction="10000"/>
          </a:bodyPr>
          <a:lstStyle/>
          <a:p>
            <a:r>
              <a:rPr lang="en-US" sz="2400" u="sng" dirty="0" smtClean="0"/>
              <a:t>Why do people resist organizational change?</a:t>
            </a:r>
          </a:p>
          <a:p>
            <a:endParaRPr lang="en-US" sz="900" u="sng" dirty="0" smtClean="0"/>
          </a:p>
          <a:p>
            <a:endParaRPr lang="en-US" sz="800" u="sng" dirty="0" smtClean="0"/>
          </a:p>
          <a:p>
            <a:pPr marL="731520" lvl="1" indent="-457200">
              <a:buFont typeface="+mj-lt"/>
              <a:buAutoNum type="arabicPeriod"/>
            </a:pPr>
            <a:r>
              <a:rPr lang="en-US" u="sng" dirty="0" smtClean="0"/>
              <a:t>Uncertainty</a:t>
            </a:r>
          </a:p>
          <a:p>
            <a:pPr lvl="2"/>
            <a:r>
              <a:rPr lang="en-US" dirty="0" smtClean="0">
                <a:solidFill>
                  <a:srgbClr val="FF0000"/>
                </a:solidFill>
              </a:rPr>
              <a:t>Change replaces the known with uncertainty, and we don’t like it. </a:t>
            </a:r>
          </a:p>
          <a:p>
            <a:pPr marL="731520" lvl="1" indent="-457200">
              <a:buFont typeface="+mj-lt"/>
              <a:buAutoNum type="arabicPeriod"/>
            </a:pPr>
            <a:r>
              <a:rPr lang="en-US" u="sng" dirty="0" smtClean="0"/>
              <a:t>Habit</a:t>
            </a:r>
          </a:p>
          <a:p>
            <a:pPr lvl="2"/>
            <a:r>
              <a:rPr lang="en-US" dirty="0" smtClean="0">
                <a:solidFill>
                  <a:srgbClr val="FF0000"/>
                </a:solidFill>
              </a:rPr>
              <a:t>We are creatures of habit, and we don’t want to have to consider the full range of options for the many decisions we often make.</a:t>
            </a:r>
          </a:p>
          <a:p>
            <a:pPr marL="731520" lvl="1" indent="-457200">
              <a:buFont typeface="+mj-lt"/>
              <a:buAutoNum type="arabicPeriod"/>
            </a:pPr>
            <a:r>
              <a:rPr lang="en-US" u="sng" dirty="0" smtClean="0"/>
              <a:t>Concern Over Personal Loss</a:t>
            </a:r>
          </a:p>
          <a:p>
            <a:pPr lvl="2"/>
            <a:r>
              <a:rPr lang="en-US" dirty="0" smtClean="0">
                <a:solidFill>
                  <a:srgbClr val="FF0000"/>
                </a:solidFill>
              </a:rPr>
              <a:t>Change threatens the investment we’ve made in the status quo.  The more we invest, the more we resist.</a:t>
            </a:r>
          </a:p>
          <a:p>
            <a:pPr marL="731520" lvl="1" indent="-457200">
              <a:buFont typeface="+mj-lt"/>
              <a:buAutoNum type="arabicPeriod"/>
            </a:pPr>
            <a:r>
              <a:rPr lang="en-US" u="sng" dirty="0" smtClean="0"/>
              <a:t>Change is Not in the Organization’s Best Interests</a:t>
            </a:r>
          </a:p>
          <a:p>
            <a:pPr lvl="2"/>
            <a:r>
              <a:rPr lang="en-US" dirty="0" smtClean="0">
                <a:solidFill>
                  <a:srgbClr val="FF0000"/>
                </a:solidFill>
              </a:rPr>
              <a:t>We believe that the change is incompatible with the goals and interests of the organization.</a:t>
            </a:r>
          </a:p>
          <a:p>
            <a:pPr lvl="1"/>
            <a:endParaRPr lang="en-US" dirty="0"/>
          </a:p>
        </p:txBody>
      </p:sp>
      <p:pic>
        <p:nvPicPr>
          <p:cNvPr id="1026" name="Picture 2" descr="C:\Users\Michaelm\AppData\Local\Microsoft\Windows\Temporary Internet Files\Content.IE5\5GN3PWKG\slide-1-728[1].jpg"/>
          <p:cNvPicPr>
            <a:picLocks noChangeAspect="1" noChangeArrowheads="1"/>
          </p:cNvPicPr>
          <p:nvPr/>
        </p:nvPicPr>
        <p:blipFill>
          <a:blip r:embed="rId2" cstate="print"/>
          <a:srcRect/>
          <a:stretch>
            <a:fillRect/>
          </a:stretch>
        </p:blipFill>
        <p:spPr bwMode="auto">
          <a:xfrm>
            <a:off x="6858000" y="1295400"/>
            <a:ext cx="2006600" cy="1219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a:p>
        </p:txBody>
      </p:sp>
      <p:sp>
        <p:nvSpPr>
          <p:cNvPr id="4" name="Content Placeholder 3"/>
          <p:cNvSpPr>
            <a:spLocks noGrp="1"/>
          </p:cNvSpPr>
          <p:nvPr>
            <p:ph sz="quarter" idx="1"/>
          </p:nvPr>
        </p:nvSpPr>
        <p:spPr>
          <a:xfrm>
            <a:off x="301752" y="1527048"/>
            <a:ext cx="8503920" cy="4721352"/>
          </a:xfrm>
        </p:spPr>
        <p:txBody>
          <a:bodyPr>
            <a:normAutofit/>
          </a:bodyPr>
          <a:lstStyle/>
          <a:p>
            <a:r>
              <a:rPr lang="en-US" sz="2400" u="sng" dirty="0" smtClean="0"/>
              <a:t>Six Techniques for Reducing Resistance to Change:</a:t>
            </a:r>
          </a:p>
          <a:p>
            <a:endParaRPr lang="en-US" sz="800" u="sng" dirty="0" smtClean="0"/>
          </a:p>
          <a:p>
            <a:pPr lvl="1"/>
            <a:r>
              <a:rPr lang="en-US" u="sng" dirty="0" smtClean="0"/>
              <a:t>1.  Education and Communication</a:t>
            </a:r>
          </a:p>
          <a:p>
            <a:pPr lvl="2"/>
            <a:r>
              <a:rPr lang="en-US" dirty="0" smtClean="0">
                <a:solidFill>
                  <a:srgbClr val="FF0000"/>
                </a:solidFill>
              </a:rPr>
              <a:t>Can help reduce resistance to change by helping EE’s see the logic of the change effort.</a:t>
            </a:r>
          </a:p>
          <a:p>
            <a:pPr lvl="3"/>
            <a:r>
              <a:rPr lang="en-US" dirty="0" smtClean="0">
                <a:solidFill>
                  <a:srgbClr val="0070C0"/>
                </a:solidFill>
              </a:rPr>
              <a:t>Clears up misunderstandings.</a:t>
            </a:r>
          </a:p>
          <a:p>
            <a:pPr lvl="3"/>
            <a:r>
              <a:rPr lang="en-US" dirty="0" smtClean="0">
                <a:solidFill>
                  <a:srgbClr val="0070C0"/>
                </a:solidFill>
              </a:rPr>
              <a:t>May not work when mutual trust and credibility are lacking.</a:t>
            </a:r>
          </a:p>
          <a:p>
            <a:pPr lvl="1"/>
            <a:r>
              <a:rPr lang="en-US" u="sng" dirty="0" smtClean="0"/>
              <a:t>2.  Participation</a:t>
            </a:r>
          </a:p>
          <a:p>
            <a:pPr lvl="2"/>
            <a:r>
              <a:rPr lang="en-US" dirty="0" smtClean="0">
                <a:solidFill>
                  <a:srgbClr val="FF0000"/>
                </a:solidFill>
              </a:rPr>
              <a:t>Involves bringing those individuals directly affected by the proposed change into the decision-making process.</a:t>
            </a:r>
          </a:p>
          <a:p>
            <a:pPr lvl="3"/>
            <a:r>
              <a:rPr lang="en-US" dirty="0" smtClean="0">
                <a:solidFill>
                  <a:srgbClr val="0070C0"/>
                </a:solidFill>
              </a:rPr>
              <a:t>Increase involvement and acceptance.</a:t>
            </a:r>
          </a:p>
          <a:p>
            <a:pPr lvl="3"/>
            <a:r>
              <a:rPr lang="en-US" dirty="0" smtClean="0">
                <a:solidFill>
                  <a:srgbClr val="0070C0"/>
                </a:solidFill>
              </a:rPr>
              <a:t>Time-consuming; has potential for a poor solution.</a:t>
            </a:r>
          </a:p>
          <a:p>
            <a:pPr lvl="3"/>
            <a:endParaRPr lang="en-US" dirty="0" smtClean="0"/>
          </a:p>
          <a:p>
            <a:pPr lvl="3"/>
            <a:endParaRPr lang="en-US" sz="1900" dirty="0" smtClean="0"/>
          </a:p>
          <a:p>
            <a:pPr lvl="1"/>
            <a:endParaRPr lang="en-US" dirty="0"/>
          </a:p>
        </p:txBody>
      </p:sp>
      <p:pic>
        <p:nvPicPr>
          <p:cNvPr id="8" name="Picture 4" descr="C:\Users\Michaelm\AppData\Local\Microsoft\Windows\Temporary Internet Files\Content.IE5\3X0ZDPIB\186143365_640[1].jpg"/>
          <p:cNvPicPr>
            <a:picLocks noChangeAspect="1" noChangeArrowheads="1"/>
          </p:cNvPicPr>
          <p:nvPr/>
        </p:nvPicPr>
        <p:blipFill>
          <a:blip r:embed="rId2" cstate="print"/>
          <a:srcRect/>
          <a:stretch>
            <a:fillRect/>
          </a:stretch>
        </p:blipFill>
        <p:spPr bwMode="auto">
          <a:xfrm>
            <a:off x="6934200" y="304800"/>
            <a:ext cx="1854200" cy="838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a:p>
        </p:txBody>
      </p:sp>
      <p:sp>
        <p:nvSpPr>
          <p:cNvPr id="4" name="Content Placeholder 3"/>
          <p:cNvSpPr>
            <a:spLocks noGrp="1"/>
          </p:cNvSpPr>
          <p:nvPr>
            <p:ph sz="quarter" idx="1"/>
          </p:nvPr>
        </p:nvSpPr>
        <p:spPr>
          <a:xfrm>
            <a:off x="301752" y="1527048"/>
            <a:ext cx="8503920" cy="4721352"/>
          </a:xfrm>
        </p:spPr>
        <p:txBody>
          <a:bodyPr>
            <a:normAutofit/>
          </a:bodyPr>
          <a:lstStyle/>
          <a:p>
            <a:r>
              <a:rPr lang="en-US" sz="2400" u="sng" dirty="0" smtClean="0"/>
              <a:t>Six Techniques for Reducing Resistance to Change:</a:t>
            </a:r>
          </a:p>
          <a:p>
            <a:endParaRPr lang="en-US" sz="800" u="sng" dirty="0" smtClean="0"/>
          </a:p>
          <a:p>
            <a:pPr lvl="1"/>
            <a:r>
              <a:rPr lang="en-US" u="sng" dirty="0" smtClean="0"/>
              <a:t>3.  Facilitation and Suppo</a:t>
            </a:r>
            <a:r>
              <a:rPr lang="en-US" dirty="0" smtClean="0"/>
              <a:t>rt</a:t>
            </a:r>
          </a:p>
          <a:p>
            <a:pPr lvl="2"/>
            <a:r>
              <a:rPr lang="en-US" dirty="0" smtClean="0">
                <a:solidFill>
                  <a:srgbClr val="FF0000"/>
                </a:solidFill>
              </a:rPr>
              <a:t>Involve helping EE’s deal with the fear and anxiety associated with the change effort (i.e. counseling).</a:t>
            </a:r>
          </a:p>
          <a:p>
            <a:pPr lvl="3"/>
            <a:r>
              <a:rPr lang="en-US" dirty="0" smtClean="0">
                <a:solidFill>
                  <a:srgbClr val="0070C0"/>
                </a:solidFill>
              </a:rPr>
              <a:t>Can facilitate needed adjustments.</a:t>
            </a:r>
          </a:p>
          <a:p>
            <a:pPr lvl="3"/>
            <a:r>
              <a:rPr lang="en-US" dirty="0" smtClean="0">
                <a:solidFill>
                  <a:srgbClr val="0070C0"/>
                </a:solidFill>
              </a:rPr>
              <a:t>Expensive; no guarantee of success.</a:t>
            </a:r>
          </a:p>
          <a:p>
            <a:pPr lvl="1"/>
            <a:r>
              <a:rPr lang="en-US" u="sng" dirty="0" smtClean="0"/>
              <a:t>4.  Negotiation</a:t>
            </a:r>
          </a:p>
          <a:p>
            <a:pPr lvl="2"/>
            <a:r>
              <a:rPr lang="en-US" dirty="0" smtClean="0">
                <a:solidFill>
                  <a:srgbClr val="FF0000"/>
                </a:solidFill>
              </a:rPr>
              <a:t>Involves exchanging something of value for an agreement to lesson the resistance to the change effort.</a:t>
            </a:r>
          </a:p>
          <a:p>
            <a:pPr lvl="3"/>
            <a:r>
              <a:rPr lang="en-US" dirty="0" smtClean="0">
                <a:solidFill>
                  <a:srgbClr val="0070C0"/>
                </a:solidFill>
              </a:rPr>
              <a:t>Can “buy” commitment.</a:t>
            </a:r>
          </a:p>
          <a:p>
            <a:pPr lvl="3"/>
            <a:r>
              <a:rPr lang="en-US" dirty="0" smtClean="0">
                <a:solidFill>
                  <a:srgbClr val="0070C0"/>
                </a:solidFill>
              </a:rPr>
              <a:t>Potentially high cost; opens doors for others to apply pressure.</a:t>
            </a:r>
          </a:p>
          <a:p>
            <a:pPr lvl="3"/>
            <a:endParaRPr lang="en-US" sz="1900" dirty="0" smtClean="0"/>
          </a:p>
          <a:p>
            <a:pPr lvl="1"/>
            <a:endParaRPr lang="en-US" dirty="0"/>
          </a:p>
        </p:txBody>
      </p:sp>
      <p:pic>
        <p:nvPicPr>
          <p:cNvPr id="6" name="Picture 4" descr="C:\Users\Michaelm\AppData\Local\Microsoft\Windows\Temporary Internet Files\Content.IE5\3X0ZDPIB\186143365_640[1].jpg"/>
          <p:cNvPicPr>
            <a:picLocks noChangeAspect="1" noChangeArrowheads="1"/>
          </p:cNvPicPr>
          <p:nvPr/>
        </p:nvPicPr>
        <p:blipFill>
          <a:blip r:embed="rId2" cstate="print"/>
          <a:srcRect/>
          <a:stretch>
            <a:fillRect/>
          </a:stretch>
        </p:blipFill>
        <p:spPr bwMode="auto">
          <a:xfrm>
            <a:off x="6934200" y="304800"/>
            <a:ext cx="1854200" cy="838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a:p>
        </p:txBody>
      </p:sp>
      <p:sp>
        <p:nvSpPr>
          <p:cNvPr id="4" name="Content Placeholder 3"/>
          <p:cNvSpPr>
            <a:spLocks noGrp="1"/>
          </p:cNvSpPr>
          <p:nvPr>
            <p:ph sz="quarter" idx="1"/>
          </p:nvPr>
        </p:nvSpPr>
        <p:spPr>
          <a:xfrm>
            <a:off x="301752" y="1527048"/>
            <a:ext cx="8503920" cy="4721352"/>
          </a:xfrm>
        </p:spPr>
        <p:txBody>
          <a:bodyPr>
            <a:normAutofit/>
          </a:bodyPr>
          <a:lstStyle/>
          <a:p>
            <a:r>
              <a:rPr lang="en-US" sz="2400" u="sng" dirty="0" smtClean="0"/>
              <a:t>Six Techniques for Reducing Resistance to Change:</a:t>
            </a:r>
          </a:p>
          <a:p>
            <a:endParaRPr lang="en-US" sz="800" u="sng" dirty="0" smtClean="0"/>
          </a:p>
          <a:p>
            <a:pPr lvl="1"/>
            <a:r>
              <a:rPr lang="en-US" u="sng" dirty="0" smtClean="0"/>
              <a:t>5.  Manipulation and Co-optation</a:t>
            </a:r>
          </a:p>
          <a:p>
            <a:pPr lvl="2"/>
            <a:r>
              <a:rPr lang="en-US" dirty="0" smtClean="0">
                <a:solidFill>
                  <a:srgbClr val="FF0000"/>
                </a:solidFill>
              </a:rPr>
              <a:t>Refers to covert attempts to influence others about the change.</a:t>
            </a:r>
          </a:p>
          <a:p>
            <a:pPr lvl="2"/>
            <a:r>
              <a:rPr lang="en-US" dirty="0" smtClean="0">
                <a:solidFill>
                  <a:srgbClr val="FF0000"/>
                </a:solidFill>
              </a:rPr>
              <a:t>May involve twisting or distorting facts to make change attractive.</a:t>
            </a:r>
          </a:p>
          <a:p>
            <a:pPr lvl="3"/>
            <a:r>
              <a:rPr lang="en-US" dirty="0" smtClean="0">
                <a:solidFill>
                  <a:srgbClr val="0070C0"/>
                </a:solidFill>
              </a:rPr>
              <a:t>Inexpensive; easy way to gain support.</a:t>
            </a:r>
          </a:p>
          <a:p>
            <a:pPr lvl="3"/>
            <a:r>
              <a:rPr lang="en-US" dirty="0" smtClean="0">
                <a:solidFill>
                  <a:srgbClr val="0070C0"/>
                </a:solidFill>
              </a:rPr>
              <a:t>Can backfire, causing change agent to lose credibility.</a:t>
            </a:r>
          </a:p>
          <a:p>
            <a:pPr lvl="1"/>
            <a:r>
              <a:rPr lang="en-US" u="sng" dirty="0" smtClean="0"/>
              <a:t>6.  Coercion</a:t>
            </a:r>
          </a:p>
          <a:p>
            <a:pPr lvl="2"/>
            <a:r>
              <a:rPr lang="en-US" dirty="0" smtClean="0">
                <a:solidFill>
                  <a:srgbClr val="FF0000"/>
                </a:solidFill>
              </a:rPr>
              <a:t>Involves the use of direct threats or force against those resisting the change.</a:t>
            </a:r>
          </a:p>
          <a:p>
            <a:pPr lvl="3"/>
            <a:r>
              <a:rPr lang="en-US" dirty="0" smtClean="0">
                <a:solidFill>
                  <a:srgbClr val="0070C0"/>
                </a:solidFill>
              </a:rPr>
              <a:t>Inexpensive; easy way to gain support.</a:t>
            </a:r>
          </a:p>
          <a:p>
            <a:pPr lvl="3"/>
            <a:r>
              <a:rPr lang="en-US" dirty="0" smtClean="0">
                <a:solidFill>
                  <a:srgbClr val="0070C0"/>
                </a:solidFill>
              </a:rPr>
              <a:t>May be illegal; may undermine change agent’s credibility.</a:t>
            </a:r>
          </a:p>
          <a:p>
            <a:pPr lvl="3"/>
            <a:endParaRPr lang="en-US" dirty="0" smtClean="0"/>
          </a:p>
          <a:p>
            <a:pPr lvl="3"/>
            <a:endParaRPr lang="en-US" sz="1800" dirty="0" smtClean="0"/>
          </a:p>
          <a:p>
            <a:pPr lvl="1"/>
            <a:endParaRPr lang="en-US" dirty="0"/>
          </a:p>
        </p:txBody>
      </p:sp>
      <p:pic>
        <p:nvPicPr>
          <p:cNvPr id="2052" name="Picture 4" descr="C:\Users\Michaelm\AppData\Local\Microsoft\Windows\Temporary Internet Files\Content.IE5\3X0ZDPIB\186143365_640[1].jpg"/>
          <p:cNvPicPr>
            <a:picLocks noChangeAspect="1" noChangeArrowheads="1"/>
          </p:cNvPicPr>
          <p:nvPr/>
        </p:nvPicPr>
        <p:blipFill>
          <a:blip r:embed="rId2" cstate="print"/>
          <a:srcRect/>
          <a:stretch>
            <a:fillRect/>
          </a:stretch>
        </p:blipFill>
        <p:spPr bwMode="auto">
          <a:xfrm>
            <a:off x="6934200" y="304800"/>
            <a:ext cx="1854200" cy="838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a:p>
        </p:txBody>
      </p:sp>
      <p:sp>
        <p:nvSpPr>
          <p:cNvPr id="4" name="Content Placeholder 3"/>
          <p:cNvSpPr>
            <a:spLocks noGrp="1"/>
          </p:cNvSpPr>
          <p:nvPr>
            <p:ph sz="quarter" idx="1"/>
          </p:nvPr>
        </p:nvSpPr>
        <p:spPr/>
        <p:txBody>
          <a:bodyPr>
            <a:normAutofit/>
          </a:bodyPr>
          <a:lstStyle/>
          <a:p>
            <a:pPr marL="274320" lvl="1">
              <a:buClr>
                <a:schemeClr val="accent1"/>
              </a:buClr>
              <a:buSzPct val="85000"/>
              <a:buFont typeface="Wingdings 2"/>
              <a:buChar char=""/>
            </a:pPr>
            <a:r>
              <a:rPr lang="en-US" sz="2400" u="sng" dirty="0"/>
              <a:t>Change often creates stress for employees</a:t>
            </a:r>
            <a:r>
              <a:rPr lang="en-US" dirty="0"/>
              <a:t>.</a:t>
            </a:r>
          </a:p>
          <a:p>
            <a:endParaRPr lang="en-US" sz="800" u="sng" dirty="0" smtClean="0"/>
          </a:p>
          <a:p>
            <a:pPr lvl="1"/>
            <a:r>
              <a:rPr lang="en-US" dirty="0" smtClean="0">
                <a:solidFill>
                  <a:schemeClr val="tx1">
                    <a:lumMod val="50000"/>
                    <a:lumOff val="50000"/>
                  </a:schemeClr>
                </a:solidFill>
              </a:rPr>
              <a:t>Stress </a:t>
            </a:r>
            <a:r>
              <a:rPr lang="en-US" dirty="0" smtClean="0">
                <a:solidFill>
                  <a:schemeClr val="tx1">
                    <a:lumMod val="50000"/>
                    <a:lumOff val="50000"/>
                  </a:schemeClr>
                </a:solidFill>
              </a:rPr>
              <a:t>is the response to anxiety over intense demands, constraints, or opportunities.</a:t>
            </a:r>
          </a:p>
          <a:p>
            <a:pPr lvl="1"/>
            <a:endParaRPr lang="en-US" sz="800" dirty="0" smtClean="0"/>
          </a:p>
          <a:p>
            <a:pPr lvl="2"/>
            <a:r>
              <a:rPr lang="en-US" sz="1800" dirty="0" smtClean="0">
                <a:solidFill>
                  <a:srgbClr val="FF0000"/>
                </a:solidFill>
              </a:rPr>
              <a:t>Not always bad; can be positive, especially when there is potential gain.</a:t>
            </a:r>
          </a:p>
          <a:p>
            <a:pPr lvl="2"/>
            <a:r>
              <a:rPr lang="en-US" sz="1800" dirty="0" smtClean="0">
                <a:solidFill>
                  <a:srgbClr val="FF0000"/>
                </a:solidFill>
              </a:rPr>
              <a:t>Often </a:t>
            </a:r>
            <a:r>
              <a:rPr lang="en-US" sz="1800" dirty="0" smtClean="0">
                <a:solidFill>
                  <a:srgbClr val="FF0000"/>
                </a:solidFill>
              </a:rPr>
              <a:t>associated with:</a:t>
            </a:r>
          </a:p>
          <a:p>
            <a:pPr lvl="2"/>
            <a:endParaRPr lang="en-US" sz="800" dirty="0" smtClean="0">
              <a:solidFill>
                <a:srgbClr val="FF0000"/>
              </a:solidFill>
            </a:endParaRPr>
          </a:p>
          <a:p>
            <a:pPr lvl="3"/>
            <a:r>
              <a:rPr lang="en-US" sz="1800" u="sng" dirty="0" smtClean="0">
                <a:solidFill>
                  <a:srgbClr val="0070C0"/>
                </a:solidFill>
              </a:rPr>
              <a:t>Constraints</a:t>
            </a:r>
            <a:r>
              <a:rPr lang="en-US" sz="1800" dirty="0" smtClean="0">
                <a:solidFill>
                  <a:srgbClr val="0070C0"/>
                </a:solidFill>
              </a:rPr>
              <a:t> </a:t>
            </a:r>
            <a:r>
              <a:rPr lang="en-US" sz="1800" dirty="0" smtClean="0">
                <a:solidFill>
                  <a:srgbClr val="0070C0"/>
                </a:solidFill>
              </a:rPr>
              <a:t>– an obstacle that prevents you from doing what you desire</a:t>
            </a:r>
          </a:p>
          <a:p>
            <a:pPr lvl="3"/>
            <a:r>
              <a:rPr lang="en-US" sz="1800" u="sng" dirty="0" smtClean="0">
                <a:solidFill>
                  <a:srgbClr val="0070C0"/>
                </a:solidFill>
              </a:rPr>
              <a:t>Demands</a:t>
            </a:r>
            <a:r>
              <a:rPr lang="en-US" sz="1800" dirty="0" smtClean="0">
                <a:solidFill>
                  <a:srgbClr val="0070C0"/>
                </a:solidFill>
              </a:rPr>
              <a:t> – the loss of something desired</a:t>
            </a:r>
          </a:p>
          <a:p>
            <a:pPr lvl="3"/>
            <a:r>
              <a:rPr lang="en-US" sz="1800" u="sng" dirty="0" smtClean="0">
                <a:solidFill>
                  <a:srgbClr val="0070C0"/>
                </a:solidFill>
              </a:rPr>
              <a:t>Opportunities</a:t>
            </a:r>
            <a:r>
              <a:rPr lang="en-US" sz="1800" dirty="0" smtClean="0">
                <a:solidFill>
                  <a:srgbClr val="0070C0"/>
                </a:solidFill>
              </a:rPr>
              <a:t> – the possibility of something </a:t>
            </a:r>
            <a:r>
              <a:rPr lang="en-US" sz="1800" dirty="0" smtClean="0">
                <a:solidFill>
                  <a:srgbClr val="0070C0"/>
                </a:solidFill>
              </a:rPr>
              <a:t>new</a:t>
            </a:r>
            <a:endParaRPr lang="en-US" sz="1800" dirty="0" smtClean="0">
              <a:solidFill>
                <a:srgbClr val="0070C0"/>
              </a:solidFill>
            </a:endParaRPr>
          </a:p>
        </p:txBody>
      </p:sp>
      <p:pic>
        <p:nvPicPr>
          <p:cNvPr id="4100" name="Picture 4" descr="C:\Users\Michaelm\AppData\Local\Microsoft\Windows\Temporary Internet Files\Content.IE5\52LYKE23\stress-853644_960_720[1].jpg"/>
          <p:cNvPicPr>
            <a:picLocks noChangeAspect="1" noChangeArrowheads="1"/>
          </p:cNvPicPr>
          <p:nvPr/>
        </p:nvPicPr>
        <p:blipFill>
          <a:blip r:embed="rId2" cstate="print"/>
          <a:srcRect/>
          <a:stretch>
            <a:fillRect/>
          </a:stretch>
        </p:blipFill>
        <p:spPr bwMode="auto">
          <a:xfrm>
            <a:off x="6096000" y="4827247"/>
            <a:ext cx="2740152" cy="149735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a:p>
        </p:txBody>
      </p:sp>
      <p:sp>
        <p:nvSpPr>
          <p:cNvPr id="4" name="Content Placeholder 3"/>
          <p:cNvSpPr>
            <a:spLocks noGrp="1"/>
          </p:cNvSpPr>
          <p:nvPr>
            <p:ph sz="quarter" idx="1"/>
          </p:nvPr>
        </p:nvSpPr>
        <p:spPr/>
        <p:txBody>
          <a:bodyPr/>
          <a:lstStyle/>
          <a:p>
            <a:r>
              <a:rPr lang="en-US" sz="2400" u="sng" dirty="0" smtClean="0"/>
              <a:t>Innovation is the key to continued success</a:t>
            </a:r>
            <a:r>
              <a:rPr lang="en-US" dirty="0" smtClean="0"/>
              <a:t>.</a:t>
            </a:r>
          </a:p>
          <a:p>
            <a:endParaRPr lang="en-US" sz="800" dirty="0" smtClean="0"/>
          </a:p>
          <a:p>
            <a:pPr lvl="1"/>
            <a:r>
              <a:rPr lang="en-US" dirty="0" smtClean="0"/>
              <a:t>Success in business today demands innovation.</a:t>
            </a:r>
          </a:p>
          <a:p>
            <a:pPr lvl="1"/>
            <a:endParaRPr lang="en-US" sz="800" dirty="0" smtClean="0"/>
          </a:p>
          <a:p>
            <a:pPr lvl="2"/>
            <a:r>
              <a:rPr lang="en-US" dirty="0" smtClean="0">
                <a:solidFill>
                  <a:srgbClr val="FF0000"/>
                </a:solidFill>
              </a:rPr>
              <a:t>In the dynamic, chaotic world of global competition, organizations must create new products and services and adopt state-of-the-art technology if they’re going to compete successfully.</a:t>
            </a:r>
            <a:endParaRPr lang="en-US" dirty="0">
              <a:solidFill>
                <a:srgbClr val="FF0000"/>
              </a:solidFill>
            </a:endParaRPr>
          </a:p>
        </p:txBody>
      </p:sp>
      <p:pic>
        <p:nvPicPr>
          <p:cNvPr id="8194" name="Picture 2" descr="C:\Users\Michaelm\AppData\Local\Microsoft\Windows\Temporary Internet Files\Content.IE5\HWRYGRBG\ParidaLarssonEtAl-ImplementationOfOpenInnovationPracticesInSwedishManufacturingIndustry-2009-wordle[1].jpg"/>
          <p:cNvPicPr>
            <a:picLocks noChangeAspect="1" noChangeArrowheads="1"/>
          </p:cNvPicPr>
          <p:nvPr/>
        </p:nvPicPr>
        <p:blipFill>
          <a:blip r:embed="rId2" cstate="print"/>
          <a:srcRect/>
          <a:stretch>
            <a:fillRect/>
          </a:stretch>
        </p:blipFill>
        <p:spPr bwMode="auto">
          <a:xfrm>
            <a:off x="5029200" y="4038600"/>
            <a:ext cx="3584448" cy="20939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Three: Organizing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a:p>
        </p:txBody>
      </p:sp>
      <p:sp>
        <p:nvSpPr>
          <p:cNvPr id="4" name="Content Placeholder 3"/>
          <p:cNvSpPr>
            <a:spLocks noGrp="1"/>
          </p:cNvSpPr>
          <p:nvPr>
            <p:ph sz="quarter" idx="1"/>
          </p:nvPr>
        </p:nvSpPr>
        <p:spPr/>
        <p:txBody>
          <a:bodyPr>
            <a:normAutofit/>
          </a:bodyPr>
          <a:lstStyle/>
          <a:p>
            <a:r>
              <a:rPr lang="en-US" sz="2400" u="sng" dirty="0" smtClean="0"/>
              <a:t>Chapter Eight: Managing Change and Innovation</a:t>
            </a:r>
          </a:p>
          <a:p>
            <a:endParaRPr lang="en-US" sz="800" u="sng" dirty="0" smtClean="0"/>
          </a:p>
          <a:p>
            <a:pPr lvl="1"/>
            <a:r>
              <a:rPr lang="en-US" sz="1800" dirty="0" smtClean="0">
                <a:solidFill>
                  <a:srgbClr val="FF0000"/>
                </a:solidFill>
              </a:rPr>
              <a:t>Define organizational change, compare/contrast views on change process.</a:t>
            </a:r>
          </a:p>
          <a:p>
            <a:pPr lvl="1"/>
            <a:r>
              <a:rPr lang="en-US" sz="1800" dirty="0" smtClean="0">
                <a:solidFill>
                  <a:srgbClr val="FF0000"/>
                </a:solidFill>
              </a:rPr>
              <a:t>Explain how to manage resistance to change.</a:t>
            </a:r>
          </a:p>
          <a:p>
            <a:pPr lvl="1"/>
            <a:r>
              <a:rPr lang="en-US" sz="1800" dirty="0" smtClean="0">
                <a:solidFill>
                  <a:srgbClr val="FF0000"/>
                </a:solidFill>
              </a:rPr>
              <a:t>Describe what manages need to know about employee stress.</a:t>
            </a:r>
          </a:p>
          <a:p>
            <a:pPr lvl="1"/>
            <a:r>
              <a:rPr lang="en-US" sz="1800" dirty="0" smtClean="0">
                <a:solidFill>
                  <a:srgbClr val="FF0000"/>
                </a:solidFill>
              </a:rPr>
              <a:t>Discuss techniques for stimulating innovation.</a:t>
            </a:r>
            <a:endParaRPr lang="en-US" sz="1900" dirty="0" smtClean="0">
              <a:solidFill>
                <a:srgbClr val="FF0000"/>
              </a:solidFill>
            </a:endParaRPr>
          </a:p>
          <a:p>
            <a:pPr marL="274320" lvl="1" indent="0">
              <a:buNone/>
            </a:pPr>
            <a:endParaRPr lang="en-US" sz="1900" dirty="0" smtClean="0"/>
          </a:p>
          <a:p>
            <a:pPr lvl="1"/>
            <a:endParaRPr lang="en-US" sz="1900" dirty="0" smtClean="0"/>
          </a:p>
          <a:p>
            <a:pPr lvl="1"/>
            <a:endParaRPr lang="en-US" sz="1300" dirty="0" smtClean="0"/>
          </a:p>
          <a:p>
            <a:pPr lvl="1">
              <a:buNone/>
            </a:pPr>
            <a:endParaRPr lang="en-US" sz="1800" dirty="0" smtClean="0"/>
          </a:p>
          <a:p>
            <a:pPr lvl="1"/>
            <a:endParaRPr lang="en-US" sz="1800" dirty="0" smtClean="0"/>
          </a:p>
        </p:txBody>
      </p:sp>
      <p:pic>
        <p:nvPicPr>
          <p:cNvPr id="5" name="Picture 2" descr="C:\Users\Michaelm\AppData\Local\Microsoft\Windows\Temporary Internet Files\Content.IE5\52LYKE23\4029-3d-text-blocks-strategy-innovation-change-powerpoint-template1-300x240[1].jpg"/>
          <p:cNvPicPr>
            <a:picLocks noChangeAspect="1" noChangeArrowheads="1"/>
          </p:cNvPicPr>
          <p:nvPr/>
        </p:nvPicPr>
        <p:blipFill>
          <a:blip r:embed="rId2" cstate="print"/>
          <a:srcRect/>
          <a:stretch>
            <a:fillRect/>
          </a:stretch>
        </p:blipFill>
        <p:spPr bwMode="auto">
          <a:xfrm>
            <a:off x="3048000" y="3962400"/>
            <a:ext cx="3276600" cy="1981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a:p>
        </p:txBody>
      </p:sp>
      <p:sp>
        <p:nvSpPr>
          <p:cNvPr id="4" name="Content Placeholder 3"/>
          <p:cNvSpPr>
            <a:spLocks noGrp="1"/>
          </p:cNvSpPr>
          <p:nvPr>
            <p:ph sz="quarter" idx="1"/>
          </p:nvPr>
        </p:nvSpPr>
        <p:spPr>
          <a:xfrm>
            <a:off x="301752" y="1527048"/>
            <a:ext cx="8503920" cy="4797552"/>
          </a:xfrm>
        </p:spPr>
        <p:txBody>
          <a:bodyPr>
            <a:normAutofit/>
          </a:bodyPr>
          <a:lstStyle/>
          <a:p>
            <a:r>
              <a:rPr lang="en-US" sz="2400" u="sng" dirty="0" smtClean="0"/>
              <a:t>Three Variables that Stimulate Innovation</a:t>
            </a:r>
          </a:p>
          <a:p>
            <a:endParaRPr lang="en-US" sz="800" u="sng" dirty="0" smtClean="0"/>
          </a:p>
          <a:p>
            <a:pPr lvl="1"/>
            <a:r>
              <a:rPr lang="en-US" dirty="0" smtClean="0"/>
              <a:t>1.  Human Resource Variables:</a:t>
            </a:r>
          </a:p>
          <a:p>
            <a:pPr lvl="1"/>
            <a:endParaRPr lang="en-US" sz="800" dirty="0" smtClean="0"/>
          </a:p>
          <a:p>
            <a:pPr marL="1051560" lvl="2" indent="-457200">
              <a:buFont typeface="+mj-lt"/>
              <a:buAutoNum type="alphaUcPeriod"/>
            </a:pPr>
            <a:r>
              <a:rPr lang="en-US" u="sng" dirty="0" smtClean="0">
                <a:solidFill>
                  <a:srgbClr val="FF0000"/>
                </a:solidFill>
              </a:rPr>
              <a:t>High Commitment to Training and Development</a:t>
            </a:r>
          </a:p>
          <a:p>
            <a:pPr lvl="3"/>
            <a:r>
              <a:rPr lang="en-US" sz="1800" dirty="0" smtClean="0">
                <a:solidFill>
                  <a:srgbClr val="0070C0"/>
                </a:solidFill>
              </a:rPr>
              <a:t>Knowledge remains current.</a:t>
            </a:r>
          </a:p>
          <a:p>
            <a:pPr marL="1051560" lvl="2" indent="-457200">
              <a:buFont typeface="+mj-lt"/>
              <a:buAutoNum type="alphaUcPeriod"/>
            </a:pPr>
            <a:r>
              <a:rPr lang="en-US" u="sng" dirty="0" smtClean="0">
                <a:solidFill>
                  <a:srgbClr val="FF0000"/>
                </a:solidFill>
              </a:rPr>
              <a:t>High Job Security</a:t>
            </a:r>
          </a:p>
          <a:p>
            <a:pPr lvl="3"/>
            <a:r>
              <a:rPr lang="en-US" sz="1800" dirty="0" smtClean="0">
                <a:solidFill>
                  <a:srgbClr val="0070C0"/>
                </a:solidFill>
              </a:rPr>
              <a:t>Reduce fear of getting fired for making mistakes.</a:t>
            </a:r>
          </a:p>
          <a:p>
            <a:pPr marL="1051560" lvl="2" indent="-457200">
              <a:buFont typeface="+mj-lt"/>
              <a:buAutoNum type="alphaUcPeriod"/>
            </a:pPr>
            <a:r>
              <a:rPr lang="en-US" u="sng" dirty="0" smtClean="0">
                <a:solidFill>
                  <a:srgbClr val="FF0000"/>
                </a:solidFill>
              </a:rPr>
              <a:t>Creative People</a:t>
            </a:r>
          </a:p>
          <a:p>
            <a:pPr lvl="3"/>
            <a:r>
              <a:rPr lang="en-US" sz="1800" dirty="0" smtClean="0">
                <a:solidFill>
                  <a:srgbClr val="0070C0"/>
                </a:solidFill>
              </a:rPr>
              <a:t>Encourage people to become idea champions, actively and enthusiastically supporting new ideas, build support, overcome resistance, and ensure that innovations are implemented.</a:t>
            </a:r>
          </a:p>
        </p:txBody>
      </p:sp>
      <p:pic>
        <p:nvPicPr>
          <p:cNvPr id="5" name="Picture 2" descr="C:\Users\Michaelm\AppData\Local\Microsoft\Windows\Temporary Internet Files\Content.IE5\KDB8FMSX\Innovation-Transparent[1].png"/>
          <p:cNvPicPr>
            <a:picLocks noChangeAspect="1" noChangeArrowheads="1"/>
          </p:cNvPicPr>
          <p:nvPr/>
        </p:nvPicPr>
        <p:blipFill>
          <a:blip r:embed="rId2" cstate="print"/>
          <a:srcRect/>
          <a:stretch>
            <a:fillRect/>
          </a:stretch>
        </p:blipFill>
        <p:spPr bwMode="auto">
          <a:xfrm>
            <a:off x="6705600" y="1676400"/>
            <a:ext cx="1847094" cy="172364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a:p>
        </p:txBody>
      </p:sp>
      <p:sp>
        <p:nvSpPr>
          <p:cNvPr id="4" name="Content Placeholder 3"/>
          <p:cNvSpPr>
            <a:spLocks noGrp="1"/>
          </p:cNvSpPr>
          <p:nvPr>
            <p:ph sz="quarter" idx="1"/>
          </p:nvPr>
        </p:nvSpPr>
        <p:spPr>
          <a:xfrm>
            <a:off x="301752" y="1527048"/>
            <a:ext cx="8503920" cy="4797552"/>
          </a:xfrm>
        </p:spPr>
        <p:txBody>
          <a:bodyPr>
            <a:normAutofit fontScale="92500" lnSpcReduction="20000"/>
          </a:bodyPr>
          <a:lstStyle/>
          <a:p>
            <a:r>
              <a:rPr lang="en-US" sz="2600" u="sng" dirty="0" smtClean="0"/>
              <a:t>Three Variables that Stimulate Innovation</a:t>
            </a:r>
          </a:p>
          <a:p>
            <a:endParaRPr lang="en-US" sz="800" u="sng" dirty="0" smtClean="0"/>
          </a:p>
          <a:p>
            <a:pPr lvl="1"/>
            <a:r>
              <a:rPr lang="en-US" sz="2400" dirty="0" smtClean="0"/>
              <a:t>2.  Cultural Variables:</a:t>
            </a:r>
          </a:p>
          <a:p>
            <a:pPr lvl="1"/>
            <a:endParaRPr lang="en-US" sz="800" dirty="0" smtClean="0"/>
          </a:p>
          <a:p>
            <a:pPr marL="1051560" lvl="2" indent="-457200">
              <a:buFont typeface="+mj-lt"/>
              <a:buAutoNum type="alphaUcPeriod"/>
            </a:pPr>
            <a:r>
              <a:rPr lang="en-US" u="sng" dirty="0" smtClean="0">
                <a:solidFill>
                  <a:srgbClr val="FF0000"/>
                </a:solidFill>
              </a:rPr>
              <a:t>Acceptance of ambiguity</a:t>
            </a:r>
          </a:p>
          <a:p>
            <a:pPr lvl="3"/>
            <a:r>
              <a:rPr lang="en-US" sz="1900" dirty="0" smtClean="0">
                <a:solidFill>
                  <a:srgbClr val="0070C0"/>
                </a:solidFill>
              </a:rPr>
              <a:t>Less emphasis on objectivity and specificity.</a:t>
            </a:r>
          </a:p>
          <a:p>
            <a:pPr marL="1051560" lvl="2" indent="-457200">
              <a:buFont typeface="+mj-lt"/>
              <a:buAutoNum type="alphaUcPeriod"/>
            </a:pPr>
            <a:r>
              <a:rPr lang="en-US" u="sng" dirty="0" smtClean="0">
                <a:solidFill>
                  <a:srgbClr val="FF0000"/>
                </a:solidFill>
              </a:rPr>
              <a:t>Tolerance of the impractical </a:t>
            </a:r>
          </a:p>
          <a:p>
            <a:pPr lvl="3"/>
            <a:r>
              <a:rPr lang="en-US" sz="1900" dirty="0" smtClean="0">
                <a:solidFill>
                  <a:srgbClr val="0070C0"/>
                </a:solidFill>
              </a:rPr>
              <a:t>What may seem impractical often leads to innovative solutions.</a:t>
            </a:r>
          </a:p>
          <a:p>
            <a:pPr marL="1051560" lvl="2" indent="-457200">
              <a:buFont typeface="+mj-lt"/>
              <a:buAutoNum type="alphaUcPeriod"/>
            </a:pPr>
            <a:r>
              <a:rPr lang="en-US" u="sng" dirty="0" smtClean="0">
                <a:solidFill>
                  <a:srgbClr val="FF0000"/>
                </a:solidFill>
              </a:rPr>
              <a:t>Low external controls</a:t>
            </a:r>
          </a:p>
          <a:p>
            <a:pPr lvl="3"/>
            <a:r>
              <a:rPr lang="en-US" sz="1900" dirty="0" smtClean="0">
                <a:solidFill>
                  <a:srgbClr val="0070C0"/>
                </a:solidFill>
              </a:rPr>
              <a:t>Rules, regulations, policies, and controls must be minimized.</a:t>
            </a:r>
          </a:p>
          <a:p>
            <a:pPr marL="1051560" lvl="2" indent="-457200">
              <a:buFont typeface="+mj-lt"/>
              <a:buAutoNum type="alphaUcPeriod"/>
            </a:pPr>
            <a:r>
              <a:rPr lang="en-US" u="sng" dirty="0" smtClean="0">
                <a:solidFill>
                  <a:srgbClr val="FF0000"/>
                </a:solidFill>
              </a:rPr>
              <a:t>Tolerance of risk - Tolerance of conflict</a:t>
            </a:r>
          </a:p>
          <a:p>
            <a:pPr marL="1051560" lvl="2" indent="-457200">
              <a:buFont typeface="+mj-lt"/>
              <a:buAutoNum type="alphaUcPeriod"/>
            </a:pPr>
            <a:r>
              <a:rPr lang="en-US" u="sng" dirty="0" smtClean="0">
                <a:solidFill>
                  <a:srgbClr val="FF0000"/>
                </a:solidFill>
              </a:rPr>
              <a:t>Focus on ends</a:t>
            </a:r>
          </a:p>
          <a:p>
            <a:pPr lvl="3"/>
            <a:r>
              <a:rPr lang="en-US" sz="1900" dirty="0" smtClean="0">
                <a:solidFill>
                  <a:srgbClr val="0070C0"/>
                </a:solidFill>
              </a:rPr>
              <a:t>Goals are made clear, but the path to achievement may differ.</a:t>
            </a:r>
          </a:p>
          <a:p>
            <a:pPr marL="1051560" lvl="2" indent="-457200">
              <a:buFont typeface="+mj-lt"/>
              <a:buAutoNum type="alphaUcPeriod"/>
            </a:pPr>
            <a:r>
              <a:rPr lang="en-US" u="sng" dirty="0" smtClean="0">
                <a:solidFill>
                  <a:srgbClr val="FF0000"/>
                </a:solidFill>
              </a:rPr>
              <a:t>Open-system focus</a:t>
            </a:r>
          </a:p>
          <a:p>
            <a:pPr lvl="3"/>
            <a:r>
              <a:rPr lang="en-US" sz="1900" dirty="0" smtClean="0">
                <a:solidFill>
                  <a:srgbClr val="0070C0"/>
                </a:solidFill>
              </a:rPr>
              <a:t>Monitor environment and respond to changes as they occur.</a:t>
            </a:r>
          </a:p>
          <a:p>
            <a:pPr marL="1051560" lvl="2" indent="-457200">
              <a:buFont typeface="+mj-lt"/>
              <a:buAutoNum type="alphaUcPeriod"/>
            </a:pPr>
            <a:r>
              <a:rPr lang="en-US" u="sng" dirty="0" smtClean="0">
                <a:solidFill>
                  <a:srgbClr val="FF0000"/>
                </a:solidFill>
              </a:rPr>
              <a:t>Positive feedback</a:t>
            </a:r>
          </a:p>
          <a:p>
            <a:pPr lvl="3"/>
            <a:r>
              <a:rPr lang="en-US" sz="1900" dirty="0" smtClean="0">
                <a:solidFill>
                  <a:srgbClr val="0070C0"/>
                </a:solidFill>
              </a:rPr>
              <a:t>Provide needed feedback, encouragement, and support</a:t>
            </a:r>
            <a:endParaRPr lang="en-US" sz="1900" dirty="0">
              <a:solidFill>
                <a:srgbClr val="0070C0"/>
              </a:solidFill>
            </a:endParaRPr>
          </a:p>
        </p:txBody>
      </p:sp>
      <p:pic>
        <p:nvPicPr>
          <p:cNvPr id="5" name="Picture 2" descr="C:\Users\Michaelm\AppData\Local\Microsoft\Windows\Temporary Internet Files\Content.IE5\KDB8FMSX\Innovation-Transparent[1].png"/>
          <p:cNvPicPr>
            <a:picLocks noChangeAspect="1" noChangeArrowheads="1"/>
          </p:cNvPicPr>
          <p:nvPr/>
        </p:nvPicPr>
        <p:blipFill>
          <a:blip r:embed="rId2" cstate="print"/>
          <a:srcRect/>
          <a:stretch>
            <a:fillRect/>
          </a:stretch>
        </p:blipFill>
        <p:spPr bwMode="auto">
          <a:xfrm>
            <a:off x="6781800" y="1447800"/>
            <a:ext cx="1847094" cy="172364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a:p>
        </p:txBody>
      </p:sp>
      <p:sp>
        <p:nvSpPr>
          <p:cNvPr id="4" name="Content Placeholder 3"/>
          <p:cNvSpPr>
            <a:spLocks noGrp="1"/>
          </p:cNvSpPr>
          <p:nvPr>
            <p:ph sz="quarter" idx="1"/>
          </p:nvPr>
        </p:nvSpPr>
        <p:spPr>
          <a:xfrm>
            <a:off x="301752" y="1527048"/>
            <a:ext cx="8503920" cy="4797552"/>
          </a:xfrm>
        </p:spPr>
        <p:txBody>
          <a:bodyPr>
            <a:normAutofit lnSpcReduction="10000"/>
          </a:bodyPr>
          <a:lstStyle/>
          <a:p>
            <a:r>
              <a:rPr lang="en-US" sz="2600" u="sng" dirty="0" smtClean="0"/>
              <a:t>Three Variables that Stimulate Innovation</a:t>
            </a:r>
          </a:p>
          <a:p>
            <a:endParaRPr lang="en-US" sz="800" u="sng" dirty="0" smtClean="0"/>
          </a:p>
          <a:p>
            <a:pPr lvl="1"/>
            <a:r>
              <a:rPr lang="en-US" sz="2400" dirty="0" smtClean="0"/>
              <a:t>3.  Structural Variables:</a:t>
            </a:r>
          </a:p>
          <a:p>
            <a:pPr lvl="1"/>
            <a:endParaRPr lang="en-US" sz="900" dirty="0" smtClean="0"/>
          </a:p>
          <a:p>
            <a:pPr marL="1051560" lvl="2" indent="-457200">
              <a:buFont typeface="+mj-lt"/>
              <a:buAutoNum type="alphaUcPeriod"/>
            </a:pPr>
            <a:r>
              <a:rPr lang="en-US" u="sng" dirty="0" smtClean="0">
                <a:solidFill>
                  <a:srgbClr val="FF0000"/>
                </a:solidFill>
              </a:rPr>
              <a:t>Organic structures </a:t>
            </a:r>
          </a:p>
          <a:p>
            <a:pPr lvl="3"/>
            <a:r>
              <a:rPr lang="en-US" sz="1900" dirty="0" smtClean="0">
                <a:solidFill>
                  <a:srgbClr val="0070C0"/>
                </a:solidFill>
              </a:rPr>
              <a:t>Facilitates flexibility and sharing of ideas.</a:t>
            </a:r>
          </a:p>
          <a:p>
            <a:pPr marL="1051560" lvl="2" indent="-457200">
              <a:buFont typeface="+mj-lt"/>
              <a:buAutoNum type="alphaUcPeriod"/>
            </a:pPr>
            <a:r>
              <a:rPr lang="en-US" u="sng" dirty="0" smtClean="0">
                <a:solidFill>
                  <a:srgbClr val="FF0000"/>
                </a:solidFill>
              </a:rPr>
              <a:t>Abundant resources</a:t>
            </a:r>
          </a:p>
          <a:p>
            <a:pPr lvl="3"/>
            <a:r>
              <a:rPr lang="en-US" sz="1900" dirty="0" smtClean="0">
                <a:solidFill>
                  <a:srgbClr val="0070C0"/>
                </a:solidFill>
              </a:rPr>
              <a:t>Provides building blocks for innovation.</a:t>
            </a:r>
          </a:p>
          <a:p>
            <a:pPr marL="1051560" lvl="2" indent="-457200">
              <a:buFont typeface="+mj-lt"/>
              <a:buAutoNum type="alphaUcPeriod"/>
            </a:pPr>
            <a:r>
              <a:rPr lang="en-US" u="sng" dirty="0" smtClean="0">
                <a:solidFill>
                  <a:srgbClr val="FF0000"/>
                </a:solidFill>
              </a:rPr>
              <a:t>High inter-unit communication</a:t>
            </a:r>
          </a:p>
          <a:p>
            <a:pPr lvl="3"/>
            <a:r>
              <a:rPr lang="en-US" sz="1900" dirty="0" smtClean="0">
                <a:solidFill>
                  <a:srgbClr val="0070C0"/>
                </a:solidFill>
              </a:rPr>
              <a:t>Helps break down barriers to innovation.</a:t>
            </a:r>
          </a:p>
          <a:p>
            <a:pPr marL="1051560" lvl="2" indent="-457200">
              <a:buFont typeface="+mj-lt"/>
              <a:buAutoNum type="alphaUcPeriod"/>
            </a:pPr>
            <a:r>
              <a:rPr lang="en-US" u="sng" dirty="0" smtClean="0">
                <a:solidFill>
                  <a:srgbClr val="FF0000"/>
                </a:solidFill>
              </a:rPr>
              <a:t>Minimal time pressure</a:t>
            </a:r>
          </a:p>
          <a:p>
            <a:pPr lvl="3"/>
            <a:r>
              <a:rPr lang="en-US" sz="1900" dirty="0" smtClean="0">
                <a:solidFill>
                  <a:srgbClr val="0070C0"/>
                </a:solidFill>
              </a:rPr>
              <a:t>More freedom and less worry leads to innovative solutions.</a:t>
            </a:r>
          </a:p>
          <a:p>
            <a:pPr marL="1051560" lvl="2" indent="-457200">
              <a:buFont typeface="+mj-lt"/>
              <a:buAutoNum type="alphaUcPeriod"/>
            </a:pPr>
            <a:r>
              <a:rPr lang="en-US" u="sng" dirty="0" smtClean="0">
                <a:solidFill>
                  <a:srgbClr val="FF0000"/>
                </a:solidFill>
              </a:rPr>
              <a:t>Work and nonwork support</a:t>
            </a:r>
            <a:r>
              <a:rPr lang="en-US" dirty="0" smtClean="0"/>
              <a:t>	</a:t>
            </a:r>
          </a:p>
          <a:p>
            <a:pPr lvl="3"/>
            <a:r>
              <a:rPr lang="en-US" sz="1900" dirty="0" smtClean="0">
                <a:solidFill>
                  <a:srgbClr val="0070C0"/>
                </a:solidFill>
              </a:rPr>
              <a:t>Encouragement, open communication, readiness to listen, and useful feedback enhances creative performance.</a:t>
            </a:r>
            <a:endParaRPr lang="en-US" sz="1900" dirty="0">
              <a:solidFill>
                <a:srgbClr val="0070C0"/>
              </a:solidFill>
            </a:endParaRPr>
          </a:p>
        </p:txBody>
      </p:sp>
      <p:pic>
        <p:nvPicPr>
          <p:cNvPr id="1026" name="Picture 2" descr="C:\Users\Michaelm\AppData\Local\Microsoft\Windows\Temporary Internet Files\Content.IE5\KDB8FMSX\Innovation-Transparent[1].png"/>
          <p:cNvPicPr>
            <a:picLocks noChangeAspect="1" noChangeArrowheads="1"/>
          </p:cNvPicPr>
          <p:nvPr/>
        </p:nvPicPr>
        <p:blipFill>
          <a:blip r:embed="rId2" cstate="print"/>
          <a:srcRect/>
          <a:stretch>
            <a:fillRect/>
          </a:stretch>
        </p:blipFill>
        <p:spPr bwMode="auto">
          <a:xfrm>
            <a:off x="6705600" y="1676400"/>
            <a:ext cx="1847094" cy="172364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Part Four: Leading</a:t>
            </a:r>
            <a:endParaRPr lang="en-US" sz="3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a:p>
        </p:txBody>
      </p:sp>
      <p:sp>
        <p:nvSpPr>
          <p:cNvPr id="4" name="Content Placeholder 3"/>
          <p:cNvSpPr>
            <a:spLocks noGrp="1"/>
          </p:cNvSpPr>
          <p:nvPr>
            <p:ph sz="quarter" idx="1"/>
          </p:nvPr>
        </p:nvSpPr>
        <p:spPr/>
        <p:txBody>
          <a:bodyPr>
            <a:normAutofit/>
          </a:bodyPr>
          <a:lstStyle/>
          <a:p>
            <a:r>
              <a:rPr lang="en-US" sz="2400" u="sng" dirty="0" smtClean="0"/>
              <a:t>Chapter Nine: Foundations of Individual Behavior</a:t>
            </a:r>
          </a:p>
          <a:p>
            <a:endParaRPr lang="en-US" sz="800" u="sng" dirty="0" smtClean="0"/>
          </a:p>
          <a:p>
            <a:pPr lvl="1"/>
            <a:r>
              <a:rPr lang="en-US" sz="1800" dirty="0" smtClean="0">
                <a:solidFill>
                  <a:srgbClr val="FF0000"/>
                </a:solidFill>
              </a:rPr>
              <a:t>Identify the focus and goals of organizational behavior (OB).</a:t>
            </a:r>
          </a:p>
          <a:p>
            <a:pPr lvl="1"/>
            <a:r>
              <a:rPr lang="en-US" sz="1800" dirty="0" smtClean="0">
                <a:solidFill>
                  <a:srgbClr val="FF0000"/>
                </a:solidFill>
              </a:rPr>
              <a:t>Explain the role that attitudes play in job performance.</a:t>
            </a:r>
          </a:p>
          <a:p>
            <a:pPr lvl="1"/>
            <a:r>
              <a:rPr lang="en-US" sz="1800" dirty="0" smtClean="0">
                <a:solidFill>
                  <a:srgbClr val="FF0000"/>
                </a:solidFill>
              </a:rPr>
              <a:t>Describe different personality theories.</a:t>
            </a:r>
          </a:p>
          <a:p>
            <a:pPr lvl="1"/>
            <a:r>
              <a:rPr lang="en-US" sz="1800" dirty="0" smtClean="0">
                <a:solidFill>
                  <a:srgbClr val="FF0000"/>
                </a:solidFill>
              </a:rPr>
              <a:t>Describe perception and the factors that influence it.</a:t>
            </a:r>
          </a:p>
          <a:p>
            <a:pPr lvl="1"/>
            <a:r>
              <a:rPr lang="en-US" sz="1800" dirty="0" smtClean="0">
                <a:solidFill>
                  <a:srgbClr val="FF0000"/>
                </a:solidFill>
              </a:rPr>
              <a:t>Discuss learning theories and their relevance in shaping behavior.</a:t>
            </a:r>
          </a:p>
          <a:p>
            <a:pPr lvl="1"/>
            <a:r>
              <a:rPr lang="en-US" sz="1800" dirty="0" smtClean="0">
                <a:solidFill>
                  <a:srgbClr val="FF0000"/>
                </a:solidFill>
              </a:rPr>
              <a:t>Discuss contemporary issues in OB.</a:t>
            </a:r>
          </a:p>
          <a:p>
            <a:pPr lvl="1"/>
            <a:endParaRPr lang="en-US" sz="1900" dirty="0" smtClean="0"/>
          </a:p>
          <a:p>
            <a:pPr lvl="1"/>
            <a:endParaRPr lang="en-US" sz="1900" dirty="0" smtClean="0"/>
          </a:p>
          <a:p>
            <a:pPr marL="274320" lvl="1" indent="0">
              <a:buNone/>
            </a:pPr>
            <a:endParaRPr lang="en-US" sz="1300" dirty="0" smtClean="0"/>
          </a:p>
          <a:p>
            <a:pPr lvl="1">
              <a:buNone/>
            </a:pPr>
            <a:endParaRPr lang="en-US" sz="1800" dirty="0" smtClean="0"/>
          </a:p>
          <a:p>
            <a:pPr lvl="1"/>
            <a:endParaRPr lang="en-US" sz="1800" dirty="0" smtClean="0"/>
          </a:p>
        </p:txBody>
      </p:sp>
      <p:pic>
        <p:nvPicPr>
          <p:cNvPr id="1026" name="Picture 2" descr="C:\Users\Michaelm\AppData\Local\Microsoft\Windows\Temporary Internet Files\Content.IE5\52LYKE23\belief_behavior[1].jpg"/>
          <p:cNvPicPr>
            <a:picLocks noChangeAspect="1" noChangeArrowheads="1"/>
          </p:cNvPicPr>
          <p:nvPr/>
        </p:nvPicPr>
        <p:blipFill>
          <a:blip r:embed="rId2" cstate="print"/>
          <a:srcRect/>
          <a:stretch>
            <a:fillRect/>
          </a:stretch>
        </p:blipFill>
        <p:spPr bwMode="auto">
          <a:xfrm>
            <a:off x="5334000" y="4267200"/>
            <a:ext cx="3200400" cy="1905000"/>
          </a:xfrm>
          <a:prstGeom prst="rect">
            <a:avLst/>
          </a:prstGeom>
          <a:noFill/>
        </p:spPr>
      </p:pic>
    </p:spTree>
    <p:extLst>
      <p:ext uri="{BB962C8B-B14F-4D97-AF65-F5344CB8AC3E}">
        <p14:creationId xmlns:p14="http://schemas.microsoft.com/office/powerpoint/2010/main" val="1917654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Good Manager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a:p>
        </p:txBody>
      </p:sp>
      <p:sp>
        <p:nvSpPr>
          <p:cNvPr id="4" name="Content Placeholder 3"/>
          <p:cNvSpPr>
            <a:spLocks noGrp="1"/>
          </p:cNvSpPr>
          <p:nvPr>
            <p:ph sz="quarter" idx="1"/>
          </p:nvPr>
        </p:nvSpPr>
        <p:spPr/>
        <p:txBody>
          <a:bodyPr/>
          <a:lstStyle/>
          <a:p>
            <a:r>
              <a:rPr lang="en-US" sz="2400" u="sng" dirty="0" smtClean="0"/>
              <a:t>A good manager works to get to know the unique individual characteristics of the people on his or her team to be able to effectively manage each of them.</a:t>
            </a:r>
          </a:p>
          <a:p>
            <a:endParaRPr lang="en-US" sz="800" u="sng" dirty="0" smtClean="0"/>
          </a:p>
          <a:p>
            <a:pPr lvl="1"/>
            <a:r>
              <a:rPr lang="en-US" dirty="0" smtClean="0">
                <a:solidFill>
                  <a:srgbClr val="FF0000"/>
                </a:solidFill>
              </a:rPr>
              <a:t>A good manager treats all employees the same.</a:t>
            </a:r>
            <a:endParaRPr lang="en-US" dirty="0">
              <a:solidFill>
                <a:srgbClr val="FF0000"/>
              </a:solidFill>
            </a:endParaRPr>
          </a:p>
        </p:txBody>
      </p:sp>
      <p:pic>
        <p:nvPicPr>
          <p:cNvPr id="2050" name="Picture 2" descr="C:\Users\Michaelm\AppData\Local\Microsoft\Windows\Temporary Internet Files\Content.IE5\7X2GC7W4\michael-scott[1].jpg"/>
          <p:cNvPicPr>
            <a:picLocks noChangeAspect="1" noChangeArrowheads="1"/>
          </p:cNvPicPr>
          <p:nvPr/>
        </p:nvPicPr>
        <p:blipFill>
          <a:blip r:embed="rId2" cstate="print"/>
          <a:srcRect/>
          <a:stretch>
            <a:fillRect/>
          </a:stretch>
        </p:blipFill>
        <p:spPr bwMode="auto">
          <a:xfrm>
            <a:off x="4800600" y="3810000"/>
            <a:ext cx="3733800" cy="2387600"/>
          </a:xfrm>
          <a:prstGeom prst="rect">
            <a:avLst/>
          </a:prstGeom>
          <a:noFill/>
        </p:spPr>
      </p:pic>
    </p:spTree>
    <p:extLst>
      <p:ext uri="{BB962C8B-B14F-4D97-AF65-F5344CB8AC3E}">
        <p14:creationId xmlns:p14="http://schemas.microsoft.com/office/powerpoint/2010/main" val="1801044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a:p>
        </p:txBody>
      </p:sp>
      <p:sp>
        <p:nvSpPr>
          <p:cNvPr id="4" name="Content Placeholder 3"/>
          <p:cNvSpPr>
            <a:spLocks noGrp="1"/>
          </p:cNvSpPr>
          <p:nvPr>
            <p:ph sz="quarter" idx="1"/>
          </p:nvPr>
        </p:nvSpPr>
        <p:spPr/>
        <p:txBody>
          <a:bodyPr>
            <a:normAutofit/>
          </a:bodyPr>
          <a:lstStyle/>
          <a:p>
            <a:r>
              <a:rPr lang="en-US" sz="2400" u="sng" dirty="0" smtClean="0"/>
              <a:t>Organizational Behavior is the study of the actions of people at work.</a:t>
            </a:r>
          </a:p>
          <a:p>
            <a:endParaRPr lang="en-US" sz="800" dirty="0" smtClean="0"/>
          </a:p>
          <a:p>
            <a:pPr marL="731520" lvl="1" indent="-457200">
              <a:buFont typeface="+mj-lt"/>
              <a:buAutoNum type="arabicPeriod"/>
            </a:pPr>
            <a:r>
              <a:rPr lang="en-US" u="sng" dirty="0"/>
              <a:t>Visible Aspects</a:t>
            </a:r>
          </a:p>
          <a:p>
            <a:pPr lvl="2"/>
            <a:r>
              <a:rPr lang="en-US" dirty="0">
                <a:solidFill>
                  <a:srgbClr val="FF0000"/>
                </a:solidFill>
              </a:rPr>
              <a:t>Strategies – Objectives – Policies and Procedures – Structure – Technology – Formal Authority – Chains of Command</a:t>
            </a:r>
          </a:p>
          <a:p>
            <a:pPr marL="731520" lvl="1" indent="-457200">
              <a:buFont typeface="+mj-lt"/>
              <a:buAutoNum type="arabicPeriod"/>
            </a:pPr>
            <a:r>
              <a:rPr lang="en-US" u="sng" dirty="0"/>
              <a:t>Hidden Aspects</a:t>
            </a:r>
          </a:p>
          <a:p>
            <a:pPr lvl="2"/>
            <a:r>
              <a:rPr lang="en-US" dirty="0">
                <a:solidFill>
                  <a:srgbClr val="FF0000"/>
                </a:solidFill>
              </a:rPr>
              <a:t>Attitudes – Perceptions – Group Norms – Informal Interactions – Interpersonal and Intergroup </a:t>
            </a:r>
            <a:r>
              <a:rPr lang="en-US" dirty="0" smtClean="0">
                <a:solidFill>
                  <a:srgbClr val="FF0000"/>
                </a:solidFill>
              </a:rPr>
              <a:t>Conflicts</a:t>
            </a:r>
            <a:endParaRPr lang="en-US" dirty="0">
              <a:solidFill>
                <a:srgbClr val="FF0000"/>
              </a:solidFill>
            </a:endParaRPr>
          </a:p>
        </p:txBody>
      </p:sp>
      <p:pic>
        <p:nvPicPr>
          <p:cNvPr id="3076" name="Picture 4" descr="C:\Users\Michaelm\AppData\Local\Microsoft\Windows\Temporary Internet Files\Content.IE5\KDB8FMSX\lmproulx_Iceberg[1].png"/>
          <p:cNvPicPr>
            <a:picLocks noChangeAspect="1" noChangeArrowheads="1"/>
          </p:cNvPicPr>
          <p:nvPr/>
        </p:nvPicPr>
        <p:blipFill>
          <a:blip r:embed="rId2" cstate="print"/>
          <a:srcRect/>
          <a:stretch>
            <a:fillRect/>
          </a:stretch>
        </p:blipFill>
        <p:spPr bwMode="auto">
          <a:xfrm>
            <a:off x="6168378" y="4572000"/>
            <a:ext cx="2699056" cy="1676400"/>
          </a:xfrm>
          <a:prstGeom prst="rect">
            <a:avLst/>
          </a:prstGeom>
          <a:noFill/>
        </p:spPr>
      </p:pic>
    </p:spTree>
    <p:extLst>
      <p:ext uri="{BB962C8B-B14F-4D97-AF65-F5344CB8AC3E}">
        <p14:creationId xmlns:p14="http://schemas.microsoft.com/office/powerpoint/2010/main" val="276711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Organizational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a:p>
        </p:txBody>
      </p:sp>
      <p:sp>
        <p:nvSpPr>
          <p:cNvPr id="4" name="Content Placeholder 3"/>
          <p:cNvSpPr>
            <a:spLocks noGrp="1"/>
          </p:cNvSpPr>
          <p:nvPr>
            <p:ph sz="quarter" idx="1"/>
          </p:nvPr>
        </p:nvSpPr>
        <p:spPr/>
        <p:txBody>
          <a:bodyPr/>
          <a:lstStyle/>
          <a:p>
            <a:r>
              <a:rPr lang="en-US" sz="2400" u="sng" dirty="0" smtClean="0"/>
              <a:t>The goals of Organizational Behavior are to explain, predict and influence behavior.</a:t>
            </a:r>
          </a:p>
          <a:p>
            <a:endParaRPr lang="en-US" sz="800" u="sng" dirty="0" smtClean="0"/>
          </a:p>
          <a:p>
            <a:pPr lvl="1"/>
            <a:r>
              <a:rPr lang="en-US" dirty="0" smtClean="0">
                <a:solidFill>
                  <a:srgbClr val="FF0000"/>
                </a:solidFill>
              </a:rPr>
              <a:t>Managers need to be able to explain why EE’s engage in some behaviors rather than others, predict how EE’s will respond to various actions and decisions, and influence how EE’s behave</a:t>
            </a:r>
            <a:r>
              <a:rPr lang="en-US" dirty="0" smtClean="0">
                <a:solidFill>
                  <a:srgbClr val="FF0000"/>
                </a:solidFill>
              </a:rPr>
              <a:t>.</a:t>
            </a:r>
            <a:endParaRPr lang="en-US" dirty="0" smtClean="0">
              <a:solidFill>
                <a:srgbClr val="FF0000"/>
              </a:solidFill>
            </a:endParaRPr>
          </a:p>
        </p:txBody>
      </p:sp>
      <p:pic>
        <p:nvPicPr>
          <p:cNvPr id="6146" name="Picture 2" descr="C:\Users\Michaelm\AppData\Local\Microsoft\Windows\Temporary Internet Files\Content.IE5\5GN3PWKG\Goals_Image[1].jpg"/>
          <p:cNvPicPr>
            <a:picLocks noChangeAspect="1" noChangeArrowheads="1"/>
          </p:cNvPicPr>
          <p:nvPr/>
        </p:nvPicPr>
        <p:blipFill>
          <a:blip r:embed="rId2" cstate="print"/>
          <a:srcRect/>
          <a:stretch>
            <a:fillRect/>
          </a:stretch>
        </p:blipFill>
        <p:spPr bwMode="auto">
          <a:xfrm>
            <a:off x="5105400" y="4114800"/>
            <a:ext cx="3530600" cy="2044700"/>
          </a:xfrm>
          <a:prstGeom prst="rect">
            <a:avLst/>
          </a:prstGeom>
          <a:noFill/>
        </p:spPr>
      </p:pic>
    </p:spTree>
    <p:extLst>
      <p:ext uri="{BB962C8B-B14F-4D97-AF65-F5344CB8AC3E}">
        <p14:creationId xmlns:p14="http://schemas.microsoft.com/office/powerpoint/2010/main" val="1131023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Organizational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a:p>
        </p:txBody>
      </p:sp>
      <p:sp>
        <p:nvSpPr>
          <p:cNvPr id="4" name="Content Placeholder 3"/>
          <p:cNvSpPr>
            <a:spLocks noGrp="1"/>
          </p:cNvSpPr>
          <p:nvPr>
            <p:ph sz="quarter" idx="1"/>
          </p:nvPr>
        </p:nvSpPr>
        <p:spPr/>
        <p:txBody>
          <a:bodyPr>
            <a:normAutofit fontScale="92500"/>
          </a:bodyPr>
          <a:lstStyle/>
          <a:p>
            <a:r>
              <a:rPr lang="en-US" sz="2400" u="sng" dirty="0" smtClean="0"/>
              <a:t>Six important EE behaviors that managers are concerned with explaining, predicting, and influencing include the following:</a:t>
            </a:r>
          </a:p>
          <a:p>
            <a:endParaRPr lang="en-US" sz="800" u="sng" dirty="0" smtClean="0"/>
          </a:p>
          <a:p>
            <a:pPr lvl="1"/>
            <a:r>
              <a:rPr lang="en-US" u="sng" dirty="0" smtClean="0"/>
              <a:t>1:  Employee Productivity</a:t>
            </a:r>
          </a:p>
          <a:p>
            <a:pPr lvl="2"/>
            <a:r>
              <a:rPr lang="en-US" sz="1900" dirty="0" smtClean="0">
                <a:solidFill>
                  <a:srgbClr val="FF0000"/>
                </a:solidFill>
              </a:rPr>
              <a:t>A performance measure of both work efficiency and effectiveness.</a:t>
            </a:r>
          </a:p>
          <a:p>
            <a:pPr lvl="1"/>
            <a:r>
              <a:rPr lang="en-US" u="sng" dirty="0" smtClean="0"/>
              <a:t>2:  Absenteeism</a:t>
            </a:r>
          </a:p>
          <a:p>
            <a:pPr lvl="2"/>
            <a:r>
              <a:rPr lang="en-US" sz="1900" dirty="0" smtClean="0">
                <a:solidFill>
                  <a:srgbClr val="FF0000"/>
                </a:solidFill>
              </a:rPr>
              <a:t>The failure to show up for work.</a:t>
            </a:r>
          </a:p>
          <a:p>
            <a:pPr lvl="3"/>
            <a:r>
              <a:rPr lang="en-US" sz="1900" dirty="0" smtClean="0">
                <a:solidFill>
                  <a:srgbClr val="0070C0"/>
                </a:solidFill>
              </a:rPr>
              <a:t>Although absenteeism can’t be totally eliminated, excessive levels have a direct impact on the organization functioning.</a:t>
            </a:r>
          </a:p>
          <a:p>
            <a:pPr lvl="1"/>
            <a:r>
              <a:rPr lang="en-US" u="sng" dirty="0" smtClean="0"/>
              <a:t>3:  Turnover</a:t>
            </a:r>
          </a:p>
          <a:p>
            <a:pPr lvl="2"/>
            <a:r>
              <a:rPr lang="en-US" sz="1900" dirty="0" smtClean="0">
                <a:solidFill>
                  <a:srgbClr val="FF0000"/>
                </a:solidFill>
              </a:rPr>
              <a:t>The voluntary and involuntary permanent withdrawal from an organization.  </a:t>
            </a:r>
          </a:p>
          <a:p>
            <a:pPr lvl="3"/>
            <a:r>
              <a:rPr lang="en-US" sz="1900" dirty="0" smtClean="0">
                <a:solidFill>
                  <a:srgbClr val="0070C0"/>
                </a:solidFill>
              </a:rPr>
              <a:t>It can be a problem because of increased recruiting, selection, training costs, and work disruptions.</a:t>
            </a:r>
          </a:p>
        </p:txBody>
      </p:sp>
      <p:pic>
        <p:nvPicPr>
          <p:cNvPr id="7171" name="Picture 3" descr="C:\Users\Michaelm\AppData\Local\Microsoft\Windows\Temporary Internet Files\Content.IE5\96G5M6R0\6_red.preview[1].jpg"/>
          <p:cNvPicPr>
            <a:picLocks noChangeAspect="1" noChangeArrowheads="1"/>
          </p:cNvPicPr>
          <p:nvPr/>
        </p:nvPicPr>
        <p:blipFill>
          <a:blip r:embed="rId2" cstate="print"/>
          <a:srcRect/>
          <a:stretch>
            <a:fillRect/>
          </a:stretch>
        </p:blipFill>
        <p:spPr bwMode="auto">
          <a:xfrm>
            <a:off x="8077200" y="381000"/>
            <a:ext cx="711708" cy="685800"/>
          </a:xfrm>
          <a:prstGeom prst="rect">
            <a:avLst/>
          </a:prstGeom>
          <a:noFill/>
        </p:spPr>
      </p:pic>
    </p:spTree>
    <p:extLst>
      <p:ext uri="{BB962C8B-B14F-4D97-AF65-F5344CB8AC3E}">
        <p14:creationId xmlns:p14="http://schemas.microsoft.com/office/powerpoint/2010/main" val="1525710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Organizational Behavior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a:p>
        </p:txBody>
      </p:sp>
      <p:sp>
        <p:nvSpPr>
          <p:cNvPr id="4" name="Content Placeholder 3"/>
          <p:cNvSpPr>
            <a:spLocks noGrp="1"/>
          </p:cNvSpPr>
          <p:nvPr>
            <p:ph sz="quarter" idx="1"/>
          </p:nvPr>
        </p:nvSpPr>
        <p:spPr>
          <a:xfrm>
            <a:off x="301752" y="1527048"/>
            <a:ext cx="8503920" cy="4721352"/>
          </a:xfrm>
        </p:spPr>
        <p:txBody>
          <a:bodyPr>
            <a:normAutofit fontScale="85000" lnSpcReduction="10000"/>
          </a:bodyPr>
          <a:lstStyle/>
          <a:p>
            <a:r>
              <a:rPr lang="en-US" sz="2600" u="sng" dirty="0" smtClean="0"/>
              <a:t>Six important EE behaviors that managers are concerned with explaining, predicting, and influencing include the following:</a:t>
            </a:r>
          </a:p>
          <a:p>
            <a:endParaRPr lang="en-US" sz="800" u="sng" dirty="0" smtClean="0"/>
          </a:p>
          <a:p>
            <a:pPr lvl="1"/>
            <a:r>
              <a:rPr lang="en-US" sz="2400" u="sng" dirty="0" smtClean="0"/>
              <a:t>4:  Organizational Citizenship Behavior</a:t>
            </a:r>
          </a:p>
          <a:p>
            <a:pPr lvl="2"/>
            <a:r>
              <a:rPr lang="en-US" sz="2100" dirty="0" smtClean="0">
                <a:solidFill>
                  <a:srgbClr val="FF0000"/>
                </a:solidFill>
              </a:rPr>
              <a:t>Discretionary behavior that’s not part of an EE’s formal job requirements, but which promotes the effective functioning of the organization.</a:t>
            </a:r>
          </a:p>
          <a:p>
            <a:pPr lvl="3"/>
            <a:r>
              <a:rPr lang="en-US" sz="2100" dirty="0" smtClean="0">
                <a:solidFill>
                  <a:srgbClr val="0070C0"/>
                </a:solidFill>
              </a:rPr>
              <a:t>Is limited if EE is overloaded, stressed, or has work-family conflic</a:t>
            </a:r>
            <a:r>
              <a:rPr lang="en-US" dirty="0" smtClean="0">
                <a:solidFill>
                  <a:srgbClr val="0070C0"/>
                </a:solidFill>
              </a:rPr>
              <a:t>t.</a:t>
            </a:r>
          </a:p>
          <a:p>
            <a:pPr lvl="1"/>
            <a:r>
              <a:rPr lang="en-US" sz="2400" u="sng" dirty="0" smtClean="0"/>
              <a:t>5:  Job Satisfaction</a:t>
            </a:r>
          </a:p>
          <a:p>
            <a:pPr lvl="2"/>
            <a:r>
              <a:rPr lang="en-US" sz="2100" dirty="0" smtClean="0">
                <a:solidFill>
                  <a:srgbClr val="FF0000"/>
                </a:solidFill>
              </a:rPr>
              <a:t>An EE’s general attitude toward his/her job.</a:t>
            </a:r>
          </a:p>
          <a:p>
            <a:pPr lvl="3"/>
            <a:r>
              <a:rPr lang="en-US" sz="2100" dirty="0" smtClean="0">
                <a:solidFill>
                  <a:srgbClr val="0070C0"/>
                </a:solidFill>
              </a:rPr>
              <a:t>Satisfied EE’s are more likely to show up for work, have higher levels of performance, and stay with an organization.</a:t>
            </a:r>
          </a:p>
          <a:p>
            <a:pPr lvl="1"/>
            <a:r>
              <a:rPr lang="en-US" u="sng" dirty="0" smtClean="0"/>
              <a:t>6</a:t>
            </a:r>
            <a:r>
              <a:rPr lang="en-US" sz="2400" u="sng" dirty="0" smtClean="0"/>
              <a:t>:  Workplace Misbehavior</a:t>
            </a:r>
          </a:p>
          <a:p>
            <a:pPr lvl="2"/>
            <a:r>
              <a:rPr lang="en-US" sz="2100" dirty="0" smtClean="0">
                <a:solidFill>
                  <a:srgbClr val="FF0000"/>
                </a:solidFill>
              </a:rPr>
              <a:t>Any intentional EE behavior that is potentially harmful to the organization or individuals within the organization.</a:t>
            </a:r>
          </a:p>
          <a:p>
            <a:pPr lvl="3"/>
            <a:r>
              <a:rPr lang="en-US" sz="2100" dirty="0" smtClean="0">
                <a:solidFill>
                  <a:srgbClr val="0070C0"/>
                </a:solidFill>
              </a:rPr>
              <a:t>Shows up as: deviance, aggression, antisocial behavior, and violence.</a:t>
            </a:r>
          </a:p>
        </p:txBody>
      </p:sp>
      <p:pic>
        <p:nvPicPr>
          <p:cNvPr id="5" name="Picture 3" descr="C:\Users\Michaelm\AppData\Local\Microsoft\Windows\Temporary Internet Files\Content.IE5\96G5M6R0\6_red.preview[1].jpg"/>
          <p:cNvPicPr>
            <a:picLocks noChangeAspect="1" noChangeArrowheads="1"/>
          </p:cNvPicPr>
          <p:nvPr/>
        </p:nvPicPr>
        <p:blipFill>
          <a:blip r:embed="rId2" cstate="print"/>
          <a:srcRect/>
          <a:stretch>
            <a:fillRect/>
          </a:stretch>
        </p:blipFill>
        <p:spPr bwMode="auto">
          <a:xfrm>
            <a:off x="8077200" y="381000"/>
            <a:ext cx="711708" cy="685800"/>
          </a:xfrm>
          <a:prstGeom prst="rect">
            <a:avLst/>
          </a:prstGeom>
          <a:noFill/>
        </p:spPr>
      </p:pic>
    </p:spTree>
    <p:extLst>
      <p:ext uri="{BB962C8B-B14F-4D97-AF65-F5344CB8AC3E}">
        <p14:creationId xmlns:p14="http://schemas.microsoft.com/office/powerpoint/2010/main" val="3258106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a:p>
        </p:txBody>
      </p:sp>
      <p:sp>
        <p:nvSpPr>
          <p:cNvPr id="4" name="Content Placeholder 3"/>
          <p:cNvSpPr>
            <a:spLocks noGrp="1"/>
          </p:cNvSpPr>
          <p:nvPr>
            <p:ph sz="quarter" idx="1"/>
          </p:nvPr>
        </p:nvSpPr>
        <p:spPr/>
        <p:txBody>
          <a:bodyPr/>
          <a:lstStyle/>
          <a:p>
            <a:r>
              <a:rPr lang="en-US" sz="2400" u="sng" dirty="0" smtClean="0"/>
              <a:t>What role do attitudes play in job performance?</a:t>
            </a:r>
          </a:p>
          <a:p>
            <a:endParaRPr lang="en-US" sz="800" u="sng" dirty="0" smtClean="0"/>
          </a:p>
          <a:p>
            <a:pPr lvl="1"/>
            <a:r>
              <a:rPr lang="en-US" dirty="0" smtClean="0"/>
              <a:t>Attitudes are evaluative statements, either favorable or unfavorable, concerning objects, people, or events. </a:t>
            </a:r>
          </a:p>
          <a:p>
            <a:pPr lvl="1"/>
            <a:endParaRPr lang="en-US" sz="800" dirty="0" smtClean="0"/>
          </a:p>
          <a:p>
            <a:pPr lvl="2"/>
            <a:r>
              <a:rPr lang="en-US" dirty="0" smtClean="0">
                <a:solidFill>
                  <a:srgbClr val="FF0000"/>
                </a:solidFill>
              </a:rPr>
              <a:t>They reflect how an individual feels about something.</a:t>
            </a:r>
          </a:p>
          <a:p>
            <a:pPr marL="274320" lvl="1" indent="0">
              <a:buNone/>
            </a:pPr>
            <a:endParaRPr lang="en-US" dirty="0"/>
          </a:p>
        </p:txBody>
      </p:sp>
      <p:pic>
        <p:nvPicPr>
          <p:cNvPr id="8194" name="Picture 2" descr="C:\Users\Michaelm\AppData\Local\Microsoft\Windows\Temporary Internet Files\Content.IE5\3X0ZDPIB\final-attitude[1].jpg"/>
          <p:cNvPicPr>
            <a:picLocks noChangeAspect="1" noChangeArrowheads="1"/>
          </p:cNvPicPr>
          <p:nvPr/>
        </p:nvPicPr>
        <p:blipFill>
          <a:blip r:embed="rId2" cstate="print"/>
          <a:srcRect/>
          <a:stretch>
            <a:fillRect/>
          </a:stretch>
        </p:blipFill>
        <p:spPr bwMode="auto">
          <a:xfrm>
            <a:off x="4995672" y="3581400"/>
            <a:ext cx="3810000" cy="2451100"/>
          </a:xfrm>
          <a:prstGeom prst="rect">
            <a:avLst/>
          </a:prstGeom>
          <a:noFill/>
        </p:spPr>
      </p:pic>
    </p:spTree>
    <p:extLst>
      <p:ext uri="{BB962C8B-B14F-4D97-AF65-F5344CB8AC3E}">
        <p14:creationId xmlns:p14="http://schemas.microsoft.com/office/powerpoint/2010/main" val="342602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a:p>
        </p:txBody>
      </p:sp>
      <p:sp>
        <p:nvSpPr>
          <p:cNvPr id="4" name="Content Placeholder 3"/>
          <p:cNvSpPr>
            <a:spLocks noGrp="1"/>
          </p:cNvSpPr>
          <p:nvPr>
            <p:ph sz="quarter" idx="1"/>
          </p:nvPr>
        </p:nvSpPr>
        <p:spPr/>
        <p:txBody>
          <a:bodyPr>
            <a:normAutofit/>
          </a:bodyPr>
          <a:lstStyle/>
          <a:p>
            <a:r>
              <a:rPr lang="en-US" sz="2400" u="sng" dirty="0" smtClean="0"/>
              <a:t>Organizational change is any alteration or adaption of an organization’s structure, technology, or people</a:t>
            </a:r>
            <a:r>
              <a:rPr lang="en-US" dirty="0" smtClean="0"/>
              <a:t>.</a:t>
            </a:r>
          </a:p>
          <a:p>
            <a:endParaRPr lang="en-US" sz="800" u="sng" dirty="0"/>
          </a:p>
          <a:p>
            <a:pPr marL="731520" lvl="1" indent="-457200">
              <a:buFont typeface="+mj-lt"/>
              <a:buAutoNum type="arabicPeriod"/>
            </a:pPr>
            <a:r>
              <a:rPr lang="en-US" u="sng" dirty="0" smtClean="0"/>
              <a:t>Changing Structure</a:t>
            </a:r>
          </a:p>
          <a:p>
            <a:pPr lvl="2"/>
            <a:r>
              <a:rPr lang="en-US" sz="1800" dirty="0" smtClean="0">
                <a:solidFill>
                  <a:srgbClr val="FF0000"/>
                </a:solidFill>
              </a:rPr>
              <a:t>Includes any change in authority relationships, coordination mechanisms, degree of centralization, job design, etc.</a:t>
            </a:r>
          </a:p>
          <a:p>
            <a:pPr marL="731520" lvl="1" indent="-457200">
              <a:buFont typeface="+mj-lt"/>
              <a:buAutoNum type="arabicPeriod"/>
            </a:pPr>
            <a:r>
              <a:rPr lang="en-US" u="sng" dirty="0" smtClean="0"/>
              <a:t>Changing Technology</a:t>
            </a:r>
          </a:p>
          <a:p>
            <a:pPr lvl="2"/>
            <a:r>
              <a:rPr lang="en-US" sz="1800" dirty="0" smtClean="0">
                <a:solidFill>
                  <a:srgbClr val="FF0000"/>
                </a:solidFill>
              </a:rPr>
              <a:t>Encompasses modifications in the way work is done or the methods and equipment used.</a:t>
            </a:r>
          </a:p>
          <a:p>
            <a:pPr marL="731520" lvl="1" indent="-457200">
              <a:buFont typeface="+mj-lt"/>
              <a:buAutoNum type="arabicPeriod"/>
            </a:pPr>
            <a:r>
              <a:rPr lang="en-US" u="sng" dirty="0" smtClean="0"/>
              <a:t>Changing People</a:t>
            </a:r>
          </a:p>
          <a:p>
            <a:pPr lvl="2"/>
            <a:r>
              <a:rPr lang="en-US" sz="1800" dirty="0" smtClean="0">
                <a:solidFill>
                  <a:srgbClr val="FF0000"/>
                </a:solidFill>
              </a:rPr>
              <a:t>Refers to changes in EE attitudes, expectations, perceptions, or behaviors.</a:t>
            </a:r>
          </a:p>
        </p:txBody>
      </p:sp>
      <p:pic>
        <p:nvPicPr>
          <p:cNvPr id="2050" name="Picture 2" descr="C:\Users\Michaelm\AppData\Local\Microsoft\Windows\Temporary Internet Files\Content.IE5\QTOHO7LC\change[1].jpg"/>
          <p:cNvPicPr>
            <a:picLocks noChangeAspect="1" noChangeArrowheads="1"/>
          </p:cNvPicPr>
          <p:nvPr/>
        </p:nvPicPr>
        <p:blipFill>
          <a:blip r:embed="rId2" cstate="print"/>
          <a:srcRect/>
          <a:stretch>
            <a:fillRect/>
          </a:stretch>
        </p:blipFill>
        <p:spPr bwMode="auto">
          <a:xfrm>
            <a:off x="6172200" y="304800"/>
            <a:ext cx="2794000" cy="9144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a:p>
        </p:txBody>
      </p:sp>
      <p:sp>
        <p:nvSpPr>
          <p:cNvPr id="4" name="Content Placeholder 3"/>
          <p:cNvSpPr>
            <a:spLocks noGrp="1"/>
          </p:cNvSpPr>
          <p:nvPr>
            <p:ph sz="quarter" idx="1"/>
          </p:nvPr>
        </p:nvSpPr>
        <p:spPr/>
        <p:txBody>
          <a:bodyPr>
            <a:normAutofit lnSpcReduction="10000"/>
          </a:bodyPr>
          <a:lstStyle/>
          <a:p>
            <a:r>
              <a:rPr lang="en-US" sz="2400" u="sng" dirty="0" smtClean="0"/>
              <a:t>Three </a:t>
            </a:r>
            <a:r>
              <a:rPr lang="en-US" sz="2400" u="sng" dirty="0" smtClean="0"/>
              <a:t>components of an </a:t>
            </a:r>
            <a:r>
              <a:rPr lang="en-US" sz="2400" u="sng" dirty="0" smtClean="0"/>
              <a:t>Attitude.</a:t>
            </a:r>
            <a:endParaRPr lang="en-US" sz="2400" u="sng" dirty="0" smtClean="0"/>
          </a:p>
          <a:p>
            <a:endParaRPr lang="en-US" sz="800" u="sng" dirty="0" smtClean="0"/>
          </a:p>
          <a:p>
            <a:pPr marL="731520" lvl="1" indent="-457200">
              <a:buFont typeface="+mj-lt"/>
              <a:buAutoNum type="arabicPeriod"/>
            </a:pPr>
            <a:r>
              <a:rPr lang="en-US" u="sng" dirty="0" smtClean="0"/>
              <a:t>Cognitive</a:t>
            </a:r>
            <a:endParaRPr lang="en-US" u="sng" dirty="0" smtClean="0"/>
          </a:p>
          <a:p>
            <a:pPr lvl="2"/>
            <a:r>
              <a:rPr lang="en-US" dirty="0" smtClean="0">
                <a:solidFill>
                  <a:srgbClr val="FF0000"/>
                </a:solidFill>
              </a:rPr>
              <a:t>This component of an attitude is made up of the belief’s, opinions, knowledge, and information held by a person.</a:t>
            </a:r>
          </a:p>
          <a:p>
            <a:pPr lvl="3"/>
            <a:r>
              <a:rPr lang="en-US" dirty="0" smtClean="0">
                <a:solidFill>
                  <a:srgbClr val="0070C0"/>
                </a:solidFill>
              </a:rPr>
              <a:t>I feel strongly that smoking is unhealthy.</a:t>
            </a:r>
          </a:p>
          <a:p>
            <a:pPr marL="731520" lvl="1" indent="-457200">
              <a:buFont typeface="+mj-lt"/>
              <a:buAutoNum type="arabicPeriod"/>
            </a:pPr>
            <a:r>
              <a:rPr lang="en-US" u="sng" dirty="0" smtClean="0"/>
              <a:t>Affective</a:t>
            </a:r>
            <a:endParaRPr lang="en-US" u="sng" dirty="0" smtClean="0"/>
          </a:p>
          <a:p>
            <a:pPr lvl="2"/>
            <a:r>
              <a:rPr lang="en-US" dirty="0" smtClean="0">
                <a:solidFill>
                  <a:srgbClr val="FF0000"/>
                </a:solidFill>
              </a:rPr>
              <a:t>This component is the emotional or feeling part of an attitude. </a:t>
            </a:r>
            <a:r>
              <a:rPr lang="en-US" dirty="0" smtClean="0"/>
              <a:t> </a:t>
            </a:r>
          </a:p>
          <a:p>
            <a:pPr lvl="3"/>
            <a:r>
              <a:rPr lang="en-US" dirty="0" smtClean="0">
                <a:solidFill>
                  <a:srgbClr val="0070C0"/>
                </a:solidFill>
              </a:rPr>
              <a:t>I don’t like people who smoke.</a:t>
            </a:r>
          </a:p>
          <a:p>
            <a:pPr marL="731520" lvl="1" indent="-457200">
              <a:buFont typeface="+mj-lt"/>
              <a:buAutoNum type="arabicPeriod"/>
            </a:pPr>
            <a:r>
              <a:rPr lang="en-US" u="sng" dirty="0" smtClean="0"/>
              <a:t>Behavioral</a:t>
            </a:r>
            <a:endParaRPr lang="en-US" u="sng" dirty="0" smtClean="0"/>
          </a:p>
          <a:p>
            <a:pPr lvl="2"/>
            <a:r>
              <a:rPr lang="en-US" dirty="0" smtClean="0">
                <a:solidFill>
                  <a:srgbClr val="FF0000"/>
                </a:solidFill>
              </a:rPr>
              <a:t>This component refers to an intention to behave in a certain way toward someone or something.</a:t>
            </a:r>
          </a:p>
          <a:p>
            <a:pPr lvl="3"/>
            <a:r>
              <a:rPr lang="en-US" dirty="0" smtClean="0">
                <a:solidFill>
                  <a:srgbClr val="0070C0"/>
                </a:solidFill>
              </a:rPr>
              <a:t>I will avoid hanging out with others who smoke.</a:t>
            </a:r>
            <a:endParaRPr lang="en-US" dirty="0">
              <a:solidFill>
                <a:srgbClr val="0070C0"/>
              </a:solidFill>
            </a:endParaRPr>
          </a:p>
        </p:txBody>
      </p:sp>
      <p:pic>
        <p:nvPicPr>
          <p:cNvPr id="9218" name="Picture 2" descr="C:\Users\Michaelm\AppData\Local\Microsoft\Windows\Temporary Internet Files\Content.IE5\WX0DVOOP\tribut-No-Smoking-Sign[1].png"/>
          <p:cNvPicPr>
            <a:picLocks noChangeAspect="1" noChangeArrowheads="1"/>
          </p:cNvPicPr>
          <p:nvPr/>
        </p:nvPicPr>
        <p:blipFill>
          <a:blip r:embed="rId2" cstate="print"/>
          <a:srcRect/>
          <a:stretch>
            <a:fillRect/>
          </a:stretch>
        </p:blipFill>
        <p:spPr bwMode="auto">
          <a:xfrm>
            <a:off x="7239000" y="457200"/>
            <a:ext cx="1554621" cy="1371600"/>
          </a:xfrm>
          <a:prstGeom prst="rect">
            <a:avLst/>
          </a:prstGeom>
          <a:noFill/>
        </p:spPr>
      </p:pic>
    </p:spTree>
    <p:extLst>
      <p:ext uri="{BB962C8B-B14F-4D97-AF65-F5344CB8AC3E}">
        <p14:creationId xmlns:p14="http://schemas.microsoft.com/office/powerpoint/2010/main" val="3367629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a:p>
        </p:txBody>
      </p:sp>
      <p:sp>
        <p:nvSpPr>
          <p:cNvPr id="4" name="Content Placeholder 3"/>
          <p:cNvSpPr>
            <a:spLocks noGrp="1"/>
          </p:cNvSpPr>
          <p:nvPr>
            <p:ph sz="quarter" idx="1"/>
          </p:nvPr>
        </p:nvSpPr>
        <p:spPr/>
        <p:txBody>
          <a:bodyPr/>
          <a:lstStyle/>
          <a:p>
            <a:r>
              <a:rPr lang="en-US" sz="2200" u="sng" dirty="0" smtClean="0"/>
              <a:t>Looking at attitudes as being made up of three </a:t>
            </a:r>
            <a:r>
              <a:rPr lang="en-US" sz="2200" u="sng" dirty="0" smtClean="0"/>
              <a:t>components helps </a:t>
            </a:r>
            <a:r>
              <a:rPr lang="en-US" sz="2200" u="sng" dirty="0" smtClean="0"/>
              <a:t>to illustrate their complexity and helps us better understand what “precedes” someone’s response, reaction, or behavior.</a:t>
            </a:r>
          </a:p>
          <a:p>
            <a:pPr marL="0" indent="0">
              <a:buNone/>
            </a:pPr>
            <a:endParaRPr lang="en-US" sz="800" u="sng" dirty="0" smtClean="0"/>
          </a:p>
        </p:txBody>
      </p:sp>
      <p:pic>
        <p:nvPicPr>
          <p:cNvPr id="1034" name="Picture 10" descr="C:\Users\Michaelm\AppData\Local\Microsoft\Windows\Temporary Internet Files\Content.IE5\3E7R16IG\wpid-audioattitudelogo341284_lg.oNCIKxWSTL6V[1].jpg"/>
          <p:cNvPicPr>
            <a:picLocks noChangeAspect="1" noChangeArrowheads="1"/>
          </p:cNvPicPr>
          <p:nvPr/>
        </p:nvPicPr>
        <p:blipFill>
          <a:blip r:embed="rId2" cstate="print"/>
          <a:srcRect/>
          <a:stretch>
            <a:fillRect/>
          </a:stretch>
        </p:blipFill>
        <p:spPr bwMode="auto">
          <a:xfrm>
            <a:off x="1524000" y="3000248"/>
            <a:ext cx="6304867" cy="3098800"/>
          </a:xfrm>
          <a:prstGeom prst="rect">
            <a:avLst/>
          </a:prstGeom>
          <a:noFill/>
        </p:spPr>
      </p:pic>
    </p:spTree>
    <p:extLst>
      <p:ext uri="{BB962C8B-B14F-4D97-AF65-F5344CB8AC3E}">
        <p14:creationId xmlns:p14="http://schemas.microsoft.com/office/powerpoint/2010/main" val="3858623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a:p>
        </p:txBody>
      </p:sp>
      <p:sp>
        <p:nvSpPr>
          <p:cNvPr id="4" name="Content Placeholder 3"/>
          <p:cNvSpPr>
            <a:spLocks noGrp="1"/>
          </p:cNvSpPr>
          <p:nvPr>
            <p:ph sz="quarter" idx="1"/>
          </p:nvPr>
        </p:nvSpPr>
        <p:spPr/>
        <p:txBody>
          <a:bodyPr>
            <a:normAutofit/>
          </a:bodyPr>
          <a:lstStyle/>
          <a:p>
            <a:r>
              <a:rPr lang="en-US" sz="2400" u="sng" dirty="0" smtClean="0"/>
              <a:t>Attitudes managers have particular interest in, include:</a:t>
            </a:r>
          </a:p>
          <a:p>
            <a:endParaRPr lang="en-US" sz="800" u="sng" dirty="0" smtClean="0"/>
          </a:p>
          <a:p>
            <a:pPr marL="731520" lvl="1" indent="-457200">
              <a:buFont typeface="+mj-lt"/>
              <a:buAutoNum type="arabicPeriod"/>
            </a:pPr>
            <a:r>
              <a:rPr lang="en-US" u="sng" dirty="0" smtClean="0"/>
              <a:t>Job Satisfaction</a:t>
            </a:r>
          </a:p>
          <a:p>
            <a:pPr lvl="2"/>
            <a:r>
              <a:rPr lang="en-US" dirty="0" smtClean="0">
                <a:solidFill>
                  <a:srgbClr val="FF0000"/>
                </a:solidFill>
              </a:rPr>
              <a:t>An EE’s general attitude toward the job. </a:t>
            </a:r>
          </a:p>
          <a:p>
            <a:pPr marL="731520" lvl="1" indent="-457200">
              <a:buFont typeface="+mj-lt"/>
              <a:buAutoNum type="arabicPeriod"/>
            </a:pPr>
            <a:r>
              <a:rPr lang="en-US" u="sng" dirty="0" smtClean="0"/>
              <a:t>Job Involvement</a:t>
            </a:r>
          </a:p>
          <a:p>
            <a:pPr lvl="2"/>
            <a:r>
              <a:rPr lang="en-US" dirty="0" smtClean="0">
                <a:solidFill>
                  <a:srgbClr val="FF0000"/>
                </a:solidFill>
              </a:rPr>
              <a:t>The degree to which an EE identifies with the job, actively participates in it, and considers performance for self-worth.</a:t>
            </a:r>
          </a:p>
          <a:p>
            <a:pPr marL="731520" lvl="1" indent="-457200">
              <a:buFont typeface="+mj-lt"/>
              <a:buAutoNum type="arabicPeriod"/>
            </a:pPr>
            <a:r>
              <a:rPr lang="en-US" u="sng" dirty="0" smtClean="0"/>
              <a:t>Organizational Commitment</a:t>
            </a:r>
          </a:p>
          <a:p>
            <a:pPr lvl="2"/>
            <a:r>
              <a:rPr lang="en-US" dirty="0" smtClean="0">
                <a:solidFill>
                  <a:srgbClr val="FF0000"/>
                </a:solidFill>
              </a:rPr>
              <a:t>Represents an EE’s orientation toward the organization in terms of loyalty to, identification with, and involvement in the organization.</a:t>
            </a:r>
          </a:p>
          <a:p>
            <a:pPr lvl="2"/>
            <a:endParaRPr lang="en-US" dirty="0"/>
          </a:p>
        </p:txBody>
      </p:sp>
      <p:pic>
        <p:nvPicPr>
          <p:cNvPr id="2050" name="Picture 2" descr="C:\Users\Michaelm\AppData\Local\Microsoft\Windows\Temporary Internet Files\Content.IE5\3X0ZDPIB\Attitude[1].jpg"/>
          <p:cNvPicPr>
            <a:picLocks noChangeAspect="1" noChangeArrowheads="1"/>
          </p:cNvPicPr>
          <p:nvPr/>
        </p:nvPicPr>
        <p:blipFill>
          <a:blip r:embed="rId2" cstate="print"/>
          <a:srcRect/>
          <a:stretch>
            <a:fillRect/>
          </a:stretch>
        </p:blipFill>
        <p:spPr bwMode="auto">
          <a:xfrm>
            <a:off x="6900672" y="5105400"/>
            <a:ext cx="1905000" cy="1143000"/>
          </a:xfrm>
          <a:prstGeom prst="rect">
            <a:avLst/>
          </a:prstGeom>
          <a:noFill/>
        </p:spPr>
      </p:pic>
    </p:spTree>
    <p:extLst>
      <p:ext uri="{BB962C8B-B14F-4D97-AF65-F5344CB8AC3E}">
        <p14:creationId xmlns:p14="http://schemas.microsoft.com/office/powerpoint/2010/main" val="111150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Attitudes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a:p>
        </p:txBody>
      </p:sp>
      <p:sp>
        <p:nvSpPr>
          <p:cNvPr id="4" name="Content Placeholder 3"/>
          <p:cNvSpPr>
            <a:spLocks noGrp="1"/>
          </p:cNvSpPr>
          <p:nvPr>
            <p:ph sz="quarter" idx="1"/>
          </p:nvPr>
        </p:nvSpPr>
        <p:spPr/>
        <p:txBody>
          <a:bodyPr>
            <a:normAutofit/>
          </a:bodyPr>
          <a:lstStyle/>
          <a:p>
            <a:r>
              <a:rPr lang="en-US" sz="2400" u="sng" dirty="0" smtClean="0"/>
              <a:t>Managers should be interested in their EE’s attitudes because they influence </a:t>
            </a:r>
            <a:r>
              <a:rPr lang="en-US" sz="2400" u="sng" dirty="0" smtClean="0"/>
              <a:t>behavior.</a:t>
            </a:r>
            <a:endParaRPr lang="en-US" sz="2400" u="sng" dirty="0" smtClean="0"/>
          </a:p>
          <a:p>
            <a:endParaRPr lang="en-US" sz="800" u="sng" dirty="0" smtClean="0"/>
          </a:p>
          <a:p>
            <a:pPr lvl="1"/>
            <a:r>
              <a:rPr lang="en-US" dirty="0" smtClean="0">
                <a:solidFill>
                  <a:srgbClr val="FF0000"/>
                </a:solidFill>
              </a:rPr>
              <a:t>Satisfied and committed EE’s have lower rates of turnover and absenteeism.  And, satisfied EE’s perform better on the job.</a:t>
            </a:r>
          </a:p>
          <a:p>
            <a:pPr marL="274320" lvl="1" indent="0">
              <a:buNone/>
            </a:pPr>
            <a:endParaRPr lang="en-US" dirty="0"/>
          </a:p>
        </p:txBody>
      </p:sp>
      <p:pic>
        <p:nvPicPr>
          <p:cNvPr id="8197" name="Picture 5" descr="C:\Users\Michaelm\AppData\Local\Microsoft\Windows\Temporary Internet Files\Content.IE5\WX0DVOOP\satisfaction[1].gif"/>
          <p:cNvPicPr>
            <a:picLocks noChangeAspect="1" noChangeArrowheads="1"/>
          </p:cNvPicPr>
          <p:nvPr/>
        </p:nvPicPr>
        <p:blipFill>
          <a:blip r:embed="rId2" cstate="print"/>
          <a:srcRect/>
          <a:stretch>
            <a:fillRect/>
          </a:stretch>
        </p:blipFill>
        <p:spPr bwMode="auto">
          <a:xfrm>
            <a:off x="6096000" y="3733800"/>
            <a:ext cx="2413000" cy="2317750"/>
          </a:xfrm>
          <a:prstGeom prst="rect">
            <a:avLst/>
          </a:prstGeom>
          <a:noFill/>
        </p:spPr>
      </p:pic>
    </p:spTree>
    <p:extLst>
      <p:ext uri="{BB962C8B-B14F-4D97-AF65-F5344CB8AC3E}">
        <p14:creationId xmlns:p14="http://schemas.microsoft.com/office/powerpoint/2010/main" val="3161205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Engagement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a:p>
        </p:txBody>
      </p:sp>
      <p:sp>
        <p:nvSpPr>
          <p:cNvPr id="4" name="Content Placeholder 3"/>
          <p:cNvSpPr>
            <a:spLocks noGrp="1"/>
          </p:cNvSpPr>
          <p:nvPr>
            <p:ph sz="quarter" idx="1"/>
          </p:nvPr>
        </p:nvSpPr>
        <p:spPr/>
        <p:txBody>
          <a:bodyPr>
            <a:normAutofit/>
          </a:bodyPr>
          <a:lstStyle/>
          <a:p>
            <a:r>
              <a:rPr lang="en-US" sz="2400" u="sng" dirty="0" smtClean="0"/>
              <a:t>Employee Engagement – a concept associated with job attitudes – happens when employees are connected to, satisfied with, and enthusiastic about their jobs</a:t>
            </a:r>
            <a:r>
              <a:rPr lang="en-US" sz="2400" u="sng" dirty="0" smtClean="0"/>
              <a:t>.</a:t>
            </a:r>
            <a:endParaRPr lang="en-US" dirty="0" smtClean="0"/>
          </a:p>
          <a:p>
            <a:pPr marL="1051560" lvl="2" indent="-457200">
              <a:buNone/>
            </a:pPr>
            <a:endParaRPr lang="en-US" dirty="0"/>
          </a:p>
        </p:txBody>
      </p:sp>
      <p:pic>
        <p:nvPicPr>
          <p:cNvPr id="5" name="Picture 4"/>
          <p:cNvPicPr>
            <a:picLocks noChangeAspect="1"/>
          </p:cNvPicPr>
          <p:nvPr/>
        </p:nvPicPr>
        <p:blipFill>
          <a:blip r:embed="rId2"/>
          <a:stretch>
            <a:fillRect/>
          </a:stretch>
        </p:blipFill>
        <p:spPr>
          <a:xfrm>
            <a:off x="1517050" y="2946225"/>
            <a:ext cx="6146476" cy="3216656"/>
          </a:xfrm>
          <a:prstGeom prst="rect">
            <a:avLst/>
          </a:prstGeom>
        </p:spPr>
      </p:pic>
    </p:spTree>
    <p:extLst>
      <p:ext uri="{BB962C8B-B14F-4D97-AF65-F5344CB8AC3E}">
        <p14:creationId xmlns:p14="http://schemas.microsoft.com/office/powerpoint/2010/main" val="2034506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Engagement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a:p>
        </p:txBody>
      </p:sp>
      <p:sp>
        <p:nvSpPr>
          <p:cNvPr id="4" name="Content Placeholder 3"/>
          <p:cNvSpPr>
            <a:spLocks noGrp="1"/>
          </p:cNvSpPr>
          <p:nvPr>
            <p:ph sz="quarter" idx="1"/>
          </p:nvPr>
        </p:nvSpPr>
        <p:spPr/>
        <p:txBody>
          <a:bodyPr>
            <a:normAutofit/>
          </a:bodyPr>
          <a:lstStyle/>
          <a:p>
            <a:r>
              <a:rPr lang="en-US" sz="2400" u="sng" dirty="0" smtClean="0"/>
              <a:t>Top </a:t>
            </a:r>
            <a:r>
              <a:rPr lang="en-US" sz="2400" u="sng" dirty="0" smtClean="0"/>
              <a:t>Five Factors Contributing to EE Engagement:</a:t>
            </a:r>
          </a:p>
          <a:p>
            <a:pPr lvl="1"/>
            <a:endParaRPr lang="en-US" sz="800" dirty="0" smtClean="0"/>
          </a:p>
          <a:p>
            <a:pPr marL="1051560" lvl="2" indent="-457200">
              <a:buFont typeface="+mj-lt"/>
              <a:buAutoNum type="arabicPeriod"/>
            </a:pPr>
            <a:r>
              <a:rPr lang="en-US" sz="2200" dirty="0" smtClean="0">
                <a:solidFill>
                  <a:srgbClr val="FF0000"/>
                </a:solidFill>
              </a:rPr>
              <a:t>Respect</a:t>
            </a:r>
          </a:p>
          <a:p>
            <a:pPr marL="1051560" lvl="2" indent="-457200">
              <a:buFont typeface="+mj-lt"/>
              <a:buAutoNum type="arabicPeriod"/>
            </a:pPr>
            <a:r>
              <a:rPr lang="en-US" sz="2200" dirty="0" smtClean="0">
                <a:solidFill>
                  <a:srgbClr val="FF0000"/>
                </a:solidFill>
              </a:rPr>
              <a:t>Type of Work</a:t>
            </a:r>
          </a:p>
          <a:p>
            <a:pPr marL="1051560" lvl="2" indent="-457200">
              <a:buFont typeface="+mj-lt"/>
              <a:buAutoNum type="arabicPeriod"/>
            </a:pPr>
            <a:r>
              <a:rPr lang="en-US" sz="2200" dirty="0" smtClean="0">
                <a:solidFill>
                  <a:srgbClr val="FF0000"/>
                </a:solidFill>
              </a:rPr>
              <a:t>Work-Life Balance</a:t>
            </a:r>
          </a:p>
          <a:p>
            <a:pPr marL="1051560" lvl="2" indent="-457200">
              <a:buFont typeface="+mj-lt"/>
              <a:buAutoNum type="arabicPeriod"/>
            </a:pPr>
            <a:r>
              <a:rPr lang="en-US" sz="2200" dirty="0" smtClean="0">
                <a:solidFill>
                  <a:srgbClr val="FF0000"/>
                </a:solidFill>
              </a:rPr>
              <a:t>Providing Good Service to Customers</a:t>
            </a:r>
          </a:p>
          <a:p>
            <a:pPr marL="1051560" lvl="2" indent="-457200">
              <a:buFont typeface="+mj-lt"/>
              <a:buAutoNum type="arabicPeriod"/>
            </a:pPr>
            <a:r>
              <a:rPr lang="en-US" sz="2200" dirty="0" smtClean="0">
                <a:solidFill>
                  <a:srgbClr val="FF0000"/>
                </a:solidFill>
              </a:rPr>
              <a:t>Base Pay</a:t>
            </a:r>
          </a:p>
          <a:p>
            <a:pPr marL="1051560" lvl="2" indent="-457200">
              <a:buFont typeface="+mj-lt"/>
              <a:buAutoNum type="arabicPeriod"/>
            </a:pPr>
            <a:endParaRPr lang="en-US" dirty="0" smtClean="0"/>
          </a:p>
          <a:p>
            <a:pPr marL="1051560" lvl="2" indent="-457200">
              <a:buNone/>
            </a:pPr>
            <a:endParaRPr lang="en-US" dirty="0"/>
          </a:p>
        </p:txBody>
      </p:sp>
      <p:pic>
        <p:nvPicPr>
          <p:cNvPr id="6" name="Picture 5"/>
          <p:cNvPicPr>
            <a:picLocks noChangeAspect="1"/>
          </p:cNvPicPr>
          <p:nvPr/>
        </p:nvPicPr>
        <p:blipFill>
          <a:blip r:embed="rId2"/>
          <a:stretch>
            <a:fillRect/>
          </a:stretch>
        </p:blipFill>
        <p:spPr>
          <a:xfrm>
            <a:off x="4648200" y="3859742"/>
            <a:ext cx="4275403" cy="2443087"/>
          </a:xfrm>
          <a:prstGeom prst="rect">
            <a:avLst/>
          </a:prstGeom>
        </p:spPr>
      </p:pic>
    </p:spTree>
    <p:extLst>
      <p:ext uri="{BB962C8B-B14F-4D97-AF65-F5344CB8AC3E}">
        <p14:creationId xmlns:p14="http://schemas.microsoft.com/office/powerpoint/2010/main" val="3612521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a:p>
        </p:txBody>
      </p:sp>
      <p:sp>
        <p:nvSpPr>
          <p:cNvPr id="4" name="Content Placeholder 3"/>
          <p:cNvSpPr>
            <a:spLocks noGrp="1"/>
          </p:cNvSpPr>
          <p:nvPr>
            <p:ph sz="quarter" idx="1"/>
          </p:nvPr>
        </p:nvSpPr>
        <p:spPr/>
        <p:txBody>
          <a:bodyPr/>
          <a:lstStyle/>
          <a:p>
            <a:r>
              <a:rPr lang="en-US" sz="2400" u="sng" dirty="0" smtClean="0"/>
              <a:t>An individual’s Personality is a unique combination of emotional, thought, and behavioral patterns that affect how a person reacts to situations and interacts with others.</a:t>
            </a:r>
          </a:p>
          <a:p>
            <a:endParaRPr lang="en-US" sz="800" u="sng" dirty="0" smtClean="0"/>
          </a:p>
          <a:p>
            <a:pPr lvl="1"/>
            <a:r>
              <a:rPr lang="en-US" dirty="0" smtClean="0"/>
              <a:t>Just like attitudes, personality affects how and why people behave the way they do.</a:t>
            </a:r>
          </a:p>
          <a:p>
            <a:pPr lvl="1"/>
            <a:endParaRPr lang="en-US" sz="800" dirty="0" smtClean="0"/>
          </a:p>
          <a:p>
            <a:pPr lvl="2"/>
            <a:r>
              <a:rPr lang="en-US" dirty="0" smtClean="0">
                <a:solidFill>
                  <a:srgbClr val="FF0000"/>
                </a:solidFill>
              </a:rPr>
              <a:t>78 % of employers say that personality is the most important attribute in a job candidate.</a:t>
            </a:r>
            <a:endParaRPr lang="en-US" dirty="0">
              <a:solidFill>
                <a:srgbClr val="FF0000"/>
              </a:solidFill>
            </a:endParaRPr>
          </a:p>
        </p:txBody>
      </p:sp>
      <p:pic>
        <p:nvPicPr>
          <p:cNvPr id="1026" name="Picture 2" descr="C:\Users\Michaelm\AppData\Local\Microsoft\Windows\Temporary Internet Files\Content.IE5\WH26L03T\miss_personality[1].jpg"/>
          <p:cNvPicPr>
            <a:picLocks noChangeAspect="1" noChangeArrowheads="1"/>
          </p:cNvPicPr>
          <p:nvPr/>
        </p:nvPicPr>
        <p:blipFill>
          <a:blip r:embed="rId2" cstate="print"/>
          <a:srcRect/>
          <a:stretch>
            <a:fillRect/>
          </a:stretch>
        </p:blipFill>
        <p:spPr bwMode="auto">
          <a:xfrm>
            <a:off x="6096000" y="4419600"/>
            <a:ext cx="2362200" cy="1828800"/>
          </a:xfrm>
          <a:prstGeom prst="rect">
            <a:avLst/>
          </a:prstGeom>
          <a:noFill/>
        </p:spPr>
      </p:pic>
    </p:spTree>
    <p:extLst>
      <p:ext uri="{BB962C8B-B14F-4D97-AF65-F5344CB8AC3E}">
        <p14:creationId xmlns:p14="http://schemas.microsoft.com/office/powerpoint/2010/main" val="269394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Intelligence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a:p>
        </p:txBody>
      </p:sp>
      <p:sp>
        <p:nvSpPr>
          <p:cNvPr id="4" name="Content Placeholder 3"/>
          <p:cNvSpPr>
            <a:spLocks noGrp="1"/>
          </p:cNvSpPr>
          <p:nvPr>
            <p:ph sz="quarter" idx="1"/>
          </p:nvPr>
        </p:nvSpPr>
        <p:spPr/>
        <p:txBody>
          <a:bodyPr>
            <a:normAutofit/>
          </a:bodyPr>
          <a:lstStyle/>
          <a:p>
            <a:r>
              <a:rPr lang="en-US" sz="2400" u="sng" dirty="0" smtClean="0"/>
              <a:t>Emotional Intelligence refers to an assortment of non-cognitive skills, capabilities, and competencies that influences a person’s ability to cope with environmental demands and pressures.</a:t>
            </a:r>
          </a:p>
          <a:p>
            <a:endParaRPr lang="en-US" sz="800" u="sng" dirty="0" smtClean="0"/>
          </a:p>
          <a:p>
            <a:pPr lvl="1"/>
            <a:r>
              <a:rPr lang="en-US" dirty="0" smtClean="0">
                <a:solidFill>
                  <a:srgbClr val="FF0000"/>
                </a:solidFill>
              </a:rPr>
              <a:t>People who understand their own emotions and are good at reading others’ emotions may be more effective in their jobs.</a:t>
            </a:r>
          </a:p>
        </p:txBody>
      </p:sp>
      <p:pic>
        <p:nvPicPr>
          <p:cNvPr id="5124" name="Picture 4" descr="C:\Users\Michaelm\AppData\Local\Microsoft\Windows\Temporary Internet Files\Content.IE5\VYJYNPGJ\eq_iceberg[1].jpg"/>
          <p:cNvPicPr>
            <a:picLocks noChangeAspect="1" noChangeArrowheads="1"/>
          </p:cNvPicPr>
          <p:nvPr/>
        </p:nvPicPr>
        <p:blipFill>
          <a:blip r:embed="rId2" cstate="print"/>
          <a:srcRect/>
          <a:stretch>
            <a:fillRect/>
          </a:stretch>
        </p:blipFill>
        <p:spPr bwMode="auto">
          <a:xfrm>
            <a:off x="6096000" y="4267200"/>
            <a:ext cx="2540000" cy="1714500"/>
          </a:xfrm>
          <a:prstGeom prst="rect">
            <a:avLst/>
          </a:prstGeom>
          <a:noFill/>
        </p:spPr>
      </p:pic>
    </p:spTree>
    <p:extLst>
      <p:ext uri="{BB962C8B-B14F-4D97-AF65-F5344CB8AC3E}">
        <p14:creationId xmlns:p14="http://schemas.microsoft.com/office/powerpoint/2010/main" val="2811096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Intelligence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a:p>
        </p:txBody>
      </p:sp>
      <p:sp>
        <p:nvSpPr>
          <p:cNvPr id="4" name="Content Placeholder 3"/>
          <p:cNvSpPr>
            <a:spLocks noGrp="1"/>
          </p:cNvSpPr>
          <p:nvPr>
            <p:ph sz="quarter" idx="1"/>
          </p:nvPr>
        </p:nvSpPr>
        <p:spPr/>
        <p:txBody>
          <a:bodyPr>
            <a:normAutofit/>
          </a:bodyPr>
          <a:lstStyle/>
          <a:p>
            <a:r>
              <a:rPr lang="en-US" sz="2400" u="sng" dirty="0" smtClean="0"/>
              <a:t>Emotional Intelligence is composed of five dimensions.</a:t>
            </a:r>
          </a:p>
          <a:p>
            <a:endParaRPr lang="en-US" sz="800" u="sng" dirty="0" smtClean="0"/>
          </a:p>
          <a:p>
            <a:pPr marL="731520" lvl="1" indent="-457200">
              <a:buFont typeface="+mj-lt"/>
              <a:buAutoNum type="arabicPeriod"/>
            </a:pPr>
            <a:r>
              <a:rPr lang="en-US" u="sng" dirty="0" smtClean="0"/>
              <a:t>Self-Awareness</a:t>
            </a:r>
          </a:p>
          <a:p>
            <a:pPr lvl="2"/>
            <a:r>
              <a:rPr lang="en-US" dirty="0" smtClean="0">
                <a:solidFill>
                  <a:srgbClr val="FF0000"/>
                </a:solidFill>
              </a:rPr>
              <a:t>Being aware of what you’re feeling.</a:t>
            </a:r>
          </a:p>
          <a:p>
            <a:pPr marL="731520" lvl="1" indent="-457200">
              <a:buFont typeface="+mj-lt"/>
              <a:buAutoNum type="arabicPeriod"/>
            </a:pPr>
            <a:r>
              <a:rPr lang="en-US" u="sng" dirty="0" smtClean="0"/>
              <a:t>Self-Management</a:t>
            </a:r>
          </a:p>
          <a:p>
            <a:pPr lvl="2"/>
            <a:r>
              <a:rPr lang="en-US" dirty="0" smtClean="0">
                <a:solidFill>
                  <a:srgbClr val="FF0000"/>
                </a:solidFill>
              </a:rPr>
              <a:t>Managing you own emotions and impulses.</a:t>
            </a:r>
          </a:p>
          <a:p>
            <a:pPr marL="731520" lvl="1" indent="-457200">
              <a:buFont typeface="+mj-lt"/>
              <a:buAutoNum type="arabicPeriod"/>
            </a:pPr>
            <a:r>
              <a:rPr lang="en-US" u="sng" dirty="0" smtClean="0"/>
              <a:t>Self-Motivation</a:t>
            </a:r>
          </a:p>
          <a:p>
            <a:pPr lvl="2"/>
            <a:r>
              <a:rPr lang="en-US" dirty="0" smtClean="0">
                <a:solidFill>
                  <a:srgbClr val="FF0000"/>
                </a:solidFill>
              </a:rPr>
              <a:t>Persisting in the face of setbacks and failures.</a:t>
            </a:r>
          </a:p>
          <a:p>
            <a:pPr marL="731520" lvl="1" indent="-457200">
              <a:buFont typeface="+mj-lt"/>
              <a:buAutoNum type="arabicPeriod"/>
            </a:pPr>
            <a:r>
              <a:rPr lang="en-US" u="sng" dirty="0" smtClean="0"/>
              <a:t>Empathy</a:t>
            </a:r>
          </a:p>
          <a:p>
            <a:pPr lvl="2"/>
            <a:r>
              <a:rPr lang="en-US" dirty="0" smtClean="0">
                <a:solidFill>
                  <a:srgbClr val="FF0000"/>
                </a:solidFill>
              </a:rPr>
              <a:t>Sensing how others are feeling.</a:t>
            </a:r>
          </a:p>
          <a:p>
            <a:pPr marL="731520" lvl="1" indent="-457200">
              <a:buFont typeface="+mj-lt"/>
              <a:buAutoNum type="arabicPeriod"/>
            </a:pPr>
            <a:r>
              <a:rPr lang="en-US" u="sng" dirty="0" smtClean="0"/>
              <a:t>Social Skills</a:t>
            </a:r>
          </a:p>
          <a:p>
            <a:pPr lvl="2"/>
            <a:r>
              <a:rPr lang="en-US" dirty="0" smtClean="0">
                <a:solidFill>
                  <a:srgbClr val="FF0000"/>
                </a:solidFill>
              </a:rPr>
              <a:t>Adapting to and handling the emotions of others.</a:t>
            </a:r>
            <a:endParaRPr lang="en-US" dirty="0">
              <a:solidFill>
                <a:srgbClr val="FF0000"/>
              </a:solidFill>
            </a:endParaRPr>
          </a:p>
        </p:txBody>
      </p:sp>
      <p:pic>
        <p:nvPicPr>
          <p:cNvPr id="6148" name="Picture 4" descr="C:\Users\Michaelm\AppData\Local\Microsoft\Windows\Temporary Internet Files\Content.IE5\V2O6EV3C\EI_chart[1].png"/>
          <p:cNvPicPr>
            <a:picLocks noChangeAspect="1" noChangeArrowheads="1"/>
          </p:cNvPicPr>
          <p:nvPr/>
        </p:nvPicPr>
        <p:blipFill>
          <a:blip r:embed="rId2" cstate="print"/>
          <a:srcRect/>
          <a:stretch>
            <a:fillRect/>
          </a:stretch>
        </p:blipFill>
        <p:spPr bwMode="auto">
          <a:xfrm>
            <a:off x="6400800" y="3657600"/>
            <a:ext cx="2590800" cy="1905000"/>
          </a:xfrm>
          <a:prstGeom prst="rect">
            <a:avLst/>
          </a:prstGeom>
          <a:noFill/>
        </p:spPr>
      </p:pic>
    </p:spTree>
    <p:extLst>
      <p:ext uri="{BB962C8B-B14F-4D97-AF65-F5344CB8AC3E}">
        <p14:creationId xmlns:p14="http://schemas.microsoft.com/office/powerpoint/2010/main" val="3615397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Intelligence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a:p>
        </p:txBody>
      </p:sp>
      <p:sp>
        <p:nvSpPr>
          <p:cNvPr id="4" name="Content Placeholder 3"/>
          <p:cNvSpPr>
            <a:spLocks noGrp="1"/>
          </p:cNvSpPr>
          <p:nvPr>
            <p:ph sz="quarter" idx="1"/>
          </p:nvPr>
        </p:nvSpPr>
        <p:spPr/>
        <p:txBody>
          <a:bodyPr>
            <a:normAutofit/>
          </a:bodyPr>
          <a:lstStyle/>
          <a:p>
            <a:r>
              <a:rPr lang="en-US" sz="2400" u="sng" dirty="0" smtClean="0"/>
              <a:t>Emotional Intelligence skills are twice as important in contributing to excellence as intellect and expertise alone.</a:t>
            </a:r>
          </a:p>
          <a:p>
            <a:endParaRPr lang="en-US" sz="800" u="sng" dirty="0" smtClean="0"/>
          </a:p>
          <a:p>
            <a:pPr lvl="1"/>
            <a:r>
              <a:rPr lang="en-US" dirty="0" smtClean="0">
                <a:solidFill>
                  <a:srgbClr val="FF0000"/>
                </a:solidFill>
              </a:rPr>
              <a:t>Emotional Intelligence, not academic IQ, characterizes high performers within an organization.</a:t>
            </a:r>
          </a:p>
          <a:p>
            <a:pPr lvl="1"/>
            <a:r>
              <a:rPr lang="en-US" dirty="0" smtClean="0">
                <a:solidFill>
                  <a:srgbClr val="FF0000"/>
                </a:solidFill>
              </a:rPr>
              <a:t>EI contributes to team effectiveness.</a:t>
            </a:r>
            <a:endParaRPr lang="en-US" dirty="0">
              <a:solidFill>
                <a:srgbClr val="FF0000"/>
              </a:solidFill>
            </a:endParaRPr>
          </a:p>
        </p:txBody>
      </p:sp>
      <p:pic>
        <p:nvPicPr>
          <p:cNvPr id="6" name="Picture 3" descr="C:\Users\Michaelm\AppData\Local\Microsoft\Windows\Temporary Internet Files\Content.IE5\7X2GC7W4\eq[1].gif"/>
          <p:cNvPicPr>
            <a:picLocks noChangeAspect="1" noChangeArrowheads="1"/>
          </p:cNvPicPr>
          <p:nvPr/>
        </p:nvPicPr>
        <p:blipFill>
          <a:blip r:embed="rId2" cstate="print"/>
          <a:srcRect/>
          <a:stretch>
            <a:fillRect/>
          </a:stretch>
        </p:blipFill>
        <p:spPr bwMode="auto">
          <a:xfrm>
            <a:off x="4191000" y="3886200"/>
            <a:ext cx="2330450" cy="2216150"/>
          </a:xfrm>
          <a:prstGeom prst="rect">
            <a:avLst/>
          </a:prstGeom>
          <a:noFill/>
        </p:spPr>
      </p:pic>
      <p:pic>
        <p:nvPicPr>
          <p:cNvPr id="7172" name="Picture 4" descr="C:\Users\Michaelm\AppData\Local\Microsoft\Windows\Temporary Internet Files\Content.IE5\WH26L03T\SYSU-Team[1].gif"/>
          <p:cNvPicPr>
            <a:picLocks noChangeAspect="1" noChangeArrowheads="1"/>
          </p:cNvPicPr>
          <p:nvPr/>
        </p:nvPicPr>
        <p:blipFill>
          <a:blip r:embed="rId3" cstate="print"/>
          <a:srcRect/>
          <a:stretch>
            <a:fillRect/>
          </a:stretch>
        </p:blipFill>
        <p:spPr bwMode="auto">
          <a:xfrm>
            <a:off x="6324600" y="4191000"/>
            <a:ext cx="2305050" cy="1778000"/>
          </a:xfrm>
          <a:prstGeom prst="rect">
            <a:avLst/>
          </a:prstGeom>
          <a:noFill/>
        </p:spPr>
      </p:pic>
    </p:spTree>
    <p:extLst>
      <p:ext uri="{BB962C8B-B14F-4D97-AF65-F5344CB8AC3E}">
        <p14:creationId xmlns:p14="http://schemas.microsoft.com/office/powerpoint/2010/main" val="286095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a:p>
        </p:txBody>
      </p:sp>
      <p:sp>
        <p:nvSpPr>
          <p:cNvPr id="4" name="Content Placeholder 3"/>
          <p:cNvSpPr>
            <a:spLocks noGrp="1"/>
          </p:cNvSpPr>
          <p:nvPr>
            <p:ph sz="quarter" idx="1"/>
          </p:nvPr>
        </p:nvSpPr>
        <p:spPr/>
        <p:txBody>
          <a:bodyPr>
            <a:normAutofit/>
          </a:bodyPr>
          <a:lstStyle/>
          <a:p>
            <a:r>
              <a:rPr lang="en-US" sz="2400" u="sng" dirty="0" smtClean="0"/>
              <a:t>Both External and Internal forces constrain managers, and bring about the need for change</a:t>
            </a:r>
            <a:r>
              <a:rPr lang="en-US" dirty="0" smtClean="0"/>
              <a:t>.</a:t>
            </a:r>
            <a:endParaRPr lang="en-US" dirty="0"/>
          </a:p>
        </p:txBody>
      </p:sp>
      <p:pic>
        <p:nvPicPr>
          <p:cNvPr id="3074" name="Picture 2" descr="C:\Users\Michaelm\AppData\Local\Microsoft\Windows\Temporary Internet Files\Content.IE5\52LYKE23\220px-InsideOutProjectLogo[1].jpg"/>
          <p:cNvPicPr>
            <a:picLocks noChangeAspect="1" noChangeArrowheads="1"/>
          </p:cNvPicPr>
          <p:nvPr/>
        </p:nvPicPr>
        <p:blipFill>
          <a:blip r:embed="rId2" cstate="print"/>
          <a:srcRect/>
          <a:stretch>
            <a:fillRect/>
          </a:stretch>
        </p:blipFill>
        <p:spPr bwMode="auto">
          <a:xfrm>
            <a:off x="2514600" y="3276600"/>
            <a:ext cx="4191000" cy="2277717"/>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and Jobs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a:p>
        </p:txBody>
      </p:sp>
      <p:sp>
        <p:nvSpPr>
          <p:cNvPr id="4" name="Content Placeholder 3"/>
          <p:cNvSpPr>
            <a:spLocks noGrp="1"/>
          </p:cNvSpPr>
          <p:nvPr>
            <p:ph sz="quarter" idx="1"/>
          </p:nvPr>
        </p:nvSpPr>
        <p:spPr/>
        <p:txBody>
          <a:bodyPr>
            <a:normAutofit/>
          </a:bodyPr>
          <a:lstStyle/>
          <a:p>
            <a:r>
              <a:rPr lang="en-US" sz="2400" u="sng" dirty="0" smtClean="0"/>
              <a:t>Psychologist, John Holland, states that an employee’s satisfaction with his or her job, as well as, the likelihood of leaving that job, depends on the degree to which the individual’s personality matches the job environment.</a:t>
            </a:r>
          </a:p>
          <a:p>
            <a:endParaRPr lang="en-US" sz="800" u="sng" dirty="0" smtClean="0"/>
          </a:p>
          <a:p>
            <a:pPr lvl="1"/>
            <a:r>
              <a:rPr lang="en-US" dirty="0" smtClean="0">
                <a:solidFill>
                  <a:srgbClr val="FF0000"/>
                </a:solidFill>
              </a:rPr>
              <a:t>His theory proposes that satisfaction is highest and turnover lowest when personality and occupation are compatible.</a:t>
            </a:r>
          </a:p>
        </p:txBody>
      </p:sp>
      <p:pic>
        <p:nvPicPr>
          <p:cNvPr id="10244" name="Picture 4" descr="C:\Users\Michaelm\AppData\Local\Microsoft\Windows\Temporary Internet Files\Content.IE5\52LYKE23\puzzle-pieces-Copycopy[1].jpg"/>
          <p:cNvPicPr>
            <a:picLocks noChangeAspect="1" noChangeArrowheads="1"/>
          </p:cNvPicPr>
          <p:nvPr/>
        </p:nvPicPr>
        <p:blipFill>
          <a:blip r:embed="rId2" cstate="print"/>
          <a:srcRect/>
          <a:stretch>
            <a:fillRect/>
          </a:stretch>
        </p:blipFill>
        <p:spPr bwMode="auto">
          <a:xfrm>
            <a:off x="5562600" y="4267200"/>
            <a:ext cx="2971800" cy="1752600"/>
          </a:xfrm>
          <a:prstGeom prst="rect">
            <a:avLst/>
          </a:prstGeom>
          <a:noFill/>
        </p:spPr>
      </p:pic>
    </p:spTree>
    <p:extLst>
      <p:ext uri="{BB962C8B-B14F-4D97-AF65-F5344CB8AC3E}">
        <p14:creationId xmlns:p14="http://schemas.microsoft.com/office/powerpoint/2010/main" val="508307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and Jobs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a:p>
        </p:txBody>
      </p:sp>
      <p:sp>
        <p:nvSpPr>
          <p:cNvPr id="4" name="Content Placeholder 3"/>
          <p:cNvSpPr>
            <a:spLocks noGrp="1"/>
          </p:cNvSpPr>
          <p:nvPr>
            <p:ph sz="quarter" idx="1"/>
          </p:nvPr>
        </p:nvSpPr>
        <p:spPr>
          <a:xfrm>
            <a:off x="301752" y="1527048"/>
            <a:ext cx="8503920" cy="4721352"/>
          </a:xfrm>
        </p:spPr>
        <p:txBody>
          <a:bodyPr>
            <a:normAutofit lnSpcReduction="10000"/>
          </a:bodyPr>
          <a:lstStyle/>
          <a:p>
            <a:r>
              <a:rPr lang="en-US" sz="2400" u="sng" dirty="0" smtClean="0"/>
              <a:t>Managers should be interested in their EE’s personalities, because those personalities influence their behavior in the following ways:</a:t>
            </a:r>
          </a:p>
          <a:p>
            <a:endParaRPr lang="en-US" sz="800" dirty="0" smtClean="0"/>
          </a:p>
          <a:p>
            <a:pPr marL="731520" lvl="1" indent="-457200">
              <a:buFont typeface="+mj-lt"/>
              <a:buAutoNum type="arabicPeriod"/>
            </a:pPr>
            <a:r>
              <a:rPr lang="en-US" u="sng" dirty="0" smtClean="0"/>
              <a:t>Job-Person Compatibility</a:t>
            </a:r>
          </a:p>
          <a:p>
            <a:pPr lvl="2"/>
            <a:r>
              <a:rPr lang="en-US" dirty="0" smtClean="0">
                <a:solidFill>
                  <a:srgbClr val="FF0000"/>
                </a:solidFill>
              </a:rPr>
              <a:t>Managers are likely to have higher-performing and more-satisfied EE’s if consideration is given to matching personalities with jobs.</a:t>
            </a:r>
          </a:p>
          <a:p>
            <a:pPr marL="731520" lvl="1" indent="-457200">
              <a:buFont typeface="+mj-lt"/>
              <a:buAutoNum type="arabicPeriod"/>
            </a:pPr>
            <a:r>
              <a:rPr lang="en-US" u="sng" dirty="0" smtClean="0"/>
              <a:t>Understanding Different Approaches to Work</a:t>
            </a:r>
          </a:p>
          <a:p>
            <a:pPr lvl="2"/>
            <a:r>
              <a:rPr lang="en-US" dirty="0" smtClean="0">
                <a:solidFill>
                  <a:srgbClr val="FF0000"/>
                </a:solidFill>
              </a:rPr>
              <a:t>By recognizing that people approach problem solving, decision making, and job interactions differently, a manager can better understand the approach and be more equipped in dealing with it.</a:t>
            </a:r>
          </a:p>
          <a:p>
            <a:pPr marL="731520" lvl="1" indent="-457200">
              <a:buFont typeface="+mj-lt"/>
              <a:buAutoNum type="arabicPeriod"/>
            </a:pPr>
            <a:r>
              <a:rPr lang="en-US" u="sng" dirty="0" smtClean="0"/>
              <a:t>Being a Better Manager</a:t>
            </a:r>
          </a:p>
          <a:p>
            <a:pPr lvl="2"/>
            <a:r>
              <a:rPr lang="en-US" dirty="0" smtClean="0">
                <a:solidFill>
                  <a:srgbClr val="FF0000"/>
                </a:solidFill>
              </a:rPr>
              <a:t>Being a successful manager and accomplishing goals means working well together with others </a:t>
            </a:r>
            <a:r>
              <a:rPr lang="en-US" dirty="0" smtClean="0">
                <a:solidFill>
                  <a:srgbClr val="FF0000"/>
                </a:solidFill>
              </a:rPr>
              <a:t>- inside/outside organization.</a:t>
            </a:r>
            <a:endParaRPr lang="en-US" dirty="0" smtClean="0">
              <a:solidFill>
                <a:srgbClr val="FF0000"/>
              </a:solidFill>
            </a:endParaRPr>
          </a:p>
        </p:txBody>
      </p:sp>
      <p:pic>
        <p:nvPicPr>
          <p:cNvPr id="6" name="Picture 2" descr="C:\Users\Michaelm\AppData\Local\Microsoft\Windows\Temporary Internet Files\Content.IE5\3E7R16IG\Fotolia_38970292_XS[1].jpg"/>
          <p:cNvPicPr>
            <a:picLocks noChangeAspect="1" noChangeArrowheads="1"/>
          </p:cNvPicPr>
          <p:nvPr/>
        </p:nvPicPr>
        <p:blipFill>
          <a:blip r:embed="rId2" cstate="print"/>
          <a:srcRect/>
          <a:stretch>
            <a:fillRect/>
          </a:stretch>
        </p:blipFill>
        <p:spPr bwMode="auto">
          <a:xfrm>
            <a:off x="7239000" y="188976"/>
            <a:ext cx="1597152" cy="1030224"/>
          </a:xfrm>
          <a:prstGeom prst="rect">
            <a:avLst/>
          </a:prstGeom>
          <a:noFill/>
        </p:spPr>
      </p:pic>
    </p:spTree>
    <p:extLst>
      <p:ext uri="{BB962C8B-B14F-4D97-AF65-F5344CB8AC3E}">
        <p14:creationId xmlns:p14="http://schemas.microsoft.com/office/powerpoint/2010/main" val="818861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a:p>
        </p:txBody>
      </p:sp>
      <p:sp>
        <p:nvSpPr>
          <p:cNvPr id="4" name="Content Placeholder 3"/>
          <p:cNvSpPr>
            <a:spLocks noGrp="1"/>
          </p:cNvSpPr>
          <p:nvPr>
            <p:ph sz="quarter" idx="1"/>
          </p:nvPr>
        </p:nvSpPr>
        <p:spPr/>
        <p:txBody>
          <a:bodyPr/>
          <a:lstStyle/>
          <a:p>
            <a:r>
              <a:rPr lang="en-US" sz="2400" u="sng" dirty="0" smtClean="0"/>
              <a:t>Perception is a process by which we give meaning to our environment by organizing and interpreting sensory impressions.</a:t>
            </a:r>
          </a:p>
          <a:p>
            <a:endParaRPr lang="en-US" sz="800" u="sng" dirty="0" smtClean="0"/>
          </a:p>
          <a:p>
            <a:pPr lvl="1"/>
            <a:r>
              <a:rPr lang="en-US" sz="2000" dirty="0" smtClean="0">
                <a:solidFill>
                  <a:srgbClr val="FF0000"/>
                </a:solidFill>
              </a:rPr>
              <a:t>Individuals may look at the same thing, but perceive it differently.</a:t>
            </a:r>
          </a:p>
        </p:txBody>
      </p:sp>
      <p:pic>
        <p:nvPicPr>
          <p:cNvPr id="12291" name="Picture 3" descr="C:\Users\Michaelm\AppData\Local\Microsoft\Windows\Temporary Internet Files\Content.IE5\3E7R16IG\rubin_vase[1].gif"/>
          <p:cNvPicPr>
            <a:picLocks noChangeAspect="1" noChangeArrowheads="1"/>
          </p:cNvPicPr>
          <p:nvPr/>
        </p:nvPicPr>
        <p:blipFill>
          <a:blip r:embed="rId2" cstate="print"/>
          <a:srcRect/>
          <a:stretch>
            <a:fillRect/>
          </a:stretch>
        </p:blipFill>
        <p:spPr bwMode="auto">
          <a:xfrm>
            <a:off x="1447800" y="3657600"/>
            <a:ext cx="3048000" cy="2514600"/>
          </a:xfrm>
          <a:prstGeom prst="rect">
            <a:avLst/>
          </a:prstGeom>
          <a:noFill/>
        </p:spPr>
      </p:pic>
      <p:pic>
        <p:nvPicPr>
          <p:cNvPr id="12294" name="Picture 6" descr="C:\Users\Michaelm\AppData\Local\Microsoft\Windows\Temporary Internet Files\Content.IE5\QTOHO7LC\lady[1].jpg"/>
          <p:cNvPicPr>
            <a:picLocks noChangeAspect="1" noChangeArrowheads="1"/>
          </p:cNvPicPr>
          <p:nvPr/>
        </p:nvPicPr>
        <p:blipFill>
          <a:blip r:embed="rId3" cstate="print"/>
          <a:srcRect/>
          <a:stretch>
            <a:fillRect/>
          </a:stretch>
        </p:blipFill>
        <p:spPr bwMode="auto">
          <a:xfrm>
            <a:off x="4800600" y="3657600"/>
            <a:ext cx="2895600" cy="2481072"/>
          </a:xfrm>
          <a:prstGeom prst="rect">
            <a:avLst/>
          </a:prstGeom>
          <a:noFill/>
        </p:spPr>
      </p:pic>
    </p:spTree>
    <p:extLst>
      <p:ext uri="{BB962C8B-B14F-4D97-AF65-F5344CB8AC3E}">
        <p14:creationId xmlns:p14="http://schemas.microsoft.com/office/powerpoint/2010/main" val="139862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a:p>
        </p:txBody>
      </p:sp>
      <p:sp>
        <p:nvSpPr>
          <p:cNvPr id="4" name="Content Placeholder 3"/>
          <p:cNvSpPr>
            <a:spLocks noGrp="1"/>
          </p:cNvSpPr>
          <p:nvPr>
            <p:ph sz="quarter" idx="1"/>
          </p:nvPr>
        </p:nvSpPr>
        <p:spPr>
          <a:xfrm>
            <a:off x="301752" y="1527048"/>
            <a:ext cx="8503920" cy="4721352"/>
          </a:xfrm>
        </p:spPr>
        <p:txBody>
          <a:bodyPr>
            <a:normAutofit lnSpcReduction="10000"/>
          </a:bodyPr>
          <a:lstStyle/>
          <a:p>
            <a:r>
              <a:rPr lang="en-US" sz="2400" u="sng" dirty="0" smtClean="0"/>
              <a:t>A number of factors operate to shape and sometimes distort perception.  These factors can reside in:</a:t>
            </a:r>
          </a:p>
          <a:p>
            <a:endParaRPr lang="en-US" sz="800" u="sng" dirty="0" smtClean="0"/>
          </a:p>
          <a:p>
            <a:pPr marL="731520" lvl="1" indent="-457200">
              <a:buFont typeface="+mj-lt"/>
              <a:buAutoNum type="arabicPeriod"/>
            </a:pPr>
            <a:r>
              <a:rPr lang="en-US" u="sng" dirty="0" smtClean="0"/>
              <a:t>The Perceiver</a:t>
            </a:r>
          </a:p>
          <a:p>
            <a:pPr lvl="2"/>
            <a:r>
              <a:rPr lang="en-US" dirty="0" smtClean="0">
                <a:solidFill>
                  <a:srgbClr val="FF0000"/>
                </a:solidFill>
              </a:rPr>
              <a:t>Personal characteristics; such as, attitudes, personality, motives, interests, past experiences, etc. influence the interpretation.</a:t>
            </a:r>
          </a:p>
          <a:p>
            <a:pPr marL="731520" lvl="1" indent="-457200">
              <a:buFont typeface="+mj-lt"/>
              <a:buAutoNum type="arabicPeriod"/>
            </a:pPr>
            <a:r>
              <a:rPr lang="en-US" u="sng" dirty="0" smtClean="0"/>
              <a:t>The Object or Target being perceived</a:t>
            </a:r>
          </a:p>
          <a:p>
            <a:pPr lvl="2"/>
            <a:r>
              <a:rPr lang="en-US" dirty="0" smtClean="0">
                <a:solidFill>
                  <a:srgbClr val="FF0000"/>
                </a:solidFill>
              </a:rPr>
              <a:t>Because targets are not looked at in isolation, the relationship of a target to its background influences perception (i.e. beauty); as does our tendency to group close and similar things together.</a:t>
            </a:r>
          </a:p>
          <a:p>
            <a:pPr marL="731520" lvl="1" indent="-457200">
              <a:buFont typeface="+mj-lt"/>
              <a:buAutoNum type="arabicPeriod"/>
            </a:pPr>
            <a:r>
              <a:rPr lang="en-US" u="sng" dirty="0" smtClean="0"/>
              <a:t>The Context of the Situation in which the perception is made</a:t>
            </a:r>
          </a:p>
          <a:p>
            <a:pPr lvl="2"/>
            <a:r>
              <a:rPr lang="en-US" dirty="0" smtClean="0">
                <a:solidFill>
                  <a:srgbClr val="FF0000"/>
                </a:solidFill>
              </a:rPr>
              <a:t>The time at which an object or event is seen can influence attention, as can location, lighting, temperature, and a other situational factors.</a:t>
            </a:r>
            <a:endParaRPr lang="en-US" dirty="0">
              <a:solidFill>
                <a:srgbClr val="FF0000"/>
              </a:solidFill>
            </a:endParaRPr>
          </a:p>
        </p:txBody>
      </p:sp>
    </p:spTree>
    <p:extLst>
      <p:ext uri="{BB962C8B-B14F-4D97-AF65-F5344CB8AC3E}">
        <p14:creationId xmlns:p14="http://schemas.microsoft.com/office/powerpoint/2010/main" val="44706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a:p>
        </p:txBody>
      </p:sp>
      <p:sp>
        <p:nvSpPr>
          <p:cNvPr id="4" name="Content Placeholder 3"/>
          <p:cNvSpPr>
            <a:spLocks noGrp="1"/>
          </p:cNvSpPr>
          <p:nvPr>
            <p:ph sz="quarter" idx="1"/>
          </p:nvPr>
        </p:nvSpPr>
        <p:spPr/>
        <p:txBody>
          <a:bodyPr/>
          <a:lstStyle/>
          <a:p>
            <a:r>
              <a:rPr lang="en-US" sz="2400" u="sng" dirty="0" smtClean="0"/>
              <a:t>When we observe people, we attempt to develop expectations of why they behave in certain ways.</a:t>
            </a:r>
          </a:p>
          <a:p>
            <a:endParaRPr lang="en-US" sz="800" dirty="0" smtClean="0"/>
          </a:p>
          <a:p>
            <a:pPr lvl="1"/>
            <a:r>
              <a:rPr lang="en-US" dirty="0" smtClean="0">
                <a:solidFill>
                  <a:srgbClr val="FF0000"/>
                </a:solidFill>
              </a:rPr>
              <a:t>Our perception and judgment of a person’s actions, therefore, will be significantly influenced by the assumptions we make about the person’s internal state.</a:t>
            </a:r>
            <a:endParaRPr lang="en-US" dirty="0">
              <a:solidFill>
                <a:srgbClr val="FF0000"/>
              </a:solidFill>
            </a:endParaRPr>
          </a:p>
        </p:txBody>
      </p:sp>
      <p:pic>
        <p:nvPicPr>
          <p:cNvPr id="13314" name="Picture 2" descr="C:\Users\Michaelm\AppData\Local\Microsoft\Windows\Temporary Internet Files\Content.IE5\JQUOH281\12061[1].jpg"/>
          <p:cNvPicPr>
            <a:picLocks noChangeAspect="1" noChangeArrowheads="1"/>
          </p:cNvPicPr>
          <p:nvPr/>
        </p:nvPicPr>
        <p:blipFill>
          <a:blip r:embed="rId2" cstate="print"/>
          <a:srcRect/>
          <a:stretch>
            <a:fillRect/>
          </a:stretch>
        </p:blipFill>
        <p:spPr bwMode="auto">
          <a:xfrm>
            <a:off x="4876800" y="3733800"/>
            <a:ext cx="3479800" cy="2286000"/>
          </a:xfrm>
          <a:prstGeom prst="rect">
            <a:avLst/>
          </a:prstGeom>
          <a:noFill/>
        </p:spPr>
      </p:pic>
    </p:spTree>
    <p:extLst>
      <p:ext uri="{BB962C8B-B14F-4D97-AF65-F5344CB8AC3E}">
        <p14:creationId xmlns:p14="http://schemas.microsoft.com/office/powerpoint/2010/main" val="1911836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a:p>
        </p:txBody>
      </p:sp>
      <p:sp>
        <p:nvSpPr>
          <p:cNvPr id="4" name="Content Placeholder 3"/>
          <p:cNvSpPr>
            <a:spLocks noGrp="1"/>
          </p:cNvSpPr>
          <p:nvPr>
            <p:ph sz="quarter" idx="1"/>
          </p:nvPr>
        </p:nvSpPr>
        <p:spPr/>
        <p:txBody>
          <a:bodyPr>
            <a:normAutofit/>
          </a:bodyPr>
          <a:lstStyle/>
          <a:p>
            <a:r>
              <a:rPr lang="en-US" sz="2400" u="sng" dirty="0" smtClean="0"/>
              <a:t>Attribution Theory explains how we judge people differently depending on how we attribute the behavior.</a:t>
            </a:r>
          </a:p>
          <a:p>
            <a:endParaRPr lang="en-US" sz="800" u="sng" dirty="0" smtClean="0"/>
          </a:p>
          <a:p>
            <a:pPr lvl="1"/>
            <a:r>
              <a:rPr lang="en-US" dirty="0" smtClean="0"/>
              <a:t>When we observe an individual’s behavior, we attempt to determine whether it was internally or externally caused.</a:t>
            </a:r>
          </a:p>
          <a:p>
            <a:pPr lvl="1"/>
            <a:endParaRPr lang="en-US" sz="800" dirty="0" smtClean="0"/>
          </a:p>
          <a:p>
            <a:pPr lvl="2"/>
            <a:r>
              <a:rPr lang="en-US" sz="1800" u="sng" dirty="0" smtClean="0">
                <a:solidFill>
                  <a:srgbClr val="FF0000"/>
                </a:solidFill>
              </a:rPr>
              <a:t>Internal</a:t>
            </a:r>
            <a:r>
              <a:rPr lang="en-US" sz="1800" dirty="0" smtClean="0">
                <a:solidFill>
                  <a:srgbClr val="FF0000"/>
                </a:solidFill>
              </a:rPr>
              <a:t> - behavior is believed to be under the control of the individual.</a:t>
            </a:r>
          </a:p>
          <a:p>
            <a:pPr lvl="2"/>
            <a:r>
              <a:rPr lang="en-US" sz="1800" u="sng" dirty="0" smtClean="0">
                <a:solidFill>
                  <a:srgbClr val="FF0000"/>
                </a:solidFill>
              </a:rPr>
              <a:t>External</a:t>
            </a:r>
            <a:r>
              <a:rPr lang="en-US" sz="1800" dirty="0" smtClean="0">
                <a:solidFill>
                  <a:srgbClr val="FF0000"/>
                </a:solidFill>
              </a:rPr>
              <a:t> - behavior results from outside causes. The person is seen as have been forced into the behavior by the situation</a:t>
            </a:r>
            <a:r>
              <a:rPr lang="en-US" sz="1800" dirty="0" smtClean="0">
                <a:solidFill>
                  <a:srgbClr val="FF0000"/>
                </a:solidFill>
              </a:rPr>
              <a:t>.</a:t>
            </a:r>
          </a:p>
        </p:txBody>
      </p:sp>
      <p:pic>
        <p:nvPicPr>
          <p:cNvPr id="1027" name="Picture 3" descr="C:\Users\Michaelm\AppData\Local\Microsoft\Windows\Temporary Internet Files\Content.IE5\JQUOH281\IMG_8160[1].jpg"/>
          <p:cNvPicPr>
            <a:picLocks noChangeAspect="1" noChangeArrowheads="1"/>
          </p:cNvPicPr>
          <p:nvPr/>
        </p:nvPicPr>
        <p:blipFill>
          <a:blip r:embed="rId2" cstate="print"/>
          <a:srcRect/>
          <a:stretch>
            <a:fillRect/>
          </a:stretch>
        </p:blipFill>
        <p:spPr bwMode="auto">
          <a:xfrm>
            <a:off x="5715000" y="4419600"/>
            <a:ext cx="3121152" cy="1905000"/>
          </a:xfrm>
          <a:prstGeom prst="rect">
            <a:avLst/>
          </a:prstGeom>
          <a:noFill/>
        </p:spPr>
      </p:pic>
    </p:spTree>
    <p:extLst>
      <p:ext uri="{BB962C8B-B14F-4D97-AF65-F5344CB8AC3E}">
        <p14:creationId xmlns:p14="http://schemas.microsoft.com/office/powerpoint/2010/main" val="726831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Attribution Error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a:p>
        </p:txBody>
      </p:sp>
      <p:sp>
        <p:nvSpPr>
          <p:cNvPr id="4" name="Content Placeholder 3"/>
          <p:cNvSpPr>
            <a:spLocks noGrp="1"/>
          </p:cNvSpPr>
          <p:nvPr>
            <p:ph sz="quarter" idx="1"/>
          </p:nvPr>
        </p:nvSpPr>
        <p:spPr/>
        <p:txBody>
          <a:bodyPr>
            <a:normAutofit/>
          </a:bodyPr>
          <a:lstStyle/>
          <a:p>
            <a:r>
              <a:rPr lang="en-US" sz="2400" u="sng" dirty="0" smtClean="0"/>
              <a:t>When we make judgments about the behavior of other people, we have a tendency to underestimate the influence of external factors and overestimate the influence of internal or personal factors.</a:t>
            </a:r>
          </a:p>
          <a:p>
            <a:endParaRPr lang="en-US" sz="800" u="sng" dirty="0" smtClean="0"/>
          </a:p>
          <a:p>
            <a:pPr lvl="1"/>
            <a:r>
              <a:rPr lang="en-US" dirty="0" smtClean="0"/>
              <a:t>Individuals also tend to attribute their own success to internal factors such as ability or effort while putting the blame for failure on external factors such as luck (or an “unfair” test</a:t>
            </a:r>
            <a:r>
              <a:rPr lang="en-US" dirty="0" smtClean="0"/>
              <a:t>).</a:t>
            </a:r>
            <a:endParaRPr lang="en-US" dirty="0" smtClean="0"/>
          </a:p>
        </p:txBody>
      </p:sp>
      <p:pic>
        <p:nvPicPr>
          <p:cNvPr id="3074" name="Picture 2" descr="C:\Users\Michaelm\AppData\Local\Microsoft\Windows\Temporary Internet Files\Content.IE5\WH26L03T\3992241_7f409a1d49_z[1].jpg"/>
          <p:cNvPicPr>
            <a:picLocks noChangeAspect="1" noChangeArrowheads="1"/>
          </p:cNvPicPr>
          <p:nvPr/>
        </p:nvPicPr>
        <p:blipFill>
          <a:blip r:embed="rId2" cstate="print"/>
          <a:srcRect/>
          <a:stretch>
            <a:fillRect/>
          </a:stretch>
        </p:blipFill>
        <p:spPr bwMode="auto">
          <a:xfrm>
            <a:off x="5546852" y="4495800"/>
            <a:ext cx="3289300" cy="1778000"/>
          </a:xfrm>
          <a:prstGeom prst="rect">
            <a:avLst/>
          </a:prstGeom>
          <a:noFill/>
        </p:spPr>
      </p:pic>
    </p:spTree>
    <p:extLst>
      <p:ext uri="{BB962C8B-B14F-4D97-AF65-F5344CB8AC3E}">
        <p14:creationId xmlns:p14="http://schemas.microsoft.com/office/powerpoint/2010/main" val="2215411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a:p>
        </p:txBody>
      </p:sp>
      <p:sp>
        <p:nvSpPr>
          <p:cNvPr id="4" name="Content Placeholder 3"/>
          <p:cNvSpPr>
            <a:spLocks noGrp="1"/>
          </p:cNvSpPr>
          <p:nvPr>
            <p:ph sz="quarter" idx="1"/>
          </p:nvPr>
        </p:nvSpPr>
        <p:spPr>
          <a:xfrm>
            <a:off x="301752" y="1527048"/>
            <a:ext cx="8503920" cy="4721352"/>
          </a:xfrm>
        </p:spPr>
        <p:txBody>
          <a:bodyPr>
            <a:normAutofit/>
          </a:bodyPr>
          <a:lstStyle/>
          <a:p>
            <a:r>
              <a:rPr lang="en-US" sz="2400" u="sng" dirty="0" smtClean="0"/>
              <a:t>All of us use a number of shortcuts to judge others</a:t>
            </a:r>
            <a:r>
              <a:rPr lang="en-US" sz="2400" u="sng" dirty="0" smtClean="0"/>
              <a:t>.              </a:t>
            </a:r>
            <a:endParaRPr lang="en-US" sz="800" u="sng" dirty="0" smtClean="0"/>
          </a:p>
          <a:p>
            <a:pPr marL="731520" lvl="1" indent="-457200">
              <a:buFont typeface="+mj-lt"/>
              <a:buAutoNum type="arabicPeriod"/>
            </a:pPr>
            <a:endParaRPr lang="en-US" sz="800" u="sng" dirty="0" smtClean="0"/>
          </a:p>
          <a:p>
            <a:pPr marL="731520" lvl="1" indent="-457200">
              <a:buFont typeface="+mj-lt"/>
              <a:buAutoNum type="arabicPeriod"/>
            </a:pPr>
            <a:r>
              <a:rPr lang="en-US" u="sng" dirty="0" smtClean="0"/>
              <a:t>Selectivity</a:t>
            </a:r>
            <a:endParaRPr lang="en-US" u="sng" dirty="0" smtClean="0"/>
          </a:p>
          <a:p>
            <a:pPr lvl="2"/>
            <a:r>
              <a:rPr lang="en-US" sz="1800" dirty="0" smtClean="0">
                <a:solidFill>
                  <a:srgbClr val="FF0000"/>
                </a:solidFill>
              </a:rPr>
              <a:t>People assimilate certain bits and pieces of what they observe depending on their interests, background, experience, and attitudes.</a:t>
            </a:r>
          </a:p>
          <a:p>
            <a:pPr marL="731520" lvl="1" indent="-457200">
              <a:buFont typeface="+mj-lt"/>
              <a:buAutoNum type="arabicPeriod"/>
            </a:pPr>
            <a:r>
              <a:rPr lang="en-US" u="sng" dirty="0" smtClean="0"/>
              <a:t>Assumed Similarity</a:t>
            </a:r>
          </a:p>
          <a:p>
            <a:pPr lvl="2"/>
            <a:r>
              <a:rPr lang="en-US" sz="1800" dirty="0" smtClean="0">
                <a:solidFill>
                  <a:srgbClr val="FF0000"/>
                </a:solidFill>
              </a:rPr>
              <a:t>People assume that others are like them.</a:t>
            </a:r>
          </a:p>
          <a:p>
            <a:pPr marL="731520" lvl="1" indent="-457200">
              <a:buFont typeface="+mj-lt"/>
              <a:buAutoNum type="arabicPeriod"/>
            </a:pPr>
            <a:r>
              <a:rPr lang="en-US" u="sng" dirty="0" smtClean="0"/>
              <a:t>Stereotyping</a:t>
            </a:r>
          </a:p>
          <a:p>
            <a:pPr lvl="2"/>
            <a:r>
              <a:rPr lang="en-US" sz="1800" dirty="0" smtClean="0">
                <a:solidFill>
                  <a:srgbClr val="FF0000"/>
                </a:solidFill>
              </a:rPr>
              <a:t>People judge others on the basis of their perception of a group to which the others belong.</a:t>
            </a:r>
          </a:p>
          <a:p>
            <a:pPr marL="731520" lvl="1" indent="-457200">
              <a:buFont typeface="+mj-lt"/>
              <a:buAutoNum type="arabicPeriod"/>
            </a:pPr>
            <a:r>
              <a:rPr lang="en-US" u="sng" dirty="0" smtClean="0"/>
              <a:t>Halo Effect</a:t>
            </a:r>
          </a:p>
          <a:p>
            <a:pPr lvl="2"/>
            <a:r>
              <a:rPr lang="en-US" sz="1800" dirty="0" smtClean="0">
                <a:solidFill>
                  <a:srgbClr val="FF0000"/>
                </a:solidFill>
              </a:rPr>
              <a:t>People form an impression of others on the basis of a single trait,    </a:t>
            </a:r>
            <a:r>
              <a:rPr lang="en-US" sz="1800" dirty="0" smtClean="0">
                <a:solidFill>
                  <a:srgbClr val="FF0000"/>
                </a:solidFill>
              </a:rPr>
              <a:t>        </a:t>
            </a:r>
            <a:r>
              <a:rPr lang="en-US" sz="1800" dirty="0" smtClean="0">
                <a:solidFill>
                  <a:srgbClr val="FF0000"/>
                </a:solidFill>
              </a:rPr>
              <a:t>i.e. intelligence, enthusiasm, attractiveness, etc.</a:t>
            </a:r>
            <a:endParaRPr lang="en-US" sz="1800" dirty="0">
              <a:solidFill>
                <a:srgbClr val="FF0000"/>
              </a:solidFill>
            </a:endParaRPr>
          </a:p>
        </p:txBody>
      </p:sp>
      <p:pic>
        <p:nvPicPr>
          <p:cNvPr id="4099" name="Picture 3" descr="C:\Users\Michaelm\AppData\Local\Microsoft\Windows\Temporary Internet Files\Content.IE5\3X0ZDPIB\1280px-Scissors_icon_black.svg[1].png"/>
          <p:cNvPicPr>
            <a:picLocks noChangeAspect="1" noChangeArrowheads="1"/>
          </p:cNvPicPr>
          <p:nvPr/>
        </p:nvPicPr>
        <p:blipFill>
          <a:blip r:embed="rId2" cstate="print"/>
          <a:srcRect/>
          <a:stretch>
            <a:fillRect/>
          </a:stretch>
        </p:blipFill>
        <p:spPr bwMode="auto">
          <a:xfrm>
            <a:off x="6934200" y="3124200"/>
            <a:ext cx="1600200" cy="990600"/>
          </a:xfrm>
          <a:prstGeom prst="rect">
            <a:avLst/>
          </a:prstGeom>
          <a:noFill/>
        </p:spPr>
      </p:pic>
    </p:spTree>
    <p:extLst>
      <p:ext uri="{BB962C8B-B14F-4D97-AF65-F5344CB8AC3E}">
        <p14:creationId xmlns:p14="http://schemas.microsoft.com/office/powerpoint/2010/main" val="2112310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Perception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a:p>
        </p:txBody>
      </p:sp>
      <p:sp>
        <p:nvSpPr>
          <p:cNvPr id="4" name="Content Placeholder 3"/>
          <p:cNvSpPr>
            <a:spLocks noGrp="1"/>
          </p:cNvSpPr>
          <p:nvPr>
            <p:ph sz="quarter" idx="1"/>
          </p:nvPr>
        </p:nvSpPr>
        <p:spPr/>
        <p:txBody>
          <a:bodyPr/>
          <a:lstStyle/>
          <a:p>
            <a:r>
              <a:rPr lang="en-US" sz="2400" u="sng" dirty="0" smtClean="0"/>
              <a:t>Managers should be interested in perception because it helps them understand EE behavior.</a:t>
            </a:r>
          </a:p>
          <a:p>
            <a:endParaRPr lang="en-US" sz="800" u="sng" dirty="0" smtClean="0"/>
          </a:p>
          <a:p>
            <a:pPr lvl="1"/>
            <a:r>
              <a:rPr lang="en-US" dirty="0" smtClean="0"/>
              <a:t>Managers need to recognize that their EE’s react to perceptions, not to reality. </a:t>
            </a:r>
          </a:p>
          <a:p>
            <a:pPr lvl="2"/>
            <a:r>
              <a:rPr lang="en-US" dirty="0" smtClean="0">
                <a:solidFill>
                  <a:srgbClr val="FF0000"/>
                </a:solidFill>
              </a:rPr>
              <a:t>If individuals perceive appraisals to be biased or wages low,   they’ll behave as if those conditions actually exist.</a:t>
            </a:r>
          </a:p>
          <a:p>
            <a:pPr lvl="1"/>
            <a:r>
              <a:rPr lang="en-US" dirty="0" smtClean="0"/>
              <a:t>EE’s organize and interpret what they see, so there is always the potential for perceptual distortion.</a:t>
            </a:r>
          </a:p>
          <a:p>
            <a:pPr lvl="2"/>
            <a:r>
              <a:rPr lang="en-US" dirty="0" smtClean="0">
                <a:solidFill>
                  <a:srgbClr val="FF0000"/>
                </a:solidFill>
              </a:rPr>
              <a:t>The message is clear – pay close attention to how EE’s perceive both their jobs and management actions.  </a:t>
            </a:r>
            <a:endParaRPr lang="en-US" dirty="0">
              <a:solidFill>
                <a:srgbClr val="FF0000"/>
              </a:solidFill>
            </a:endParaRPr>
          </a:p>
        </p:txBody>
      </p:sp>
      <p:pic>
        <p:nvPicPr>
          <p:cNvPr id="9218" name="Picture 2" descr="C:\Users\Michaelm\AppData\Local\Microsoft\Windows\Temporary Internet Files\Content.IE5\3X0ZDPIB\stock-vector-wonder-female-emoticon-332803859[1].jpg"/>
          <p:cNvPicPr>
            <a:picLocks noChangeAspect="1" noChangeArrowheads="1"/>
          </p:cNvPicPr>
          <p:nvPr/>
        </p:nvPicPr>
        <p:blipFill>
          <a:blip r:embed="rId2" cstate="print"/>
          <a:srcRect/>
          <a:stretch>
            <a:fillRect/>
          </a:stretch>
        </p:blipFill>
        <p:spPr bwMode="auto">
          <a:xfrm>
            <a:off x="7162800" y="5181600"/>
            <a:ext cx="1386840" cy="1066800"/>
          </a:xfrm>
          <a:prstGeom prst="rect">
            <a:avLst/>
          </a:prstGeom>
          <a:noFill/>
        </p:spPr>
      </p:pic>
    </p:spTree>
    <p:extLst>
      <p:ext uri="{BB962C8B-B14F-4D97-AF65-F5344CB8AC3E}">
        <p14:creationId xmlns:p14="http://schemas.microsoft.com/office/powerpoint/2010/main" val="1531010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a:p>
        </p:txBody>
      </p:sp>
      <p:pic>
        <p:nvPicPr>
          <p:cNvPr id="1029" name="Picture 5" descr="C:\Users\MichaelM\AppData\Local\Microsoft\Windows\INetCache\IE\HNQ21PIQ\tumblr_mc6igqNqfj1rhsi59o1_500[1].gif"/>
          <p:cNvPicPr>
            <a:picLocks noGrp="1" noChangeAspect="1" noChangeArrowheads="1" noCrop="1"/>
          </p:cNvPicPr>
          <p:nvPr>
            <p:ph sz="quarter" idx="1"/>
          </p:nvPr>
        </p:nvPicPr>
        <p:blipFill>
          <a:blip r:embed="rId2" cstate="print"/>
          <a:srcRect/>
          <a:stretch>
            <a:fillRect/>
          </a:stretch>
        </p:blipFill>
        <p:spPr bwMode="auto">
          <a:xfrm>
            <a:off x="152400" y="152400"/>
            <a:ext cx="8839200" cy="6553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a:p>
        </p:txBody>
      </p:sp>
      <p:sp>
        <p:nvSpPr>
          <p:cNvPr id="4" name="Content Placeholder 3"/>
          <p:cNvSpPr>
            <a:spLocks noGrp="1"/>
          </p:cNvSpPr>
          <p:nvPr>
            <p:ph sz="quarter" idx="1"/>
          </p:nvPr>
        </p:nvSpPr>
        <p:spPr/>
        <p:txBody>
          <a:bodyPr/>
          <a:lstStyle/>
          <a:p>
            <a:r>
              <a:rPr lang="en-US" sz="2400" u="sng" dirty="0" smtClean="0"/>
              <a:t>People who act as catalysts and assume the responsibility for managing the change process are called Change Agents</a:t>
            </a:r>
            <a:r>
              <a:rPr lang="en-US" sz="2000" dirty="0" smtClean="0"/>
              <a:t>.</a:t>
            </a:r>
          </a:p>
          <a:p>
            <a:pPr lvl="1"/>
            <a:endParaRPr lang="en-US" sz="800" u="sng" dirty="0" smtClean="0"/>
          </a:p>
          <a:p>
            <a:pPr lvl="1"/>
            <a:r>
              <a:rPr lang="en-US" dirty="0" smtClean="0"/>
              <a:t>Change Agents can be any manager or any non-manager, including an outside consultant.</a:t>
            </a:r>
          </a:p>
          <a:p>
            <a:pPr lvl="1"/>
            <a:endParaRPr lang="en-US" sz="800" dirty="0" smtClean="0"/>
          </a:p>
          <a:p>
            <a:pPr lvl="2"/>
            <a:r>
              <a:rPr lang="en-US" sz="1800" dirty="0" smtClean="0">
                <a:solidFill>
                  <a:srgbClr val="FF0000"/>
                </a:solidFill>
              </a:rPr>
              <a:t>Consultants offer an objective perspective that insiders usually lack. </a:t>
            </a:r>
          </a:p>
          <a:p>
            <a:pPr lvl="2"/>
            <a:r>
              <a:rPr lang="en-US" sz="1800" dirty="0" smtClean="0">
                <a:solidFill>
                  <a:srgbClr val="FF0000"/>
                </a:solidFill>
              </a:rPr>
              <a:t>However, they may not understand the organization’s history, culture, operating procedures, and personnel.</a:t>
            </a:r>
            <a:endParaRPr lang="en-US" sz="1800" dirty="0">
              <a:solidFill>
                <a:srgbClr val="FF0000"/>
              </a:solidFill>
            </a:endParaRPr>
          </a:p>
        </p:txBody>
      </p:sp>
      <p:pic>
        <p:nvPicPr>
          <p:cNvPr id="4098" name="Picture 2" descr="C:\Users\Michaelm\AppData\Local\Microsoft\Windows\Temporary Internet Files\Content.IE5\52LYKE23\consultant-orange[1].jpg"/>
          <p:cNvPicPr>
            <a:picLocks noChangeAspect="1" noChangeArrowheads="1"/>
          </p:cNvPicPr>
          <p:nvPr/>
        </p:nvPicPr>
        <p:blipFill>
          <a:blip r:embed="rId2" cstate="print"/>
          <a:srcRect/>
          <a:stretch>
            <a:fillRect/>
          </a:stretch>
        </p:blipFill>
        <p:spPr bwMode="auto">
          <a:xfrm>
            <a:off x="5783204" y="4572000"/>
            <a:ext cx="2995574" cy="1676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a:p>
        </p:txBody>
      </p:sp>
      <p:sp>
        <p:nvSpPr>
          <p:cNvPr id="4" name="Content Placeholder 3"/>
          <p:cNvSpPr>
            <a:spLocks noGrp="1"/>
          </p:cNvSpPr>
          <p:nvPr>
            <p:ph sz="quarter" idx="1"/>
          </p:nvPr>
        </p:nvSpPr>
        <p:spPr/>
        <p:txBody>
          <a:bodyPr>
            <a:normAutofit/>
          </a:bodyPr>
          <a:lstStyle/>
          <a:p>
            <a:r>
              <a:rPr lang="en-US" sz="2400" u="sng" dirty="0" smtClean="0"/>
              <a:t>Calm Waters Metaphor</a:t>
            </a:r>
          </a:p>
          <a:p>
            <a:endParaRPr lang="en-US" sz="800" u="sng" dirty="0" smtClean="0"/>
          </a:p>
          <a:p>
            <a:pPr lvl="1"/>
            <a:r>
              <a:rPr lang="en-US" dirty="0" smtClean="0"/>
              <a:t>Envisions the organization as a large ship crossing a calm sea.  Change appears to be the occasional storm, a brief distraction in an otherwise calm and predictable trip.</a:t>
            </a:r>
          </a:p>
          <a:p>
            <a:pPr lvl="1"/>
            <a:endParaRPr lang="en-US" sz="800" dirty="0" smtClean="0"/>
          </a:p>
          <a:p>
            <a:pPr lvl="2"/>
            <a:r>
              <a:rPr lang="en-US" dirty="0" smtClean="0">
                <a:solidFill>
                  <a:srgbClr val="FF0000"/>
                </a:solidFill>
              </a:rPr>
              <a:t>According </a:t>
            </a:r>
            <a:r>
              <a:rPr lang="en-US" dirty="0" smtClean="0">
                <a:solidFill>
                  <a:srgbClr val="FF0000"/>
                </a:solidFill>
              </a:rPr>
              <a:t>to Lewin, successful change requires: </a:t>
            </a:r>
            <a:r>
              <a:rPr lang="en-US" dirty="0" smtClean="0">
                <a:solidFill>
                  <a:srgbClr val="FF0000"/>
                </a:solidFill>
              </a:rPr>
              <a:t>(</a:t>
            </a:r>
            <a:r>
              <a:rPr lang="en-US" dirty="0" smtClean="0">
                <a:solidFill>
                  <a:srgbClr val="FF0000"/>
                </a:solidFill>
              </a:rPr>
              <a:t>1) unfreezing the status quo, (2) changing to a new state, and </a:t>
            </a:r>
            <a:r>
              <a:rPr lang="en-US" dirty="0" smtClean="0">
                <a:solidFill>
                  <a:srgbClr val="FF0000"/>
                </a:solidFill>
              </a:rPr>
              <a:t>(</a:t>
            </a:r>
            <a:r>
              <a:rPr lang="en-US" dirty="0" smtClean="0">
                <a:solidFill>
                  <a:srgbClr val="FF0000"/>
                </a:solidFill>
              </a:rPr>
              <a:t>3) refreezing the new change to make it permanent.</a:t>
            </a:r>
          </a:p>
        </p:txBody>
      </p:sp>
      <p:pic>
        <p:nvPicPr>
          <p:cNvPr id="5124" name="Picture 4" descr="C:\Users\Michaelm\AppData\Local\Microsoft\Windows\Temporary Internet Files\Content.IE5\3E7R16IG\1339605496[1].png"/>
          <p:cNvPicPr>
            <a:picLocks noChangeAspect="1" noChangeArrowheads="1"/>
          </p:cNvPicPr>
          <p:nvPr/>
        </p:nvPicPr>
        <p:blipFill>
          <a:blip r:embed="rId2" cstate="print"/>
          <a:srcRect/>
          <a:stretch>
            <a:fillRect/>
          </a:stretch>
        </p:blipFill>
        <p:spPr bwMode="auto">
          <a:xfrm>
            <a:off x="6324600" y="4572000"/>
            <a:ext cx="2382266" cy="167634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a:p>
        </p:txBody>
      </p:sp>
      <p:sp>
        <p:nvSpPr>
          <p:cNvPr id="4" name="Content Placeholder 3"/>
          <p:cNvSpPr>
            <a:spLocks noGrp="1"/>
          </p:cNvSpPr>
          <p:nvPr>
            <p:ph sz="quarter" idx="1"/>
          </p:nvPr>
        </p:nvSpPr>
        <p:spPr/>
        <p:txBody>
          <a:bodyPr>
            <a:normAutofit/>
          </a:bodyPr>
          <a:lstStyle/>
          <a:p>
            <a:r>
              <a:rPr lang="en-US" sz="2400" u="sng" dirty="0" smtClean="0"/>
              <a:t>White-Water Rapids Metaphor</a:t>
            </a:r>
          </a:p>
          <a:p>
            <a:endParaRPr lang="en-US" sz="800" u="sng" dirty="0"/>
          </a:p>
          <a:p>
            <a:pPr lvl="1"/>
            <a:r>
              <a:rPr lang="en-US" dirty="0" smtClean="0"/>
              <a:t>The organization is seen as a small raft navigating a raging river with uninterrupted white-water rapids.</a:t>
            </a:r>
          </a:p>
          <a:p>
            <a:pPr lvl="1"/>
            <a:r>
              <a:rPr lang="en-US" dirty="0" smtClean="0"/>
              <a:t>In this metaphor, change is the status quo, and managing change is a continual process.</a:t>
            </a:r>
          </a:p>
          <a:p>
            <a:pPr lvl="1"/>
            <a:endParaRPr lang="en-US" sz="800" dirty="0"/>
          </a:p>
          <a:p>
            <a:pPr lvl="2"/>
            <a:r>
              <a:rPr lang="en-US" dirty="0" smtClean="0">
                <a:solidFill>
                  <a:srgbClr val="FF0000"/>
                </a:solidFill>
              </a:rPr>
              <a:t>Managers who are overly structured or uncomfortable with change will not succeed in this environment.</a:t>
            </a:r>
            <a:endParaRPr lang="en-US" dirty="0">
              <a:solidFill>
                <a:srgbClr val="FF0000"/>
              </a:solidFill>
            </a:endParaRPr>
          </a:p>
        </p:txBody>
      </p:sp>
      <p:pic>
        <p:nvPicPr>
          <p:cNvPr id="6149" name="Picture 5" descr="C:\Users\Michaelm\AppData\Local\Microsoft\Windows\Temporary Internet Files\Content.IE5\3X0ZDPIB\1200px-Whirlpool_Rapids_Bridge_2[1].jpg"/>
          <p:cNvPicPr>
            <a:picLocks noChangeAspect="1" noChangeArrowheads="1"/>
          </p:cNvPicPr>
          <p:nvPr/>
        </p:nvPicPr>
        <p:blipFill>
          <a:blip r:embed="rId2" cstate="print"/>
          <a:srcRect/>
          <a:stretch>
            <a:fillRect/>
          </a:stretch>
        </p:blipFill>
        <p:spPr bwMode="auto">
          <a:xfrm>
            <a:off x="6092952" y="4419600"/>
            <a:ext cx="2743200" cy="190835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a:p>
        </p:txBody>
      </p:sp>
      <p:sp>
        <p:nvSpPr>
          <p:cNvPr id="4" name="Content Placeholder 3"/>
          <p:cNvSpPr>
            <a:spLocks noGrp="1"/>
          </p:cNvSpPr>
          <p:nvPr>
            <p:ph sz="quarter" idx="1"/>
          </p:nvPr>
        </p:nvSpPr>
        <p:spPr/>
        <p:txBody>
          <a:bodyPr>
            <a:normAutofit/>
          </a:bodyPr>
          <a:lstStyle/>
          <a:p>
            <a:r>
              <a:rPr lang="en-US" sz="2400" u="sng" dirty="0" smtClean="0"/>
              <a:t>Stability and predictability of the calm waters metaphor doesn’t exist</a:t>
            </a:r>
            <a:r>
              <a:rPr lang="en-US" dirty="0" smtClean="0"/>
              <a:t>.  </a:t>
            </a:r>
          </a:p>
          <a:p>
            <a:endParaRPr lang="en-US" sz="800" dirty="0"/>
          </a:p>
          <a:p>
            <a:pPr lvl="1"/>
            <a:r>
              <a:rPr lang="en-US" dirty="0" smtClean="0"/>
              <a:t>Disruptions in the status quo are not occasional and temporary, and they are not followed by a return to calm.</a:t>
            </a:r>
          </a:p>
          <a:p>
            <a:pPr lvl="1"/>
            <a:endParaRPr lang="en-US" sz="800" dirty="0" smtClean="0"/>
          </a:p>
          <a:p>
            <a:pPr lvl="2"/>
            <a:r>
              <a:rPr lang="en-US" dirty="0" smtClean="0">
                <a:solidFill>
                  <a:srgbClr val="FF0000"/>
                </a:solidFill>
              </a:rPr>
              <a:t>Many managers never get out of the rapids.</a:t>
            </a:r>
            <a:endParaRPr lang="en-US" dirty="0">
              <a:solidFill>
                <a:srgbClr val="FF0000"/>
              </a:solidFill>
            </a:endParaRPr>
          </a:p>
        </p:txBody>
      </p:sp>
      <p:pic>
        <p:nvPicPr>
          <p:cNvPr id="7170" name="Picture 2" descr="C:\Users\Michaelm\AppData\Local\Microsoft\Windows\Temporary Internet Files\Content.IE5\WX0DVOOP\5162566150_ee8dafa544[1].jpg"/>
          <p:cNvPicPr>
            <a:picLocks noChangeAspect="1" noChangeArrowheads="1"/>
          </p:cNvPicPr>
          <p:nvPr/>
        </p:nvPicPr>
        <p:blipFill>
          <a:blip r:embed="rId2" cstate="print"/>
          <a:srcRect/>
          <a:stretch>
            <a:fillRect/>
          </a:stretch>
        </p:blipFill>
        <p:spPr bwMode="auto">
          <a:xfrm>
            <a:off x="2514600" y="4114800"/>
            <a:ext cx="4480560" cy="20970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Planned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a:p>
        </p:txBody>
      </p:sp>
      <p:sp>
        <p:nvSpPr>
          <p:cNvPr id="4" name="Content Placeholder 3"/>
          <p:cNvSpPr>
            <a:spLocks noGrp="1"/>
          </p:cNvSpPr>
          <p:nvPr>
            <p:ph sz="quarter" idx="1"/>
          </p:nvPr>
        </p:nvSpPr>
        <p:spPr/>
        <p:txBody>
          <a:bodyPr>
            <a:normAutofit/>
          </a:bodyPr>
          <a:lstStyle/>
          <a:p>
            <a:r>
              <a:rPr lang="en-US" sz="2400" u="sng" dirty="0" smtClean="0"/>
              <a:t>Efforts to assist organizational members with a planned change are referred to as Organizational Development.</a:t>
            </a:r>
          </a:p>
          <a:p>
            <a:endParaRPr lang="en-US" sz="800" u="sng" dirty="0" smtClean="0"/>
          </a:p>
          <a:p>
            <a:pPr lvl="1"/>
            <a:r>
              <a:rPr lang="en-US" dirty="0" smtClean="0"/>
              <a:t>In facilitating organization-wide changes, managers use OD to change attitudes and values of members, so they can adapt to and be more effective in achieving new direction.</a:t>
            </a:r>
          </a:p>
          <a:p>
            <a:pPr lvl="1"/>
            <a:endParaRPr lang="en-US" sz="800" dirty="0" smtClean="0"/>
          </a:p>
          <a:p>
            <a:pPr lvl="2"/>
            <a:r>
              <a:rPr lang="en-US" dirty="0" smtClean="0">
                <a:solidFill>
                  <a:srgbClr val="FF0000"/>
                </a:solidFill>
              </a:rPr>
              <a:t>When OD efforts are planned, organizational leaders are, in essence, attempting to change the organization’s culture.</a:t>
            </a:r>
          </a:p>
          <a:p>
            <a:pPr lvl="3">
              <a:buNone/>
            </a:pPr>
            <a:endParaRPr lang="en-US" dirty="0" smtClean="0"/>
          </a:p>
          <a:p>
            <a:pPr lvl="3">
              <a:buNone/>
            </a:pPr>
            <a:endParaRPr lang="en-US" dirty="0" smtClean="0"/>
          </a:p>
          <a:p>
            <a:pPr marL="274320" lvl="1" indent="0">
              <a:buNone/>
            </a:pPr>
            <a:endParaRPr lang="en-US" dirty="0"/>
          </a:p>
        </p:txBody>
      </p:sp>
      <p:pic>
        <p:nvPicPr>
          <p:cNvPr id="8194" name="Picture 2" descr="C:\Users\Michaelm\AppData\Local\Microsoft\Windows\Temporary Internet Files\Content.IE5\3X0ZDPIB\Organizational-culture-influences-behaviour[1].jpg"/>
          <p:cNvPicPr>
            <a:picLocks noChangeAspect="1" noChangeArrowheads="1"/>
          </p:cNvPicPr>
          <p:nvPr/>
        </p:nvPicPr>
        <p:blipFill>
          <a:blip r:embed="rId2" cstate="print"/>
          <a:srcRect/>
          <a:stretch>
            <a:fillRect/>
          </a:stretch>
        </p:blipFill>
        <p:spPr bwMode="auto">
          <a:xfrm>
            <a:off x="5867400" y="4724400"/>
            <a:ext cx="2857500" cy="1524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2">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3867</TotalTime>
  <Words>3062</Words>
  <Application>Microsoft Office PowerPoint</Application>
  <PresentationFormat>On-screen Show (4:3)</PresentationFormat>
  <Paragraphs>416</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Calibri</vt:lpstr>
      <vt:lpstr>Georgia</vt:lpstr>
      <vt:lpstr>Wingdings</vt:lpstr>
      <vt:lpstr>Wingdings 2</vt:lpstr>
      <vt:lpstr>Civic</vt:lpstr>
      <vt:lpstr>Fundamentals of Management Session Four </vt:lpstr>
      <vt:lpstr>Part Three: Organizing</vt:lpstr>
      <vt:lpstr>Change</vt:lpstr>
      <vt:lpstr>Change</vt:lpstr>
      <vt:lpstr>Change</vt:lpstr>
      <vt:lpstr>Change</vt:lpstr>
      <vt:lpstr>Change</vt:lpstr>
      <vt:lpstr>Change</vt:lpstr>
      <vt:lpstr>Implementing Planned Change</vt:lpstr>
      <vt:lpstr>Implementing Planned Change</vt:lpstr>
      <vt:lpstr>Implementing Planned Change</vt:lpstr>
      <vt:lpstr>Implementing Planned Change</vt:lpstr>
      <vt:lpstr>Resistance to Change</vt:lpstr>
      <vt:lpstr>Resistance to Change</vt:lpstr>
      <vt:lpstr>Resistance to Change</vt:lpstr>
      <vt:lpstr>Resistance to Change</vt:lpstr>
      <vt:lpstr>Resistance to Change</vt:lpstr>
      <vt:lpstr>Stress</vt:lpstr>
      <vt:lpstr>Innovation</vt:lpstr>
      <vt:lpstr>Innovation</vt:lpstr>
      <vt:lpstr>Innovation</vt:lpstr>
      <vt:lpstr>Innovation</vt:lpstr>
      <vt:lpstr>Part Four: Leading</vt:lpstr>
      <vt:lpstr>A Good Manager</vt:lpstr>
      <vt:lpstr>Organizational Behavior</vt:lpstr>
      <vt:lpstr>Goals of Organizational Behavior</vt:lpstr>
      <vt:lpstr>Goals of Organizational Behavior</vt:lpstr>
      <vt:lpstr>Goals of Organizational Behavior</vt:lpstr>
      <vt:lpstr>Attitude</vt:lpstr>
      <vt:lpstr>Attitude</vt:lpstr>
      <vt:lpstr>Attitude</vt:lpstr>
      <vt:lpstr>Attitude</vt:lpstr>
      <vt:lpstr>Understanding Attitudes</vt:lpstr>
      <vt:lpstr>Employee Engagement</vt:lpstr>
      <vt:lpstr>Employee Engagement</vt:lpstr>
      <vt:lpstr>Personality</vt:lpstr>
      <vt:lpstr>Emotional Intelligence</vt:lpstr>
      <vt:lpstr>Emotional Intelligence</vt:lpstr>
      <vt:lpstr>Emotional Intelligence</vt:lpstr>
      <vt:lpstr>Personality and Jobs</vt:lpstr>
      <vt:lpstr>Personality and Jobs</vt:lpstr>
      <vt:lpstr>Perception</vt:lpstr>
      <vt:lpstr>Perception</vt:lpstr>
      <vt:lpstr>Perception</vt:lpstr>
      <vt:lpstr>Attribution Theory</vt:lpstr>
      <vt:lpstr>Fundamental Attribution Error</vt:lpstr>
      <vt:lpstr>Perception</vt:lpstr>
      <vt:lpstr>Understanding Perception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497</cp:revision>
  <cp:lastPrinted>2023-01-06T17:27:42Z</cp:lastPrinted>
  <dcterms:created xsi:type="dcterms:W3CDTF">2015-02-01T00:37:43Z</dcterms:created>
  <dcterms:modified xsi:type="dcterms:W3CDTF">2023-01-06T17:27:47Z</dcterms:modified>
</cp:coreProperties>
</file>