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0"/>
  </p:notesMasterIdLst>
  <p:handoutMasterIdLst>
    <p:handoutMasterId r:id="rId51"/>
  </p:handoutMasterIdLst>
  <p:sldIdLst>
    <p:sldId id="327" r:id="rId2"/>
    <p:sldId id="309" r:id="rId3"/>
    <p:sldId id="356" r:id="rId4"/>
    <p:sldId id="357" r:id="rId5"/>
    <p:sldId id="434" r:id="rId6"/>
    <p:sldId id="358" r:id="rId7"/>
    <p:sldId id="359" r:id="rId8"/>
    <p:sldId id="360" r:id="rId9"/>
    <p:sldId id="362" r:id="rId10"/>
    <p:sldId id="363" r:id="rId11"/>
    <p:sldId id="364" r:id="rId12"/>
    <p:sldId id="382" r:id="rId13"/>
    <p:sldId id="383" r:id="rId14"/>
    <p:sldId id="365" r:id="rId15"/>
    <p:sldId id="366" r:id="rId16"/>
    <p:sldId id="367" r:id="rId17"/>
    <p:sldId id="368" r:id="rId18"/>
    <p:sldId id="373" r:id="rId19"/>
    <p:sldId id="378" r:id="rId20"/>
    <p:sldId id="379" r:id="rId21"/>
    <p:sldId id="380" r:id="rId22"/>
    <p:sldId id="385" r:id="rId23"/>
    <p:sldId id="386" r:id="rId24"/>
    <p:sldId id="387" r:id="rId25"/>
    <p:sldId id="389" r:id="rId26"/>
    <p:sldId id="393" r:id="rId27"/>
    <p:sldId id="394" r:id="rId28"/>
    <p:sldId id="435" r:id="rId29"/>
    <p:sldId id="398" r:id="rId30"/>
    <p:sldId id="400" r:id="rId31"/>
    <p:sldId id="401" r:id="rId32"/>
    <p:sldId id="402" r:id="rId33"/>
    <p:sldId id="403" r:id="rId34"/>
    <p:sldId id="436" r:id="rId35"/>
    <p:sldId id="404" r:id="rId36"/>
    <p:sldId id="405" r:id="rId37"/>
    <p:sldId id="406" r:id="rId38"/>
    <p:sldId id="414" r:id="rId39"/>
    <p:sldId id="415" r:id="rId40"/>
    <p:sldId id="416" r:id="rId41"/>
    <p:sldId id="418" r:id="rId42"/>
    <p:sldId id="422" r:id="rId43"/>
    <p:sldId id="423" r:id="rId44"/>
    <p:sldId id="424" r:id="rId45"/>
    <p:sldId id="426" r:id="rId46"/>
    <p:sldId id="427" r:id="rId47"/>
    <p:sldId id="430" r:id="rId48"/>
    <p:sldId id="355"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6" autoAdjust="0"/>
    <p:restoredTop sz="94642" autoAdjust="0"/>
  </p:normalViewPr>
  <p:slideViewPr>
    <p:cSldViewPr>
      <p:cViewPr varScale="1">
        <p:scale>
          <a:sx n="85" d="100"/>
          <a:sy n="85" d="100"/>
        </p:scale>
        <p:origin x="1382" y="34"/>
      </p:cViewPr>
      <p:guideLst>
        <p:guide orient="horz" pos="2160"/>
        <p:guide pos="2880"/>
      </p:guideLst>
    </p:cSldViewPr>
  </p:slideViewPr>
  <p:outlineViewPr>
    <p:cViewPr>
      <p:scale>
        <a:sx n="33" d="100"/>
        <a:sy n="33" d="100"/>
      </p:scale>
      <p:origin x="0" y="305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1/5/2023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1/5/2023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1/5/2023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1/5/2023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1/5/2023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1/5/2023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cad=rja&amp;uact=8&amp;ved=2ahUKEwjzuZjhhoTdAhUI3lQKHfWLDXYQjRx6BAgBEAU&amp;url=https://www.simplilearn.com/leadership-vs-management-difference-article&amp;psig=AOvVaw2CrgT3B3njXOVwb49QAvrL&amp;ust=1535143821116459"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Fundamentals of Management</a:t>
            </a:r>
            <a:r>
              <a:rPr lang="en-US" sz="3200" dirty="0" smtClean="0"/>
              <a:t/>
            </a:r>
            <a:br>
              <a:rPr lang="en-US" sz="3200" dirty="0" smtClean="0"/>
            </a:br>
            <a:r>
              <a:rPr lang="en-US" sz="2000" smtClean="0"/>
              <a:t>Session Three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pic>
        <p:nvPicPr>
          <p:cNvPr id="5" name="irc_mi" descr="Image result for images of management">
            <a:hlinkClick r:id="rId2"/>
          </p:cNvPr>
          <p:cNvPicPr>
            <a:picLocks noGrp="1"/>
          </p:cNvPicPr>
          <p:nvPr>
            <p:ph sz="quarter" idx="1"/>
          </p:nvPr>
        </p:nvPicPr>
        <p:blipFill>
          <a:blip r:embed="rId3" cstate="print"/>
          <a:srcRect/>
          <a:stretch>
            <a:fillRect/>
          </a:stretch>
        </p:blipFill>
        <p:spPr bwMode="auto">
          <a:xfrm>
            <a:off x="1295400" y="2057400"/>
            <a:ext cx="6553200" cy="3886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vs. Power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Authority is aligned with the position one holds, but power is associated with one’s capacity to influence decisions.</a:t>
            </a:r>
          </a:p>
          <a:p>
            <a:endParaRPr lang="en-US" sz="800" u="sng" dirty="0" smtClean="0"/>
          </a:p>
          <a:p>
            <a:pPr lvl="1"/>
            <a:r>
              <a:rPr lang="en-US" sz="2000" dirty="0" smtClean="0"/>
              <a:t>The higher one is in the organization the greater the authority.</a:t>
            </a:r>
          </a:p>
          <a:p>
            <a:pPr lvl="1"/>
            <a:r>
              <a:rPr lang="en-US" sz="2000" dirty="0" smtClean="0"/>
              <a:t>But, it is not necessary to have authority in order to wield power.</a:t>
            </a:r>
          </a:p>
          <a:p>
            <a:pPr lvl="1"/>
            <a:r>
              <a:rPr lang="en-US" sz="2000" dirty="0" smtClean="0"/>
              <a:t>An exclusive focus on authority produces a narrow, unrealistic view of influence.</a:t>
            </a:r>
          </a:p>
          <a:p>
            <a:pPr lvl="1"/>
            <a:endParaRPr lang="en-US" sz="800" dirty="0" smtClean="0"/>
          </a:p>
          <a:p>
            <a:pPr lvl="2"/>
            <a:r>
              <a:rPr lang="en-US" sz="1800" dirty="0" smtClean="0">
                <a:solidFill>
                  <a:srgbClr val="FF0000"/>
                </a:solidFill>
              </a:rPr>
              <a:t>You do not have to be a manager to have power, and power is not perfectly correlated with one’s level in the organization.</a:t>
            </a:r>
          </a:p>
          <a:p>
            <a:endParaRPr lang="en-US" sz="800" u="sng" dirty="0" smtClean="0"/>
          </a:p>
          <a:p>
            <a:pPr lvl="1"/>
            <a:endParaRPr lang="en-US" sz="800" dirty="0" smtClean="0"/>
          </a:p>
        </p:txBody>
      </p:sp>
      <p:pic>
        <p:nvPicPr>
          <p:cNvPr id="2050" name="Picture 2" descr="C:\Users\MichaelM\AppData\Local\Microsoft\Windows\INetCache\IE\HNQ21PIQ\power_2011_wallpaper_by_crymz-d4880we[1].jpg"/>
          <p:cNvPicPr>
            <a:picLocks noChangeAspect="1" noChangeArrowheads="1"/>
          </p:cNvPicPr>
          <p:nvPr/>
        </p:nvPicPr>
        <p:blipFill>
          <a:blip r:embed="rId2" cstate="print"/>
          <a:srcRect/>
          <a:stretch>
            <a:fillRect/>
          </a:stretch>
        </p:blipFill>
        <p:spPr bwMode="auto">
          <a:xfrm>
            <a:off x="5417551" y="5029200"/>
            <a:ext cx="3401568" cy="120901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400" u="sng" dirty="0" smtClean="0"/>
              <a:t>Five Sources or Bases of Power:</a:t>
            </a:r>
          </a:p>
          <a:p>
            <a:endParaRPr lang="en-US" sz="800" u="sng" dirty="0" smtClean="0"/>
          </a:p>
          <a:p>
            <a:pPr marL="731520" lvl="1" indent="-457200">
              <a:buFont typeface="+mj-lt"/>
              <a:buAutoNum type="arabicPeriod"/>
            </a:pPr>
            <a:r>
              <a:rPr lang="en-US" sz="2000" u="sng" dirty="0" smtClean="0"/>
              <a:t>Coercive</a:t>
            </a:r>
          </a:p>
          <a:p>
            <a:pPr lvl="2"/>
            <a:r>
              <a:rPr lang="en-US" sz="1800" dirty="0" smtClean="0">
                <a:solidFill>
                  <a:srgbClr val="FF0000"/>
                </a:solidFill>
              </a:rPr>
              <a:t>Power based on fear.</a:t>
            </a:r>
          </a:p>
          <a:p>
            <a:pPr marL="731520" lvl="1" indent="-457200">
              <a:buFont typeface="+mj-lt"/>
              <a:buAutoNum type="arabicPeriod"/>
            </a:pPr>
            <a:r>
              <a:rPr lang="en-US" sz="2000" u="sng" dirty="0" smtClean="0"/>
              <a:t>Reward</a:t>
            </a:r>
          </a:p>
          <a:p>
            <a:pPr lvl="2"/>
            <a:r>
              <a:rPr lang="en-US" sz="1800" dirty="0" smtClean="0">
                <a:solidFill>
                  <a:srgbClr val="FF0000"/>
                </a:solidFill>
              </a:rPr>
              <a:t>Power based on the ability to distribute something that others value.</a:t>
            </a:r>
          </a:p>
          <a:p>
            <a:pPr marL="731520" lvl="1" indent="-457200">
              <a:buFont typeface="+mj-lt"/>
              <a:buAutoNum type="arabicPeriod"/>
            </a:pPr>
            <a:r>
              <a:rPr lang="en-US" sz="2000" u="sng" dirty="0" smtClean="0"/>
              <a:t>Legitimate</a:t>
            </a:r>
          </a:p>
          <a:p>
            <a:pPr lvl="2"/>
            <a:r>
              <a:rPr lang="en-US" sz="1800" dirty="0" smtClean="0">
                <a:solidFill>
                  <a:srgbClr val="FF0000"/>
                </a:solidFill>
              </a:rPr>
              <a:t>Power based on one’s position in the formal hierarchy.</a:t>
            </a:r>
          </a:p>
          <a:p>
            <a:pPr marL="731520" lvl="1" indent="-457200">
              <a:buFont typeface="+mj-lt"/>
              <a:buAutoNum type="arabicPeriod"/>
            </a:pPr>
            <a:r>
              <a:rPr lang="en-US" sz="2000" u="sng" dirty="0" smtClean="0"/>
              <a:t>Expert</a:t>
            </a:r>
          </a:p>
          <a:p>
            <a:pPr lvl="2"/>
            <a:r>
              <a:rPr lang="en-US" sz="1800" dirty="0" smtClean="0">
                <a:solidFill>
                  <a:srgbClr val="FF0000"/>
                </a:solidFill>
              </a:rPr>
              <a:t>Power based on one’s expertise, special skill, or knowledge.</a:t>
            </a:r>
          </a:p>
          <a:p>
            <a:pPr marL="731520" lvl="1" indent="-457200">
              <a:buFont typeface="+mj-lt"/>
              <a:buAutoNum type="arabicPeriod"/>
            </a:pPr>
            <a:r>
              <a:rPr lang="en-US" sz="2000" u="sng" dirty="0" smtClean="0"/>
              <a:t>Referent</a:t>
            </a:r>
          </a:p>
          <a:p>
            <a:pPr lvl="2"/>
            <a:r>
              <a:rPr lang="en-US" sz="1800" dirty="0" smtClean="0">
                <a:solidFill>
                  <a:srgbClr val="FF0000"/>
                </a:solidFill>
              </a:rPr>
              <a:t>Power based on identification with a person who has desirable resources or personal traits.</a:t>
            </a:r>
            <a:endParaRPr lang="en-US" sz="1800" dirty="0">
              <a:solidFill>
                <a:srgbClr val="FF0000"/>
              </a:solidFill>
            </a:endParaRPr>
          </a:p>
        </p:txBody>
      </p:sp>
      <p:pic>
        <p:nvPicPr>
          <p:cNvPr id="3076" name="Picture 4" descr="C:\Users\MichaelM\AppData\Local\Microsoft\Windows\INetCache\IE\TDGUT3I4\joede-power-symbol[1].png"/>
          <p:cNvPicPr>
            <a:picLocks noChangeAspect="1" noChangeArrowheads="1"/>
          </p:cNvPicPr>
          <p:nvPr/>
        </p:nvPicPr>
        <p:blipFill>
          <a:blip r:embed="rId2" cstate="print"/>
          <a:srcRect/>
          <a:stretch>
            <a:fillRect/>
          </a:stretch>
        </p:blipFill>
        <p:spPr bwMode="auto">
          <a:xfrm>
            <a:off x="7315200" y="3657600"/>
            <a:ext cx="1371600" cy="1143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Skill Builder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400" u="sng" dirty="0"/>
              <a:t>Managers increase power by developing multiple sources of influence.</a:t>
            </a:r>
          </a:p>
          <a:p>
            <a:endParaRPr lang="en-US" sz="800" dirty="0" smtClean="0"/>
          </a:p>
          <a:p>
            <a:pPr lvl="1"/>
            <a:r>
              <a:rPr lang="en-US" sz="1700" dirty="0" smtClean="0"/>
              <a:t>Managerial </a:t>
            </a:r>
            <a:r>
              <a:rPr lang="en-US" sz="1700" dirty="0" smtClean="0"/>
              <a:t>jobs come with the power of authority. But, sometimes that authority isn’t enough to get things done. </a:t>
            </a:r>
            <a:r>
              <a:rPr lang="en-US" sz="1700" dirty="0" smtClean="0"/>
              <a:t> And</a:t>
            </a:r>
            <a:r>
              <a:rPr lang="en-US" sz="1700" dirty="0" smtClean="0"/>
              <a:t>, other times you may not want to use your authority as a means of getting people to do what you want.</a:t>
            </a:r>
          </a:p>
          <a:p>
            <a:endParaRPr lang="en-US" sz="800" dirty="0" smtClean="0"/>
          </a:p>
          <a:p>
            <a:pPr lvl="2"/>
            <a:r>
              <a:rPr lang="en-US" sz="1800" dirty="0" smtClean="0">
                <a:solidFill>
                  <a:srgbClr val="FF0000"/>
                </a:solidFill>
              </a:rPr>
              <a:t>You may, for instance, want to rely more on your persuasive skills than the power of your title. </a:t>
            </a:r>
          </a:p>
        </p:txBody>
      </p:sp>
      <p:pic>
        <p:nvPicPr>
          <p:cNvPr id="19458" name="Picture 2" descr="C:\Users\MichaelM\AppData\Local\Microsoft\Windows\INetCache\IE\TDGUT3I4\Influence[1].jpg"/>
          <p:cNvPicPr>
            <a:picLocks noChangeAspect="1" noChangeArrowheads="1"/>
          </p:cNvPicPr>
          <p:nvPr/>
        </p:nvPicPr>
        <p:blipFill>
          <a:blip r:embed="rId2" cstate="print"/>
          <a:srcRect/>
          <a:stretch>
            <a:fillRect/>
          </a:stretch>
        </p:blipFill>
        <p:spPr bwMode="auto">
          <a:xfrm>
            <a:off x="6248400" y="4572000"/>
            <a:ext cx="2336800" cy="14986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Skill Builder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can increase your power in organizations by:</a:t>
            </a:r>
          </a:p>
          <a:p>
            <a:endParaRPr lang="en-US" sz="800" u="sng" dirty="0" smtClean="0"/>
          </a:p>
          <a:p>
            <a:pPr marL="731520" lvl="1" indent="-457200">
              <a:buFont typeface="+mj-lt"/>
              <a:buAutoNum type="arabicPeriod"/>
            </a:pPr>
            <a:r>
              <a:rPr lang="en-US" sz="2000" dirty="0" smtClean="0">
                <a:solidFill>
                  <a:srgbClr val="FF0000"/>
                </a:solidFill>
              </a:rPr>
              <a:t>Taking on managerial responsibilities.</a:t>
            </a:r>
          </a:p>
          <a:p>
            <a:pPr marL="731520" lvl="1" indent="-457200">
              <a:buFont typeface="+mj-lt"/>
              <a:buAutoNum type="arabicPeriod"/>
            </a:pPr>
            <a:r>
              <a:rPr lang="en-US" sz="2000" dirty="0" smtClean="0">
                <a:solidFill>
                  <a:srgbClr val="FF0000"/>
                </a:solidFill>
              </a:rPr>
              <a:t>Gaining access to important information.</a:t>
            </a:r>
          </a:p>
          <a:p>
            <a:pPr marL="731520" lvl="1" indent="-457200">
              <a:buFont typeface="+mj-lt"/>
              <a:buAutoNum type="arabicPeriod"/>
            </a:pPr>
            <a:r>
              <a:rPr lang="en-US" sz="2000" dirty="0" smtClean="0">
                <a:solidFill>
                  <a:srgbClr val="FF0000"/>
                </a:solidFill>
              </a:rPr>
              <a:t>Developing an expertise that the organization needs.</a:t>
            </a:r>
          </a:p>
          <a:p>
            <a:pPr marL="731520" lvl="1" indent="-457200">
              <a:buFont typeface="+mj-lt"/>
              <a:buAutoNum type="arabicPeriod"/>
            </a:pPr>
            <a:r>
              <a:rPr lang="en-US" sz="2000" dirty="0" smtClean="0">
                <a:solidFill>
                  <a:srgbClr val="FF0000"/>
                </a:solidFill>
              </a:rPr>
              <a:t>Displaying personal characteristics that others admire.</a:t>
            </a:r>
            <a:endParaRPr lang="en-US" sz="2000" dirty="0">
              <a:solidFill>
                <a:srgbClr val="FF0000"/>
              </a:solidFill>
            </a:endParaRPr>
          </a:p>
        </p:txBody>
      </p:sp>
      <p:pic>
        <p:nvPicPr>
          <p:cNvPr id="20482" name="Picture 2" descr="C:\Users\MichaelM\AppData\Local\Microsoft\Windows\INetCache\IE\YHJC9KTR\Power-architecture-logo[1].png"/>
          <p:cNvPicPr>
            <a:picLocks noChangeAspect="1" noChangeArrowheads="1"/>
          </p:cNvPicPr>
          <p:nvPr/>
        </p:nvPicPr>
        <p:blipFill>
          <a:blip r:embed="rId2" cstate="print"/>
          <a:srcRect/>
          <a:stretch>
            <a:fillRect/>
          </a:stretch>
        </p:blipFill>
        <p:spPr bwMode="auto">
          <a:xfrm>
            <a:off x="6400800" y="3886200"/>
            <a:ext cx="2137410" cy="23622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Span of Control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400" u="sng" dirty="0" smtClean="0"/>
              <a:t>Span of Control is the number of employees managed efficiently and effectively by one supervisor.</a:t>
            </a:r>
          </a:p>
          <a:p>
            <a:endParaRPr lang="en-US" sz="800" u="sng" dirty="0" smtClean="0"/>
          </a:p>
          <a:p>
            <a:pPr lvl="1"/>
            <a:r>
              <a:rPr lang="en-US" sz="2000" u="sng" dirty="0" smtClean="0"/>
              <a:t>The most effective and efficient span depends on:</a:t>
            </a:r>
          </a:p>
          <a:p>
            <a:pPr lvl="1"/>
            <a:endParaRPr lang="en-US" sz="800" u="sng" dirty="0" smtClean="0"/>
          </a:p>
          <a:p>
            <a:pPr lvl="2"/>
            <a:r>
              <a:rPr lang="en-US" sz="1800" dirty="0" smtClean="0">
                <a:solidFill>
                  <a:srgbClr val="FF0000"/>
                </a:solidFill>
              </a:rPr>
              <a:t>Employee experience and training (more they have, larger span)</a:t>
            </a:r>
          </a:p>
          <a:p>
            <a:pPr lvl="2"/>
            <a:r>
              <a:rPr lang="en-US" sz="1800" dirty="0" smtClean="0">
                <a:solidFill>
                  <a:srgbClr val="FF0000"/>
                </a:solidFill>
              </a:rPr>
              <a:t>Similarity of employee tasks (more similarity, larger span)</a:t>
            </a:r>
          </a:p>
          <a:p>
            <a:pPr lvl="2"/>
            <a:r>
              <a:rPr lang="en-US" sz="1800" dirty="0" smtClean="0">
                <a:solidFill>
                  <a:srgbClr val="FF0000"/>
                </a:solidFill>
              </a:rPr>
              <a:t>Complexity of those tasks (more complex, smaller span)</a:t>
            </a:r>
          </a:p>
          <a:p>
            <a:pPr lvl="2"/>
            <a:r>
              <a:rPr lang="en-US" sz="1800" dirty="0" smtClean="0">
                <a:solidFill>
                  <a:srgbClr val="FF0000"/>
                </a:solidFill>
              </a:rPr>
              <a:t>Physical proximity of employees (closer proximity, larger span)</a:t>
            </a:r>
          </a:p>
          <a:p>
            <a:pPr lvl="2"/>
            <a:r>
              <a:rPr lang="en-US" sz="1800" dirty="0" smtClean="0">
                <a:solidFill>
                  <a:srgbClr val="FF0000"/>
                </a:solidFill>
              </a:rPr>
              <a:t>Amount &amp; type of standard procedures (more standardized, larger span)</a:t>
            </a:r>
          </a:p>
          <a:p>
            <a:pPr lvl="2"/>
            <a:r>
              <a:rPr lang="en-US" sz="1800" dirty="0" smtClean="0">
                <a:solidFill>
                  <a:srgbClr val="FF0000"/>
                </a:solidFill>
              </a:rPr>
              <a:t>Sophistication of information systems (more sophisticated, larger span)</a:t>
            </a:r>
          </a:p>
          <a:p>
            <a:pPr lvl="2"/>
            <a:r>
              <a:rPr lang="en-US" sz="1800" dirty="0" smtClean="0">
                <a:solidFill>
                  <a:srgbClr val="FF0000"/>
                </a:solidFill>
              </a:rPr>
              <a:t>Strength of organizations’ value system (stronger values, larger span)</a:t>
            </a:r>
          </a:p>
          <a:p>
            <a:pPr lvl="2"/>
            <a:r>
              <a:rPr lang="en-US" sz="1800" dirty="0" smtClean="0">
                <a:solidFill>
                  <a:srgbClr val="FF0000"/>
                </a:solidFill>
              </a:rPr>
              <a:t>Preferred managing style (more or less to manage)</a:t>
            </a:r>
          </a:p>
          <a:p>
            <a:pPr lvl="2"/>
            <a:endParaRPr lang="en-US" sz="1800" dirty="0"/>
          </a:p>
        </p:txBody>
      </p:sp>
      <p:pic>
        <p:nvPicPr>
          <p:cNvPr id="4106" name="Picture 10" descr="C:\Users\MichaelM\AppData\Local\Microsoft\Windows\INetCache\IE\YHJC9KTR\408638797_0017c834f4[1].jpg"/>
          <p:cNvPicPr>
            <a:picLocks noChangeAspect="1" noChangeArrowheads="1"/>
          </p:cNvPicPr>
          <p:nvPr/>
        </p:nvPicPr>
        <p:blipFill>
          <a:blip r:embed="rId2" cstate="print"/>
          <a:srcRect/>
          <a:stretch>
            <a:fillRect/>
          </a:stretch>
        </p:blipFill>
        <p:spPr bwMode="auto">
          <a:xfrm>
            <a:off x="6705600" y="5334000"/>
            <a:ext cx="1879600" cy="914400"/>
          </a:xfrm>
          <a:prstGeom prst="rect">
            <a:avLst/>
          </a:prstGeom>
          <a:noFill/>
        </p:spPr>
      </p:pic>
      <p:pic>
        <p:nvPicPr>
          <p:cNvPr id="4107" name="Picture 11" descr="C:\Users\MichaelM\AppData\Local\Microsoft\Windows\INetCache\IE\C13QFHMP\Hash-transbg.svg[1].png"/>
          <p:cNvPicPr>
            <a:picLocks noChangeAspect="1" noChangeArrowheads="1"/>
          </p:cNvPicPr>
          <p:nvPr/>
        </p:nvPicPr>
        <p:blipFill>
          <a:blip r:embed="rId3" cstate="print"/>
          <a:srcRect/>
          <a:stretch>
            <a:fillRect/>
          </a:stretch>
        </p:blipFill>
        <p:spPr bwMode="auto">
          <a:xfrm>
            <a:off x="6096000" y="5867400"/>
            <a:ext cx="990600" cy="457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Centralization vs. Decentralization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Managers should choose the amount of centralization or decentralization that will allow them to best implement their decisions and achieve organizational goals.</a:t>
            </a:r>
          </a:p>
          <a:p>
            <a:endParaRPr lang="en-US" sz="800" u="sng" dirty="0" smtClean="0"/>
          </a:p>
          <a:p>
            <a:pPr lvl="1"/>
            <a:r>
              <a:rPr lang="en-US" sz="2000" u="sng" dirty="0" smtClean="0">
                <a:solidFill>
                  <a:schemeClr val="tx1">
                    <a:lumMod val="50000"/>
                    <a:lumOff val="50000"/>
                  </a:schemeClr>
                </a:solidFill>
              </a:rPr>
              <a:t>Centralization </a:t>
            </a:r>
            <a:r>
              <a:rPr lang="en-US" sz="2000" dirty="0" smtClean="0">
                <a:solidFill>
                  <a:schemeClr val="tx1">
                    <a:lumMod val="50000"/>
                    <a:lumOff val="50000"/>
                  </a:schemeClr>
                </a:solidFill>
              </a:rPr>
              <a:t>is the d</a:t>
            </a:r>
            <a:r>
              <a:rPr lang="en-US" sz="1800" dirty="0" smtClean="0">
                <a:solidFill>
                  <a:schemeClr val="tx1">
                    <a:lumMod val="50000"/>
                    <a:lumOff val="50000"/>
                  </a:schemeClr>
                </a:solidFill>
              </a:rPr>
              <a:t>egree </a:t>
            </a:r>
            <a:r>
              <a:rPr lang="en-US" sz="1800" dirty="0" smtClean="0">
                <a:solidFill>
                  <a:schemeClr val="tx1">
                    <a:lumMod val="50000"/>
                    <a:lumOff val="50000"/>
                  </a:schemeClr>
                </a:solidFill>
              </a:rPr>
              <a:t>to which decision-making takes place at upper levels of the organization.</a:t>
            </a:r>
          </a:p>
          <a:p>
            <a:pPr lvl="1"/>
            <a:r>
              <a:rPr lang="en-US" sz="2000" u="sng" dirty="0" smtClean="0">
                <a:solidFill>
                  <a:schemeClr val="tx1">
                    <a:lumMod val="50000"/>
                    <a:lumOff val="50000"/>
                  </a:schemeClr>
                </a:solidFill>
              </a:rPr>
              <a:t>Decentralization</a:t>
            </a:r>
            <a:r>
              <a:rPr lang="en-US" sz="2000" dirty="0" smtClean="0">
                <a:solidFill>
                  <a:schemeClr val="tx1">
                    <a:lumMod val="50000"/>
                    <a:lumOff val="50000"/>
                  </a:schemeClr>
                </a:solidFill>
              </a:rPr>
              <a:t> is the d</a:t>
            </a:r>
            <a:r>
              <a:rPr lang="en-US" sz="1800" dirty="0" smtClean="0">
                <a:solidFill>
                  <a:schemeClr val="tx1">
                    <a:lumMod val="50000"/>
                    <a:lumOff val="50000"/>
                  </a:schemeClr>
                </a:solidFill>
              </a:rPr>
              <a:t>egree </a:t>
            </a:r>
            <a:r>
              <a:rPr lang="en-US" sz="1800" dirty="0" smtClean="0">
                <a:solidFill>
                  <a:schemeClr val="tx1">
                    <a:lumMod val="50000"/>
                    <a:lumOff val="50000"/>
                  </a:schemeClr>
                </a:solidFill>
              </a:rPr>
              <a:t>to which lower-level managers provide input or make </a:t>
            </a:r>
            <a:r>
              <a:rPr lang="en-US" sz="1800" dirty="0" smtClean="0">
                <a:solidFill>
                  <a:schemeClr val="tx1">
                    <a:lumMod val="50000"/>
                    <a:lumOff val="50000"/>
                  </a:schemeClr>
                </a:solidFill>
              </a:rPr>
              <a:t>decisions.</a:t>
            </a:r>
          </a:p>
          <a:p>
            <a:pPr lvl="1"/>
            <a:endParaRPr lang="en-US" sz="800" dirty="0">
              <a:solidFill>
                <a:schemeClr val="tx1">
                  <a:lumMod val="50000"/>
                  <a:lumOff val="50000"/>
                </a:schemeClr>
              </a:solidFill>
            </a:endParaRPr>
          </a:p>
          <a:p>
            <a:pPr lvl="2"/>
            <a:r>
              <a:rPr lang="en-US" sz="1800" dirty="0" smtClean="0">
                <a:solidFill>
                  <a:srgbClr val="FF0000"/>
                </a:solidFill>
              </a:rPr>
              <a:t>Managers </a:t>
            </a:r>
            <a:r>
              <a:rPr lang="en-US" sz="1800" dirty="0" smtClean="0">
                <a:solidFill>
                  <a:srgbClr val="FF0000"/>
                </a:solidFill>
              </a:rPr>
              <a:t>today believe that decisions need to be made by individuals closest to the problems, regardless of the organizational level. </a:t>
            </a:r>
            <a:endParaRPr lang="en-US" sz="1800" dirty="0">
              <a:solidFill>
                <a:srgbClr val="FF0000"/>
              </a:solidFill>
            </a:endParaRPr>
          </a:p>
        </p:txBody>
      </p:sp>
      <p:pic>
        <p:nvPicPr>
          <p:cNvPr id="5123" name="Picture 3" descr="C:\Users\MichaelM\AppData\Local\Microsoft\Windows\INetCache\IE\TDGUT3I4\BEST_logo[1].jpg"/>
          <p:cNvPicPr>
            <a:picLocks noChangeAspect="1" noChangeArrowheads="1"/>
          </p:cNvPicPr>
          <p:nvPr/>
        </p:nvPicPr>
        <p:blipFill>
          <a:blip r:embed="rId2" cstate="print"/>
          <a:srcRect/>
          <a:stretch>
            <a:fillRect/>
          </a:stretch>
        </p:blipFill>
        <p:spPr bwMode="auto">
          <a:xfrm>
            <a:off x="5860152" y="5029200"/>
            <a:ext cx="2945520" cy="12146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400" u="sng" dirty="0" smtClean="0"/>
              <a:t>Formalization refers to how standardized an organization’s jobs are and the extent to which employee behavior is guided by rules and procedures.</a:t>
            </a:r>
          </a:p>
          <a:p>
            <a:endParaRPr lang="en-US" sz="800" u="sng" dirty="0" smtClean="0"/>
          </a:p>
          <a:p>
            <a:pPr lvl="1"/>
            <a:r>
              <a:rPr lang="en-US" sz="2000" dirty="0" smtClean="0"/>
              <a:t>Highly formalized organizations have explicit job descriptions, numerous organizational rules, and clearly defined procedures covering work processes</a:t>
            </a:r>
            <a:r>
              <a:rPr lang="en-US" sz="2000" dirty="0" smtClean="0"/>
              <a:t>.</a:t>
            </a:r>
          </a:p>
          <a:p>
            <a:pPr lvl="1"/>
            <a:endParaRPr lang="en-US" sz="800" dirty="0" smtClean="0"/>
          </a:p>
          <a:p>
            <a:pPr lvl="2"/>
            <a:r>
              <a:rPr lang="en-US" sz="1800" dirty="0" smtClean="0">
                <a:solidFill>
                  <a:srgbClr val="FF0000"/>
                </a:solidFill>
              </a:rPr>
              <a:t>Where formalization is low, employees have more discretion in how they do their work</a:t>
            </a:r>
            <a:r>
              <a:rPr lang="en-US" sz="1800" dirty="0" smtClean="0">
                <a:solidFill>
                  <a:srgbClr val="FF0000"/>
                </a:solidFill>
              </a:rPr>
              <a:t>.</a:t>
            </a:r>
            <a:endParaRPr lang="en-US" sz="1800" dirty="0" smtClean="0">
              <a:solidFill>
                <a:srgbClr val="FF0000"/>
              </a:solidFill>
            </a:endParaRPr>
          </a:p>
        </p:txBody>
      </p:sp>
      <p:pic>
        <p:nvPicPr>
          <p:cNvPr id="6147" name="Picture 3" descr="C:\Users\MichaelM\AppData\Local\Microsoft\Windows\INetCache\IE\TDGUT3I4\behavior+evolution[1].png"/>
          <p:cNvPicPr>
            <a:picLocks noChangeAspect="1" noChangeArrowheads="1"/>
          </p:cNvPicPr>
          <p:nvPr/>
        </p:nvPicPr>
        <p:blipFill>
          <a:blip r:embed="rId2" cstate="print"/>
          <a:srcRect/>
          <a:stretch>
            <a:fillRect/>
          </a:stretch>
        </p:blipFill>
        <p:spPr bwMode="auto">
          <a:xfrm>
            <a:off x="6005029" y="4495800"/>
            <a:ext cx="2831123" cy="1752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Contingency Variables in Determining Structure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lnSpcReduction="10000"/>
          </a:bodyPr>
          <a:lstStyle/>
          <a:p>
            <a:pPr marL="457200" indent="-457200">
              <a:buFont typeface="+mj-lt"/>
              <a:buAutoNum type="arabicPeriod"/>
            </a:pPr>
            <a:r>
              <a:rPr lang="en-US" sz="2400" u="sng" dirty="0" smtClean="0"/>
              <a:t>Strategy</a:t>
            </a:r>
          </a:p>
          <a:p>
            <a:pPr lvl="1"/>
            <a:r>
              <a:rPr lang="en-US" sz="2000" dirty="0" smtClean="0"/>
              <a:t>Structure should facilitate goal achievement</a:t>
            </a:r>
          </a:p>
          <a:p>
            <a:pPr lvl="2"/>
            <a:r>
              <a:rPr lang="en-US" sz="1800" dirty="0" smtClean="0">
                <a:solidFill>
                  <a:srgbClr val="FF0000"/>
                </a:solidFill>
              </a:rPr>
              <a:t>Passionate pursuit of innovation – organic structure</a:t>
            </a:r>
          </a:p>
          <a:p>
            <a:pPr lvl="2"/>
            <a:r>
              <a:rPr lang="en-US" sz="1800" dirty="0" smtClean="0">
                <a:solidFill>
                  <a:srgbClr val="FF0000"/>
                </a:solidFill>
              </a:rPr>
              <a:t>Passionate pursuit of cost control – mechanistic structure</a:t>
            </a:r>
          </a:p>
          <a:p>
            <a:pPr marL="457200" indent="-457200">
              <a:buFont typeface="+mj-lt"/>
              <a:buAutoNum type="arabicPeriod"/>
            </a:pPr>
            <a:r>
              <a:rPr lang="en-US" sz="2400" u="sng" dirty="0" smtClean="0"/>
              <a:t>Size</a:t>
            </a:r>
          </a:p>
          <a:p>
            <a:pPr lvl="1"/>
            <a:r>
              <a:rPr lang="en-US" sz="2000" dirty="0" smtClean="0"/>
              <a:t>A smaller organization with a more organic structure becomes more mechanistic if a significant number of new employees are added to it.</a:t>
            </a:r>
          </a:p>
          <a:p>
            <a:pPr marL="457200" indent="-457200">
              <a:buFont typeface="+mj-lt"/>
              <a:buAutoNum type="arabicPeriod"/>
            </a:pPr>
            <a:r>
              <a:rPr lang="en-US" sz="2400" u="sng" dirty="0" smtClean="0"/>
              <a:t>Technology</a:t>
            </a:r>
          </a:p>
          <a:p>
            <a:pPr lvl="1"/>
            <a:r>
              <a:rPr lang="en-US" sz="2000" dirty="0" smtClean="0"/>
              <a:t>An organization with routine technology is typically mechanistic, but one with non-routine technology is more likely to be organic.</a:t>
            </a:r>
          </a:p>
          <a:p>
            <a:pPr marL="457200" indent="-457200">
              <a:buFont typeface="+mj-lt"/>
              <a:buAutoNum type="arabicPeriod"/>
            </a:pPr>
            <a:r>
              <a:rPr lang="en-US" sz="2400" u="sng" dirty="0" smtClean="0"/>
              <a:t>Environment</a:t>
            </a:r>
          </a:p>
          <a:p>
            <a:pPr lvl="1"/>
            <a:r>
              <a:rPr lang="en-US" sz="2000" dirty="0" smtClean="0"/>
              <a:t>Stable environment – mechanistic structure</a:t>
            </a:r>
          </a:p>
          <a:p>
            <a:pPr lvl="1"/>
            <a:r>
              <a:rPr lang="en-US" sz="2000" dirty="0" smtClean="0"/>
              <a:t>Dynamic or uncertain environment – organic structure</a:t>
            </a:r>
          </a:p>
          <a:p>
            <a:endParaRPr lang="en-US" sz="2400" u="sng" dirty="0" smtClean="0"/>
          </a:p>
          <a:p>
            <a:endParaRPr lang="en-US" sz="2000" dirty="0" smtClean="0"/>
          </a:p>
          <a:p>
            <a:pPr lvl="1"/>
            <a:endParaRPr lang="en-US" sz="2000" dirty="0"/>
          </a:p>
        </p:txBody>
      </p:sp>
      <p:pic>
        <p:nvPicPr>
          <p:cNvPr id="7171" name="Picture 3" descr="C:\Users\MichaelM\AppData\Local\Microsoft\Windows\INetCache\IE\TDGUT3I4\220px-Racine_carrée_bleue.svg[1].png"/>
          <p:cNvPicPr>
            <a:picLocks noChangeAspect="1" noChangeArrowheads="1"/>
          </p:cNvPicPr>
          <p:nvPr/>
        </p:nvPicPr>
        <p:blipFill>
          <a:blip r:embed="rId2" cstate="print"/>
          <a:srcRect/>
          <a:stretch>
            <a:fillRect/>
          </a:stretch>
        </p:blipFill>
        <p:spPr bwMode="auto">
          <a:xfrm>
            <a:off x="7162800" y="1524000"/>
            <a:ext cx="1371600" cy="1143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Managers are finding that traditional organizational designs often aren’t appropriate for today’s increasingly dynamic and complex environment</a:t>
            </a:r>
            <a:r>
              <a:rPr lang="en-US" dirty="0" smtClean="0"/>
              <a:t>.</a:t>
            </a:r>
          </a:p>
          <a:p>
            <a:endParaRPr lang="en-US" sz="800" dirty="0" smtClean="0"/>
          </a:p>
          <a:p>
            <a:pPr lvl="1"/>
            <a:r>
              <a:rPr lang="en-US" dirty="0" smtClean="0">
                <a:solidFill>
                  <a:srgbClr val="FF0000"/>
                </a:solidFill>
              </a:rPr>
              <a:t>Organizations need to be lean, flexible, and innovative; that is, more organic.</a:t>
            </a:r>
            <a:endParaRPr lang="en-US" dirty="0">
              <a:solidFill>
                <a:srgbClr val="FF0000"/>
              </a:solidFill>
            </a:endParaRPr>
          </a:p>
        </p:txBody>
      </p:sp>
      <p:pic>
        <p:nvPicPr>
          <p:cNvPr id="11266" name="Picture 2" descr="C:\Users\MichaelM\AppData\Local\Microsoft\Windows\INetCache\IE\TDGUT3I4\commerce-equitable-3[1].jpg"/>
          <p:cNvPicPr>
            <a:picLocks noChangeAspect="1" noChangeArrowheads="1"/>
          </p:cNvPicPr>
          <p:nvPr/>
        </p:nvPicPr>
        <p:blipFill>
          <a:blip r:embed="rId2" cstate="print"/>
          <a:srcRect/>
          <a:stretch>
            <a:fillRect/>
          </a:stretch>
        </p:blipFill>
        <p:spPr bwMode="auto">
          <a:xfrm>
            <a:off x="5638800" y="3733800"/>
            <a:ext cx="2819400" cy="2286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Design Challenges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smtClean="0"/>
              <a:t>As managers look for organizational designs that will      best support and facilitate employees doing their work efficiently and effectively, there are certain challenges    they must contend with, such as:</a:t>
            </a:r>
          </a:p>
          <a:p>
            <a:endParaRPr lang="en-US" sz="800" u="sng" dirty="0" smtClean="0"/>
          </a:p>
          <a:p>
            <a:pPr marL="731520" lvl="1" indent="-457200">
              <a:buFont typeface="+mj-lt"/>
              <a:buAutoNum type="arabicPeriod"/>
            </a:pPr>
            <a:r>
              <a:rPr lang="en-US" sz="2000" u="sng" dirty="0" smtClean="0"/>
              <a:t>Keeping Employees Connected</a:t>
            </a:r>
            <a:r>
              <a:rPr lang="en-US" sz="2000" dirty="0" smtClean="0"/>
              <a:t>.</a:t>
            </a:r>
          </a:p>
          <a:p>
            <a:pPr lvl="2"/>
            <a:r>
              <a:rPr lang="en-US" sz="1800" dirty="0" smtClean="0">
                <a:solidFill>
                  <a:srgbClr val="FF0000"/>
                </a:solidFill>
              </a:rPr>
              <a:t>Virtual and Network Organizations</a:t>
            </a:r>
          </a:p>
          <a:p>
            <a:pPr marL="731520" lvl="1" indent="-457200">
              <a:buFont typeface="+mj-lt"/>
              <a:buAutoNum type="arabicPeriod"/>
            </a:pPr>
            <a:r>
              <a:rPr lang="en-US" sz="2000" u="sng" dirty="0" smtClean="0"/>
              <a:t>Managing Global Differences in Org. Structures</a:t>
            </a:r>
            <a:r>
              <a:rPr lang="en-US" sz="2000" dirty="0" smtClean="0"/>
              <a:t>.</a:t>
            </a:r>
          </a:p>
          <a:p>
            <a:pPr lvl="2"/>
            <a:r>
              <a:rPr lang="en-US" sz="1800" dirty="0" smtClean="0">
                <a:solidFill>
                  <a:srgbClr val="FF0000"/>
                </a:solidFill>
              </a:rPr>
              <a:t>Understanding Cultural Implications</a:t>
            </a:r>
          </a:p>
          <a:p>
            <a:pPr marL="731520" lvl="1" indent="-457200">
              <a:buFont typeface="+mj-lt"/>
              <a:buAutoNum type="arabicPeriod"/>
            </a:pPr>
            <a:r>
              <a:rPr lang="en-US" sz="2000" u="sng" dirty="0" smtClean="0"/>
              <a:t>Designing Flexible Work Arrangements</a:t>
            </a:r>
            <a:r>
              <a:rPr lang="en-US" sz="2000" dirty="0" smtClean="0"/>
              <a:t>.</a:t>
            </a:r>
          </a:p>
          <a:p>
            <a:pPr lvl="2"/>
            <a:r>
              <a:rPr lang="en-US" sz="1800" dirty="0" smtClean="0">
                <a:solidFill>
                  <a:srgbClr val="FF0000"/>
                </a:solidFill>
              </a:rPr>
              <a:t>Telecommuting – Compressed Workweeks – Flextime</a:t>
            </a:r>
          </a:p>
          <a:p>
            <a:pPr lvl="2"/>
            <a:r>
              <a:rPr lang="en-US" sz="1800" dirty="0" smtClean="0">
                <a:solidFill>
                  <a:srgbClr val="FF0000"/>
                </a:solidFill>
              </a:rPr>
              <a:t>Job Sharing – Contingent Workforce</a:t>
            </a:r>
          </a:p>
          <a:p>
            <a:pPr marL="731520" lvl="1" indent="-457200">
              <a:buFont typeface="+mj-lt"/>
              <a:buAutoNum type="arabicPeriod"/>
            </a:pPr>
            <a:r>
              <a:rPr lang="en-US" sz="2000" u="sng" dirty="0" smtClean="0"/>
              <a:t>Building a Learning Organization</a:t>
            </a:r>
            <a:r>
              <a:rPr lang="en-US" sz="2000" dirty="0" smtClean="0"/>
              <a:t>.</a:t>
            </a:r>
          </a:p>
          <a:p>
            <a:pPr lvl="1"/>
            <a:endParaRPr lang="en-US" sz="2000" dirty="0"/>
          </a:p>
        </p:txBody>
      </p:sp>
      <p:pic>
        <p:nvPicPr>
          <p:cNvPr id="16387" name="Picture 3" descr="C:\Users\MichaelM\AppData\Local\Microsoft\Windows\INetCache\IE\YHJC9KTR\20141127-challenges-ahead[1].png"/>
          <p:cNvPicPr>
            <a:picLocks noChangeAspect="1" noChangeArrowheads="1"/>
          </p:cNvPicPr>
          <p:nvPr/>
        </p:nvPicPr>
        <p:blipFill>
          <a:blip r:embed="rId2" cstate="print"/>
          <a:srcRect/>
          <a:stretch>
            <a:fillRect/>
          </a:stretch>
        </p:blipFill>
        <p:spPr bwMode="auto">
          <a:xfrm>
            <a:off x="6705600" y="3657600"/>
            <a:ext cx="2133600" cy="205781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Organizing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Six: Organizational Structure and Design</a:t>
            </a:r>
          </a:p>
          <a:p>
            <a:endParaRPr lang="en-US" sz="800" u="sng" dirty="0" smtClean="0"/>
          </a:p>
          <a:p>
            <a:pPr lvl="1"/>
            <a:r>
              <a:rPr lang="en-US" sz="1800" dirty="0" smtClean="0">
                <a:solidFill>
                  <a:srgbClr val="FF0000"/>
                </a:solidFill>
              </a:rPr>
              <a:t>Describe six key elements in organizational design.</a:t>
            </a:r>
          </a:p>
          <a:p>
            <a:pPr lvl="1"/>
            <a:r>
              <a:rPr lang="en-US" sz="1800" dirty="0" smtClean="0">
                <a:solidFill>
                  <a:srgbClr val="FF0000"/>
                </a:solidFill>
              </a:rPr>
              <a:t>Identify the contingency factors that favor either the mechanistic model or the organic model of organizational design.</a:t>
            </a:r>
          </a:p>
          <a:p>
            <a:pPr lvl="1"/>
            <a:r>
              <a:rPr lang="en-US" sz="1800" dirty="0" smtClean="0">
                <a:solidFill>
                  <a:srgbClr val="FF0000"/>
                </a:solidFill>
              </a:rPr>
              <a:t>Compare and contrast traditional and contemporary organizational designs.</a:t>
            </a:r>
          </a:p>
          <a:p>
            <a:pPr lvl="1"/>
            <a:r>
              <a:rPr lang="en-US" sz="1800" dirty="0" smtClean="0">
                <a:solidFill>
                  <a:srgbClr val="FF0000"/>
                </a:solidFill>
              </a:rPr>
              <a:t>Discuss the design challenges faced by today’s organizations.</a:t>
            </a:r>
          </a:p>
          <a:p>
            <a:pPr lvl="1"/>
            <a:endParaRPr lang="en-US" sz="1900" dirty="0" smtClean="0"/>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2055" name="Picture 7" descr="C:\Users\MichaelM\AppData\Local\Microsoft\Windows\INetCache\IE\YHJC9KTR\gears[1].png"/>
          <p:cNvPicPr>
            <a:picLocks noChangeAspect="1" noChangeArrowheads="1"/>
          </p:cNvPicPr>
          <p:nvPr/>
        </p:nvPicPr>
        <p:blipFill>
          <a:blip r:embed="rId2" cstate="print"/>
          <a:srcRect/>
          <a:stretch>
            <a:fillRect/>
          </a:stretch>
        </p:blipFill>
        <p:spPr bwMode="auto">
          <a:xfrm>
            <a:off x="4191000" y="3657600"/>
            <a:ext cx="3241040" cy="2362200"/>
          </a:xfrm>
          <a:prstGeom prst="rect">
            <a:avLst/>
          </a:prstGeom>
          <a:noFill/>
        </p:spPr>
      </p:pic>
      <p:pic>
        <p:nvPicPr>
          <p:cNvPr id="2057" name="Picture 9" descr="C:\Users\MichaelM\AppData\Local\Microsoft\Windows\INetCache\IE\TDGUT3I4\220px-Organic_V_color_size_4[1].png"/>
          <p:cNvPicPr>
            <a:picLocks noChangeAspect="1" noChangeArrowheads="1"/>
          </p:cNvPicPr>
          <p:nvPr/>
        </p:nvPicPr>
        <p:blipFill>
          <a:blip r:embed="rId3" cstate="print"/>
          <a:srcRect/>
          <a:stretch>
            <a:fillRect/>
          </a:stretch>
        </p:blipFill>
        <p:spPr bwMode="auto">
          <a:xfrm>
            <a:off x="6324600" y="4648200"/>
            <a:ext cx="2514600" cy="144018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Learning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concept of a learning organization doesn’t involve a specific organizational design per se, but instead describes an organizational mind-set or philosophy that has significant design implications</a:t>
            </a:r>
            <a:r>
              <a:rPr lang="en-US" sz="2400" dirty="0" smtClean="0"/>
              <a:t>.</a:t>
            </a:r>
          </a:p>
          <a:p>
            <a:endParaRPr lang="en-US" sz="800" dirty="0" smtClean="0"/>
          </a:p>
          <a:p>
            <a:pPr lvl="1"/>
            <a:r>
              <a:rPr lang="en-US" sz="2000" dirty="0" smtClean="0"/>
              <a:t>In a learning organization, employees are practicing knowledge management by continually acquiring and sharing new knowledge and are willing to apply that knowledge in making decisions or performing their work.</a:t>
            </a:r>
          </a:p>
          <a:p>
            <a:pPr lvl="1"/>
            <a:endParaRPr lang="en-US" sz="800" dirty="0" smtClean="0"/>
          </a:p>
          <a:p>
            <a:pPr lvl="2"/>
            <a:r>
              <a:rPr lang="en-US" sz="1800" dirty="0" smtClean="0">
                <a:solidFill>
                  <a:srgbClr val="FF0000"/>
                </a:solidFill>
              </a:rPr>
              <a:t>An organization’s ability to learn and to apply learning as they perform the work may be the only sustainable source of competitive advantage.</a:t>
            </a:r>
            <a:endParaRPr lang="en-US" sz="1800" dirty="0">
              <a:solidFill>
                <a:srgbClr val="FF0000"/>
              </a:solidFill>
            </a:endParaRPr>
          </a:p>
        </p:txBody>
      </p:sp>
      <p:pic>
        <p:nvPicPr>
          <p:cNvPr id="17410" name="Picture 2" descr="C:\Users\MichaelM\AppData\Local\Microsoft\Windows\INetCache\IE\YHJC9KTR\learn_online[1].jpg"/>
          <p:cNvPicPr>
            <a:picLocks noChangeAspect="1" noChangeArrowheads="1"/>
          </p:cNvPicPr>
          <p:nvPr/>
        </p:nvPicPr>
        <p:blipFill>
          <a:blip r:embed="rId2" cstate="print"/>
          <a:srcRect/>
          <a:stretch>
            <a:fillRect/>
          </a:stretch>
        </p:blipFill>
        <p:spPr bwMode="auto">
          <a:xfrm>
            <a:off x="6172200" y="5257800"/>
            <a:ext cx="2463800" cy="10541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a Learning Organization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The Learning Organization has developed the capacity to continuously learn, adapt, and change. </a:t>
            </a:r>
          </a:p>
          <a:p>
            <a:endParaRPr lang="en-US" sz="800" u="sng" dirty="0" smtClean="0"/>
          </a:p>
          <a:p>
            <a:pPr lvl="1"/>
            <a:r>
              <a:rPr lang="en-US" sz="2000" u="sng" dirty="0" smtClean="0"/>
              <a:t>Organizational Design</a:t>
            </a:r>
          </a:p>
          <a:p>
            <a:pPr lvl="2"/>
            <a:r>
              <a:rPr lang="en-US" sz="1800" dirty="0" smtClean="0">
                <a:solidFill>
                  <a:srgbClr val="FF0000"/>
                </a:solidFill>
              </a:rPr>
              <a:t>Boundaryless – Teams – Empowerment</a:t>
            </a:r>
          </a:p>
          <a:p>
            <a:pPr lvl="1"/>
            <a:r>
              <a:rPr lang="en-US" sz="2000" u="sng" dirty="0" smtClean="0"/>
              <a:t>Organizational Culture</a:t>
            </a:r>
          </a:p>
          <a:p>
            <a:pPr lvl="2"/>
            <a:r>
              <a:rPr lang="en-US" sz="1800" dirty="0" smtClean="0">
                <a:solidFill>
                  <a:srgbClr val="FF0000"/>
                </a:solidFill>
              </a:rPr>
              <a:t>Strong Mutual Relationships – Sense of Community – Caring – Trust</a:t>
            </a:r>
          </a:p>
          <a:p>
            <a:pPr lvl="1"/>
            <a:r>
              <a:rPr lang="en-US" sz="2000" u="sng" dirty="0" smtClean="0"/>
              <a:t>Information Sharing</a:t>
            </a:r>
          </a:p>
          <a:p>
            <a:pPr lvl="2"/>
            <a:r>
              <a:rPr lang="en-US" sz="1800" dirty="0" smtClean="0">
                <a:solidFill>
                  <a:srgbClr val="FF0000"/>
                </a:solidFill>
              </a:rPr>
              <a:t>Open – Timely – Accurate</a:t>
            </a:r>
          </a:p>
          <a:p>
            <a:pPr lvl="1"/>
            <a:r>
              <a:rPr lang="en-US" sz="2000" u="sng" dirty="0" smtClean="0"/>
              <a:t>Leadership</a:t>
            </a:r>
          </a:p>
          <a:p>
            <a:pPr lvl="2"/>
            <a:r>
              <a:rPr lang="en-US" sz="1800" dirty="0" smtClean="0">
                <a:solidFill>
                  <a:srgbClr val="FF0000"/>
                </a:solidFill>
              </a:rPr>
              <a:t>Shared Vision – Collaboration</a:t>
            </a:r>
          </a:p>
          <a:p>
            <a:endParaRPr lang="en-US" dirty="0"/>
          </a:p>
        </p:txBody>
      </p:sp>
      <p:pic>
        <p:nvPicPr>
          <p:cNvPr id="18434" name="Picture 2" descr="C:\Users\MichaelM\AppData\Local\Microsoft\Windows\INetCache\IE\HNQ21PIQ\teach_learn[1].jpg"/>
          <p:cNvPicPr>
            <a:picLocks noChangeAspect="1" noChangeArrowheads="1"/>
          </p:cNvPicPr>
          <p:nvPr/>
        </p:nvPicPr>
        <p:blipFill>
          <a:blip r:embed="rId2" cstate="print"/>
          <a:srcRect/>
          <a:stretch>
            <a:fillRect/>
          </a:stretch>
        </p:blipFill>
        <p:spPr bwMode="auto">
          <a:xfrm>
            <a:off x="5410200" y="4267200"/>
            <a:ext cx="3208867" cy="191346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Three: Organizing</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Seven: Managing Human Resources</a:t>
            </a:r>
          </a:p>
          <a:p>
            <a:endParaRPr lang="en-US" sz="800" u="sng" dirty="0" smtClean="0"/>
          </a:p>
          <a:p>
            <a:pPr lvl="1"/>
            <a:r>
              <a:rPr lang="en-US" sz="1800" dirty="0" smtClean="0">
                <a:solidFill>
                  <a:srgbClr val="FF0000"/>
                </a:solidFill>
              </a:rPr>
              <a:t>Describe the key components of the human resource management process and the important influences on that process.</a:t>
            </a:r>
          </a:p>
          <a:p>
            <a:pPr lvl="1"/>
            <a:r>
              <a:rPr lang="en-US" sz="1800" dirty="0" smtClean="0">
                <a:solidFill>
                  <a:srgbClr val="FF0000"/>
                </a:solidFill>
              </a:rPr>
              <a:t>Discuss tasks associated w/ identifying and selecting competent employees.</a:t>
            </a:r>
          </a:p>
          <a:p>
            <a:pPr lvl="1"/>
            <a:r>
              <a:rPr lang="en-US" sz="1800" dirty="0" smtClean="0">
                <a:solidFill>
                  <a:srgbClr val="FF0000"/>
                </a:solidFill>
              </a:rPr>
              <a:t>Explain how employees are provided with needed skills and knowledge.</a:t>
            </a:r>
          </a:p>
          <a:p>
            <a:pPr lvl="1"/>
            <a:r>
              <a:rPr lang="en-US" sz="1800" dirty="0" smtClean="0">
                <a:solidFill>
                  <a:srgbClr val="FF0000"/>
                </a:solidFill>
              </a:rPr>
              <a:t>Describe strategies for retaining competent, high-performing employees.</a:t>
            </a:r>
          </a:p>
          <a:p>
            <a:pPr lvl="1"/>
            <a:r>
              <a:rPr lang="en-US" sz="1800" dirty="0" smtClean="0">
                <a:solidFill>
                  <a:srgbClr val="FF0000"/>
                </a:solidFill>
              </a:rPr>
              <a:t>Discuss contemporary issues in managing human resources.</a:t>
            </a:r>
          </a:p>
          <a:p>
            <a:pPr lvl="1"/>
            <a:endParaRPr lang="en-US" sz="1900" dirty="0" smtClean="0"/>
          </a:p>
          <a:p>
            <a:pPr lvl="1"/>
            <a:endParaRPr lang="en-US" sz="1900" dirty="0" smtClean="0"/>
          </a:p>
          <a:p>
            <a:pPr lvl="1"/>
            <a:endParaRPr lang="en-US" sz="1900" dirty="0" smtClean="0"/>
          </a:p>
          <a:p>
            <a:pPr lvl="1"/>
            <a:endParaRPr lang="en-US" sz="1300" dirty="0" smtClean="0"/>
          </a:p>
          <a:p>
            <a:pPr lvl="1">
              <a:buNone/>
            </a:pPr>
            <a:endParaRPr lang="en-US" sz="1800" dirty="0" smtClean="0"/>
          </a:p>
          <a:p>
            <a:pPr lvl="1"/>
            <a:endParaRPr lang="en-US" sz="1800" dirty="0" smtClean="0"/>
          </a:p>
        </p:txBody>
      </p:sp>
      <p:pic>
        <p:nvPicPr>
          <p:cNvPr id="1026" name="Picture 2" descr="C:\Users\Michaelm\AppData\Local\Microsoft\Windows\Temporary Internet Files\Content.IE5\WX0DVOOP\hr1[1].jpg"/>
          <p:cNvPicPr>
            <a:picLocks noChangeAspect="1" noChangeArrowheads="1"/>
          </p:cNvPicPr>
          <p:nvPr/>
        </p:nvPicPr>
        <p:blipFill>
          <a:blip r:embed="rId2" cstate="print"/>
          <a:srcRect/>
          <a:stretch>
            <a:fillRect/>
          </a:stretch>
        </p:blipFill>
        <p:spPr bwMode="auto">
          <a:xfrm>
            <a:off x="1913763" y="4314471"/>
            <a:ext cx="5353050" cy="1857375"/>
          </a:xfrm>
          <a:prstGeom prst="rect">
            <a:avLst/>
          </a:prstGeom>
          <a:noFill/>
        </p:spPr>
      </p:pic>
    </p:spTree>
    <p:extLst>
      <p:ext uri="{BB962C8B-B14F-4D97-AF65-F5344CB8AC3E}">
        <p14:creationId xmlns:p14="http://schemas.microsoft.com/office/powerpoint/2010/main" val="973298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an organization’s structure is in place, managers have to find people to fill the jobs that have been created or to remove people from jobs, if circumstances require it</a:t>
            </a:r>
            <a:r>
              <a:rPr lang="en-US" sz="2400" dirty="0" smtClean="0"/>
              <a:t>.</a:t>
            </a:r>
          </a:p>
          <a:p>
            <a:endParaRPr lang="en-US" sz="800" dirty="0" smtClean="0"/>
          </a:p>
          <a:p>
            <a:pPr lvl="1"/>
            <a:r>
              <a:rPr lang="en-US" sz="1800" dirty="0" smtClean="0">
                <a:solidFill>
                  <a:srgbClr val="FF0000"/>
                </a:solidFill>
              </a:rPr>
              <a:t>Human </a:t>
            </a:r>
            <a:r>
              <a:rPr lang="en-US" sz="1800" dirty="0" smtClean="0">
                <a:solidFill>
                  <a:srgbClr val="FF0000"/>
                </a:solidFill>
              </a:rPr>
              <a:t>Resource Management is a process that includes finding, interviewing, and assessing job applicants; helping new EEs assimilate; recommending training; and assessing employee performance.</a:t>
            </a:r>
          </a:p>
          <a:p>
            <a:pPr marL="0" indent="0">
              <a:buNone/>
            </a:pPr>
            <a:endParaRPr lang="en-US" sz="2400" dirty="0"/>
          </a:p>
        </p:txBody>
      </p:sp>
      <p:pic>
        <p:nvPicPr>
          <p:cNvPr id="2050" name="Picture 2" descr="C:\Users\Michaelm\AppData\Local\Microsoft\Windows\Temporary Internet Files\Content.IE5\JQUOH281\Right-Here-Right-Now-1[1].jpg"/>
          <p:cNvPicPr>
            <a:picLocks noChangeAspect="1" noChangeArrowheads="1"/>
          </p:cNvPicPr>
          <p:nvPr/>
        </p:nvPicPr>
        <p:blipFill>
          <a:blip r:embed="rId2" cstate="print"/>
          <a:srcRect/>
          <a:stretch>
            <a:fillRect/>
          </a:stretch>
        </p:blipFill>
        <p:spPr bwMode="auto">
          <a:xfrm>
            <a:off x="4941907" y="3886200"/>
            <a:ext cx="3976541" cy="2462929"/>
          </a:xfrm>
          <a:prstGeom prst="rect">
            <a:avLst/>
          </a:prstGeom>
          <a:noFill/>
        </p:spPr>
      </p:pic>
    </p:spTree>
    <p:extLst>
      <p:ext uri="{BB962C8B-B14F-4D97-AF65-F5344CB8AC3E}">
        <p14:creationId xmlns:p14="http://schemas.microsoft.com/office/powerpoint/2010/main" val="2717239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The quality of an organization is determined by the quality of the people it employs</a:t>
            </a:r>
            <a:r>
              <a:rPr lang="en-US" sz="2400" dirty="0" smtClean="0"/>
              <a:t>.</a:t>
            </a:r>
          </a:p>
          <a:p>
            <a:endParaRPr lang="en-US" sz="800" dirty="0" smtClean="0"/>
          </a:p>
          <a:p>
            <a:pPr lvl="1"/>
            <a:r>
              <a:rPr lang="en-US" sz="2000" dirty="0" smtClean="0">
                <a:solidFill>
                  <a:srgbClr val="FF0000"/>
                </a:solidFill>
              </a:rPr>
              <a:t>Success for most organizations depends on finding the employees with the skills to successfully perform the tasks required to attain the company’s strategic goals</a:t>
            </a:r>
            <a:r>
              <a:rPr lang="en-US" sz="2000" dirty="0" smtClean="0">
                <a:solidFill>
                  <a:srgbClr val="FF0000"/>
                </a:solidFill>
              </a:rPr>
              <a:t>.</a:t>
            </a:r>
            <a:endParaRPr lang="en-US" sz="2000" dirty="0" smtClean="0">
              <a:solidFill>
                <a:srgbClr val="FF0000"/>
              </a:solidFill>
            </a:endParaRPr>
          </a:p>
        </p:txBody>
      </p:sp>
      <p:pic>
        <p:nvPicPr>
          <p:cNvPr id="3074" name="Picture 2" descr="C:\Users\Michaelm\AppData\Local\Microsoft\Windows\Temporary Internet Files\Content.IE5\V2O6EV3C\critical-thinking[1].jpg"/>
          <p:cNvPicPr>
            <a:picLocks noChangeAspect="1" noChangeArrowheads="1"/>
          </p:cNvPicPr>
          <p:nvPr/>
        </p:nvPicPr>
        <p:blipFill>
          <a:blip r:embed="rId2" cstate="print"/>
          <a:srcRect/>
          <a:stretch>
            <a:fillRect/>
          </a:stretch>
        </p:blipFill>
        <p:spPr bwMode="auto">
          <a:xfrm>
            <a:off x="1257517" y="4038600"/>
            <a:ext cx="6622869" cy="2060448"/>
          </a:xfrm>
          <a:prstGeom prst="rect">
            <a:avLst/>
          </a:prstGeom>
          <a:noFill/>
        </p:spPr>
      </p:pic>
    </p:spTree>
    <p:extLst>
      <p:ext uri="{BB962C8B-B14F-4D97-AF65-F5344CB8AC3E}">
        <p14:creationId xmlns:p14="http://schemas.microsoft.com/office/powerpoint/2010/main" val="171738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Resource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entire HRM process is influenced by the external environment.</a:t>
            </a:r>
          </a:p>
          <a:p>
            <a:endParaRPr lang="en-US" sz="800" u="sng" dirty="0" smtClean="0"/>
          </a:p>
          <a:p>
            <a:pPr lvl="1"/>
            <a:r>
              <a:rPr lang="en-US" sz="2000" dirty="0" smtClean="0">
                <a:solidFill>
                  <a:srgbClr val="FF0000"/>
                </a:solidFill>
              </a:rPr>
              <a:t>Many of the factors discussed in Chapter Two directly affect all management practices, but their effect is keenly felt in managing the organization’s human resources, because whatever happens to an organization ultimately influences what happens to its employees.</a:t>
            </a:r>
            <a:endParaRPr lang="en-US" sz="2000" dirty="0">
              <a:solidFill>
                <a:srgbClr val="FF0000"/>
              </a:solidFill>
            </a:endParaRPr>
          </a:p>
        </p:txBody>
      </p:sp>
      <p:pic>
        <p:nvPicPr>
          <p:cNvPr id="6146" name="Picture 2" descr="C:\Users\Michaelm\AppData\Local\Microsoft\Windows\Temporary Internet Files\Content.IE5\V2O6EV3C\768px-External_link_font_awesome.svg[1].png"/>
          <p:cNvPicPr>
            <a:picLocks noChangeAspect="1" noChangeArrowheads="1"/>
          </p:cNvPicPr>
          <p:nvPr/>
        </p:nvPicPr>
        <p:blipFill>
          <a:blip r:embed="rId2" cstate="print"/>
          <a:srcRect/>
          <a:stretch>
            <a:fillRect/>
          </a:stretch>
        </p:blipFill>
        <p:spPr bwMode="auto">
          <a:xfrm>
            <a:off x="6019800" y="4038600"/>
            <a:ext cx="2438400" cy="2057400"/>
          </a:xfrm>
          <a:prstGeom prst="rect">
            <a:avLst/>
          </a:prstGeom>
          <a:noFill/>
        </p:spPr>
      </p:pic>
    </p:spTree>
    <p:extLst>
      <p:ext uri="{BB962C8B-B14F-4D97-AF65-F5344CB8AC3E}">
        <p14:creationId xmlns:p14="http://schemas.microsoft.com/office/powerpoint/2010/main" val="190612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Industrial-Organizational Psychology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Industrial-Organizational Psychology is defined as the scientific study of the workplace</a:t>
            </a:r>
            <a:r>
              <a:rPr lang="en-US" dirty="0" smtClean="0"/>
              <a:t>.</a:t>
            </a:r>
          </a:p>
          <a:p>
            <a:endParaRPr lang="en-US" sz="800" dirty="0" smtClean="0"/>
          </a:p>
          <a:p>
            <a:pPr lvl="1"/>
            <a:r>
              <a:rPr lang="en-US" sz="2000" dirty="0" smtClean="0">
                <a:solidFill>
                  <a:srgbClr val="FF0000"/>
                </a:solidFill>
              </a:rPr>
              <a:t>I/O Psychologists study organizational topics, such as, job performance, job analysis, performance appraisal, compensation, work/life balance, work sample tests, EE training, employment law, personnel recruitment and selection, and so forth.</a:t>
            </a:r>
          </a:p>
        </p:txBody>
      </p:sp>
      <p:pic>
        <p:nvPicPr>
          <p:cNvPr id="1026" name="Picture 2" descr="C:\Users\Michaelm\AppData\Local\Microsoft\Windows\Temporary Internet Files\Content.IE5\WH26L03T\mind[1].jpg"/>
          <p:cNvPicPr>
            <a:picLocks noChangeAspect="1" noChangeArrowheads="1"/>
          </p:cNvPicPr>
          <p:nvPr/>
        </p:nvPicPr>
        <p:blipFill>
          <a:blip r:embed="rId2" cstate="print"/>
          <a:srcRect/>
          <a:stretch>
            <a:fillRect/>
          </a:stretch>
        </p:blipFill>
        <p:spPr bwMode="auto">
          <a:xfrm>
            <a:off x="5715000" y="4191000"/>
            <a:ext cx="3056865" cy="2116677"/>
          </a:xfrm>
          <a:prstGeom prst="rect">
            <a:avLst/>
          </a:prstGeom>
          <a:noFill/>
        </p:spPr>
      </p:pic>
    </p:spTree>
    <p:extLst>
      <p:ext uri="{BB962C8B-B14F-4D97-AF65-F5344CB8AC3E}">
        <p14:creationId xmlns:p14="http://schemas.microsoft.com/office/powerpoint/2010/main" val="171661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HRM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The first phase of the HRM process involves three tasks:</a:t>
            </a:r>
          </a:p>
          <a:p>
            <a:endParaRPr lang="en-US" sz="800" u="sng" dirty="0" smtClean="0"/>
          </a:p>
          <a:p>
            <a:pPr marL="731520" lvl="1" indent="-457200">
              <a:buFont typeface="+mj-lt"/>
              <a:buAutoNum type="arabicPeriod"/>
            </a:pPr>
            <a:r>
              <a:rPr lang="en-US" dirty="0" smtClean="0">
                <a:solidFill>
                  <a:srgbClr val="FF0000"/>
                </a:solidFill>
              </a:rPr>
              <a:t>Employment Planning</a:t>
            </a:r>
          </a:p>
          <a:p>
            <a:pPr marL="731520" lvl="1" indent="-457200">
              <a:buFont typeface="+mj-lt"/>
              <a:buAutoNum type="arabicPeriod"/>
            </a:pPr>
            <a:r>
              <a:rPr lang="en-US" dirty="0" smtClean="0">
                <a:solidFill>
                  <a:srgbClr val="FF0000"/>
                </a:solidFill>
              </a:rPr>
              <a:t>Recruitment and Downsizing</a:t>
            </a:r>
          </a:p>
          <a:p>
            <a:pPr marL="731520" lvl="1" indent="-457200">
              <a:buFont typeface="+mj-lt"/>
              <a:buAutoNum type="arabicPeriod"/>
            </a:pPr>
            <a:r>
              <a:rPr lang="en-US" dirty="0" smtClean="0">
                <a:solidFill>
                  <a:srgbClr val="FF0000"/>
                </a:solidFill>
              </a:rPr>
              <a:t>Selection</a:t>
            </a:r>
            <a:endParaRPr lang="en-US" dirty="0" smtClean="0">
              <a:solidFill>
                <a:srgbClr val="FF0000"/>
              </a:solidFill>
            </a:endParaRPr>
          </a:p>
        </p:txBody>
      </p:sp>
      <p:pic>
        <p:nvPicPr>
          <p:cNvPr id="5" name="Picture 4"/>
          <p:cNvPicPr>
            <a:picLocks noChangeAspect="1"/>
          </p:cNvPicPr>
          <p:nvPr/>
        </p:nvPicPr>
        <p:blipFill>
          <a:blip r:embed="rId2"/>
          <a:stretch>
            <a:fillRect/>
          </a:stretch>
        </p:blipFill>
        <p:spPr>
          <a:xfrm>
            <a:off x="4519422" y="3429000"/>
            <a:ext cx="4286250" cy="2857500"/>
          </a:xfrm>
          <a:prstGeom prst="rect">
            <a:avLst/>
          </a:prstGeom>
        </p:spPr>
      </p:pic>
    </p:spTree>
    <p:extLst>
      <p:ext uri="{BB962C8B-B14F-4D97-AF65-F5344CB8AC3E}">
        <p14:creationId xmlns:p14="http://schemas.microsoft.com/office/powerpoint/2010/main" val="2736349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HRM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Employment Planning is the </a:t>
            </a:r>
            <a:r>
              <a:rPr lang="en-US" sz="2400" u="sng" dirty="0" smtClean="0"/>
              <a:t>process by which managers ensure they have the right number and kinds of people in the right places at the right times, people who are capable of effectively and efficiently completing those tasks that will help the organization achieve its </a:t>
            </a:r>
            <a:r>
              <a:rPr lang="en-US" sz="2400" u="sng" dirty="0" smtClean="0"/>
              <a:t>goals.</a:t>
            </a:r>
          </a:p>
          <a:p>
            <a:endParaRPr lang="en-US" sz="800" u="sng" dirty="0">
              <a:solidFill>
                <a:srgbClr val="FF0000"/>
              </a:solidFill>
            </a:endParaRPr>
          </a:p>
          <a:p>
            <a:pPr lvl="1"/>
            <a:r>
              <a:rPr lang="en-US" dirty="0" smtClean="0">
                <a:solidFill>
                  <a:schemeClr val="tx1">
                    <a:lumMod val="50000"/>
                    <a:lumOff val="50000"/>
                  </a:schemeClr>
                </a:solidFill>
              </a:rPr>
              <a:t>The </a:t>
            </a:r>
            <a:r>
              <a:rPr lang="en-US" dirty="0" smtClean="0">
                <a:solidFill>
                  <a:schemeClr val="tx1">
                    <a:lumMod val="50000"/>
                    <a:lumOff val="50000"/>
                  </a:schemeClr>
                </a:solidFill>
              </a:rPr>
              <a:t>process can be condensed into two </a:t>
            </a:r>
            <a:r>
              <a:rPr lang="en-US" dirty="0" smtClean="0">
                <a:solidFill>
                  <a:schemeClr val="tx1">
                    <a:lumMod val="50000"/>
                    <a:lumOff val="50000"/>
                  </a:schemeClr>
                </a:solidFill>
              </a:rPr>
              <a:t>steps:</a:t>
            </a:r>
          </a:p>
          <a:p>
            <a:endParaRPr lang="en-US" sz="800" dirty="0">
              <a:solidFill>
                <a:srgbClr val="FF0000"/>
              </a:solidFill>
            </a:endParaRPr>
          </a:p>
          <a:p>
            <a:pPr marL="937260" lvl="2" indent="-342900">
              <a:buFont typeface="+mj-lt"/>
              <a:buAutoNum type="arabicPeriod"/>
            </a:pPr>
            <a:r>
              <a:rPr lang="en-US" dirty="0" smtClean="0">
                <a:solidFill>
                  <a:srgbClr val="FF0000"/>
                </a:solidFill>
              </a:rPr>
              <a:t>Assessing </a:t>
            </a:r>
            <a:r>
              <a:rPr lang="en-US" dirty="0" smtClean="0">
                <a:solidFill>
                  <a:srgbClr val="FF0000"/>
                </a:solidFill>
              </a:rPr>
              <a:t>current human resources and future resource </a:t>
            </a:r>
            <a:r>
              <a:rPr lang="en-US" dirty="0" smtClean="0">
                <a:solidFill>
                  <a:srgbClr val="FF0000"/>
                </a:solidFill>
              </a:rPr>
              <a:t>needs.</a:t>
            </a:r>
          </a:p>
          <a:p>
            <a:pPr marL="937260" lvl="2" indent="-342900">
              <a:buFont typeface="+mj-lt"/>
              <a:buAutoNum type="arabicPeriod"/>
            </a:pPr>
            <a:r>
              <a:rPr lang="en-US" dirty="0" smtClean="0">
                <a:solidFill>
                  <a:srgbClr val="FF0000"/>
                </a:solidFill>
              </a:rPr>
              <a:t>Developing </a:t>
            </a:r>
            <a:r>
              <a:rPr lang="en-US" dirty="0" smtClean="0">
                <a:solidFill>
                  <a:srgbClr val="FF0000"/>
                </a:solidFill>
              </a:rPr>
              <a:t>a plan to meet those needs.</a:t>
            </a:r>
          </a:p>
        </p:txBody>
      </p:sp>
    </p:spTree>
    <p:extLst>
      <p:ext uri="{BB962C8B-B14F-4D97-AF65-F5344CB8AC3E}">
        <p14:creationId xmlns:p14="http://schemas.microsoft.com/office/powerpoint/2010/main" val="1888184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and Select Competent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300" u="sng" dirty="0" smtClean="0"/>
              <a:t>Employment Planning not only guides current staffing needs, but also projects future employee needs and availability.</a:t>
            </a:r>
            <a:endParaRPr lang="en-US" sz="2300" u="sng" dirty="0"/>
          </a:p>
        </p:txBody>
      </p:sp>
      <p:pic>
        <p:nvPicPr>
          <p:cNvPr id="3084" name="Picture 12" descr="C:\Users\Michaelm\AppData\Local\Microsoft\Windows\Temporary Internet Files\Content.IE5\52LYKE23\14508503-vector-cartoon-of-overworked-executive[1].jpg"/>
          <p:cNvPicPr>
            <a:picLocks noChangeAspect="1" noChangeArrowheads="1"/>
          </p:cNvPicPr>
          <p:nvPr/>
        </p:nvPicPr>
        <p:blipFill>
          <a:blip r:embed="rId2" cstate="print"/>
          <a:srcRect/>
          <a:stretch>
            <a:fillRect/>
          </a:stretch>
        </p:blipFill>
        <p:spPr bwMode="auto">
          <a:xfrm>
            <a:off x="2286000" y="2819400"/>
            <a:ext cx="4584700" cy="2895600"/>
          </a:xfrm>
          <a:prstGeom prst="rect">
            <a:avLst/>
          </a:prstGeom>
          <a:noFill/>
        </p:spPr>
      </p:pic>
    </p:spTree>
    <p:extLst>
      <p:ext uri="{BB962C8B-B14F-4D97-AF65-F5344CB8AC3E}">
        <p14:creationId xmlns:p14="http://schemas.microsoft.com/office/powerpoint/2010/main" val="665771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Once the organization’s goals, plans, and strategies are in place, managers must develop a structure that will best facilitate the attainment of those goals</a:t>
            </a:r>
            <a:r>
              <a:rPr lang="en-US" sz="2400" dirty="0" smtClean="0"/>
              <a:t>.</a:t>
            </a:r>
            <a:endParaRPr lang="en-US" sz="2400" dirty="0"/>
          </a:p>
        </p:txBody>
      </p:sp>
      <p:pic>
        <p:nvPicPr>
          <p:cNvPr id="3074" name="Picture 2" descr="C:\Users\MichaelM\AppData\Local\Microsoft\Windows\INetCache\IE\YHJC9KTR\organizational-structure[1].jpg"/>
          <p:cNvPicPr>
            <a:picLocks noChangeAspect="1" noChangeArrowheads="1"/>
          </p:cNvPicPr>
          <p:nvPr/>
        </p:nvPicPr>
        <p:blipFill>
          <a:blip r:embed="rId2" cstate="print"/>
          <a:srcRect/>
          <a:stretch>
            <a:fillRect/>
          </a:stretch>
        </p:blipFill>
        <p:spPr bwMode="auto">
          <a:xfrm>
            <a:off x="4191000" y="3352800"/>
            <a:ext cx="4362450" cy="28194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a:xfrm>
            <a:off x="301752" y="1371600"/>
            <a:ext cx="8503920" cy="5105400"/>
          </a:xfrm>
        </p:spPr>
        <p:txBody>
          <a:bodyPr>
            <a:normAutofit fontScale="85000" lnSpcReduction="20000"/>
          </a:bodyPr>
          <a:lstStyle/>
          <a:p>
            <a:r>
              <a:rPr lang="en-US" sz="2400" u="sng" dirty="0" smtClean="0"/>
              <a:t>Recruitment Sources</a:t>
            </a:r>
          </a:p>
          <a:p>
            <a:endParaRPr lang="en-US" sz="900" u="sng" dirty="0" smtClean="0"/>
          </a:p>
          <a:p>
            <a:pPr lvl="1"/>
            <a:r>
              <a:rPr lang="en-US" u="sng" dirty="0" smtClean="0"/>
              <a:t>Internet</a:t>
            </a:r>
          </a:p>
          <a:p>
            <a:pPr lvl="2"/>
            <a:r>
              <a:rPr lang="en-US" dirty="0" smtClean="0">
                <a:solidFill>
                  <a:srgbClr val="FF0000"/>
                </a:solidFill>
              </a:rPr>
              <a:t>Reaches large numbers of people; can get immediate feedback</a:t>
            </a:r>
          </a:p>
          <a:p>
            <a:pPr lvl="2"/>
            <a:r>
              <a:rPr lang="en-US" dirty="0" smtClean="0">
                <a:solidFill>
                  <a:srgbClr val="FF0000"/>
                </a:solidFill>
              </a:rPr>
              <a:t>Generates many unqualified candidates</a:t>
            </a:r>
          </a:p>
          <a:p>
            <a:pPr lvl="1"/>
            <a:r>
              <a:rPr lang="en-US" u="sng" dirty="0" smtClean="0"/>
              <a:t>Employee Referrals</a:t>
            </a:r>
          </a:p>
          <a:p>
            <a:pPr lvl="2"/>
            <a:r>
              <a:rPr lang="en-US" dirty="0" smtClean="0">
                <a:solidFill>
                  <a:srgbClr val="FF0000"/>
                </a:solidFill>
              </a:rPr>
              <a:t>Knowledge about the organization provided by current employee;       generates strong candidate, as referral reflects the recommender</a:t>
            </a:r>
          </a:p>
          <a:p>
            <a:pPr lvl="2"/>
            <a:r>
              <a:rPr lang="en-US" dirty="0" smtClean="0">
                <a:solidFill>
                  <a:srgbClr val="FF0000"/>
                </a:solidFill>
              </a:rPr>
              <a:t>May not increase the diversity and mix of employees</a:t>
            </a:r>
          </a:p>
          <a:p>
            <a:pPr lvl="1"/>
            <a:r>
              <a:rPr lang="en-US" u="sng" dirty="0" smtClean="0"/>
              <a:t>Company Web Site</a:t>
            </a:r>
          </a:p>
          <a:p>
            <a:pPr lvl="2"/>
            <a:r>
              <a:rPr lang="en-US" dirty="0" smtClean="0">
                <a:solidFill>
                  <a:srgbClr val="FF0000"/>
                </a:solidFill>
              </a:rPr>
              <a:t>Wide distribution; can be targeted to specific groups</a:t>
            </a:r>
          </a:p>
          <a:p>
            <a:pPr lvl="2"/>
            <a:r>
              <a:rPr lang="en-US" dirty="0" smtClean="0">
                <a:solidFill>
                  <a:srgbClr val="FF0000"/>
                </a:solidFill>
              </a:rPr>
              <a:t>Generates many unqualified candidates</a:t>
            </a:r>
          </a:p>
          <a:p>
            <a:pPr lvl="1"/>
            <a:r>
              <a:rPr lang="en-US" u="sng" dirty="0" smtClean="0"/>
              <a:t>College Recruiting</a:t>
            </a:r>
          </a:p>
          <a:p>
            <a:pPr lvl="2"/>
            <a:r>
              <a:rPr lang="en-US" dirty="0" smtClean="0">
                <a:solidFill>
                  <a:srgbClr val="FF0000"/>
                </a:solidFill>
              </a:rPr>
              <a:t>Large centralized body of candidates</a:t>
            </a:r>
          </a:p>
          <a:p>
            <a:pPr lvl="2"/>
            <a:r>
              <a:rPr lang="en-US" dirty="0" smtClean="0">
                <a:solidFill>
                  <a:srgbClr val="FF0000"/>
                </a:solidFill>
              </a:rPr>
              <a:t>Limited to entry-level positions</a:t>
            </a:r>
          </a:p>
          <a:p>
            <a:pPr lvl="1"/>
            <a:r>
              <a:rPr lang="en-US" u="sng" dirty="0" smtClean="0"/>
              <a:t>Professional Recruiting Organizations</a:t>
            </a:r>
          </a:p>
          <a:p>
            <a:pPr lvl="2"/>
            <a:r>
              <a:rPr lang="en-US" dirty="0" smtClean="0">
                <a:solidFill>
                  <a:srgbClr val="FF0000"/>
                </a:solidFill>
              </a:rPr>
              <a:t>Good knowledge of industry challenges and requirements</a:t>
            </a:r>
          </a:p>
          <a:p>
            <a:pPr lvl="2"/>
            <a:r>
              <a:rPr lang="en-US" dirty="0" smtClean="0">
                <a:solidFill>
                  <a:srgbClr val="FF0000"/>
                </a:solidFill>
              </a:rPr>
              <a:t>Little commitment to specific organization</a:t>
            </a:r>
            <a:endParaRPr lang="en-US" dirty="0">
              <a:solidFill>
                <a:srgbClr val="FF0000"/>
              </a:solidFill>
            </a:endParaRPr>
          </a:p>
        </p:txBody>
      </p:sp>
      <p:pic>
        <p:nvPicPr>
          <p:cNvPr id="6149" name="Picture 5" descr="C:\Users\Michaelm\AppData\Local\Microsoft\Windows\Temporary Internet Files\Content.IE5\52LYKE23\80cb3afdee7d2b3a544434366eeab5a5[1].jpg"/>
          <p:cNvPicPr>
            <a:picLocks noChangeAspect="1" noChangeArrowheads="1"/>
          </p:cNvPicPr>
          <p:nvPr/>
        </p:nvPicPr>
        <p:blipFill>
          <a:blip r:embed="rId2" cstate="print"/>
          <a:srcRect/>
          <a:stretch>
            <a:fillRect/>
          </a:stretch>
        </p:blipFill>
        <p:spPr bwMode="auto">
          <a:xfrm>
            <a:off x="6324600" y="3581400"/>
            <a:ext cx="2590800" cy="1828800"/>
          </a:xfrm>
          <a:prstGeom prst="rect">
            <a:avLst/>
          </a:prstGeom>
          <a:noFill/>
        </p:spPr>
      </p:pic>
    </p:spTree>
    <p:extLst>
      <p:ext uri="{BB962C8B-B14F-4D97-AF65-F5344CB8AC3E}">
        <p14:creationId xmlns:p14="http://schemas.microsoft.com/office/powerpoint/2010/main" val="3008190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Downsizing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20000"/>
          </a:bodyPr>
          <a:lstStyle/>
          <a:p>
            <a:r>
              <a:rPr lang="en-US" sz="2400" u="sng" dirty="0" smtClean="0"/>
              <a:t>Downsizing Options</a:t>
            </a:r>
          </a:p>
          <a:p>
            <a:endParaRPr lang="en-US" sz="900" u="sng" dirty="0" smtClean="0"/>
          </a:p>
          <a:p>
            <a:pPr lvl="1"/>
            <a:r>
              <a:rPr lang="en-US" u="sng" dirty="0" smtClean="0"/>
              <a:t>Firing</a:t>
            </a:r>
          </a:p>
          <a:p>
            <a:pPr lvl="2"/>
            <a:r>
              <a:rPr lang="en-US" dirty="0" smtClean="0">
                <a:solidFill>
                  <a:srgbClr val="FF0000"/>
                </a:solidFill>
              </a:rPr>
              <a:t>Permanent involuntary termination</a:t>
            </a:r>
          </a:p>
          <a:p>
            <a:pPr lvl="1"/>
            <a:r>
              <a:rPr lang="en-US" u="sng" dirty="0" smtClean="0"/>
              <a:t>Layoffs</a:t>
            </a:r>
          </a:p>
          <a:p>
            <a:pPr lvl="2"/>
            <a:r>
              <a:rPr lang="en-US" dirty="0" smtClean="0">
                <a:solidFill>
                  <a:srgbClr val="FF0000"/>
                </a:solidFill>
              </a:rPr>
              <a:t>Temporary involuntary termination – short term</a:t>
            </a:r>
          </a:p>
          <a:p>
            <a:pPr lvl="1"/>
            <a:r>
              <a:rPr lang="en-US" u="sng" dirty="0" smtClean="0"/>
              <a:t>Attrition</a:t>
            </a:r>
          </a:p>
          <a:p>
            <a:pPr lvl="2"/>
            <a:r>
              <a:rPr lang="en-US" dirty="0" smtClean="0">
                <a:solidFill>
                  <a:srgbClr val="FF0000"/>
                </a:solidFill>
              </a:rPr>
              <a:t>Not filling openings created by voluntary resignation or retirements</a:t>
            </a:r>
          </a:p>
          <a:p>
            <a:pPr lvl="1"/>
            <a:r>
              <a:rPr lang="en-US" u="sng" dirty="0" smtClean="0"/>
              <a:t>Transfers</a:t>
            </a:r>
          </a:p>
          <a:p>
            <a:pPr lvl="2"/>
            <a:r>
              <a:rPr lang="en-US" dirty="0" smtClean="0">
                <a:solidFill>
                  <a:srgbClr val="FF0000"/>
                </a:solidFill>
              </a:rPr>
              <a:t>Moving employees horizontally or vertically throughout organization</a:t>
            </a:r>
          </a:p>
          <a:p>
            <a:pPr lvl="1"/>
            <a:r>
              <a:rPr lang="en-US" u="sng" dirty="0" smtClean="0"/>
              <a:t>Reduced Workweeks</a:t>
            </a:r>
          </a:p>
          <a:p>
            <a:pPr lvl="2"/>
            <a:r>
              <a:rPr lang="en-US" dirty="0" smtClean="0">
                <a:solidFill>
                  <a:srgbClr val="FF0000"/>
                </a:solidFill>
              </a:rPr>
              <a:t>Having employees working fewer hours – job share – furloughs</a:t>
            </a:r>
          </a:p>
          <a:p>
            <a:pPr lvl="1"/>
            <a:r>
              <a:rPr lang="en-US" u="sng" dirty="0" smtClean="0"/>
              <a:t>Early Retirements</a:t>
            </a:r>
          </a:p>
          <a:p>
            <a:pPr lvl="2"/>
            <a:r>
              <a:rPr lang="en-US" dirty="0" smtClean="0">
                <a:solidFill>
                  <a:srgbClr val="FF0000"/>
                </a:solidFill>
              </a:rPr>
              <a:t>Providing incentives for EE’s to retire before normal retirement date</a:t>
            </a:r>
          </a:p>
          <a:p>
            <a:pPr lvl="1"/>
            <a:r>
              <a:rPr lang="en-US" u="sng" dirty="0" smtClean="0"/>
              <a:t>Job Sharing</a:t>
            </a:r>
          </a:p>
          <a:p>
            <a:pPr lvl="2"/>
            <a:r>
              <a:rPr lang="en-US" dirty="0" smtClean="0">
                <a:solidFill>
                  <a:srgbClr val="FF0000"/>
                </a:solidFill>
              </a:rPr>
              <a:t>Having part-time employees share one full-time position</a:t>
            </a:r>
          </a:p>
        </p:txBody>
      </p:sp>
      <p:pic>
        <p:nvPicPr>
          <p:cNvPr id="7172" name="Picture 4" descr="C:\Users\Michaelm\AppData\Local\Microsoft\Windows\Temporary Internet Files\Content.IE5\JQUOH281\re3[1].jpg"/>
          <p:cNvPicPr>
            <a:picLocks noChangeAspect="1" noChangeArrowheads="1"/>
          </p:cNvPicPr>
          <p:nvPr/>
        </p:nvPicPr>
        <p:blipFill>
          <a:blip r:embed="rId2" cstate="print"/>
          <a:srcRect/>
          <a:stretch>
            <a:fillRect/>
          </a:stretch>
        </p:blipFill>
        <p:spPr bwMode="auto">
          <a:xfrm>
            <a:off x="6858000" y="1371600"/>
            <a:ext cx="1854200" cy="2032000"/>
          </a:xfrm>
          <a:prstGeom prst="rect">
            <a:avLst/>
          </a:prstGeom>
          <a:noFill/>
        </p:spPr>
      </p:pic>
    </p:spTree>
    <p:extLst>
      <p:ext uri="{BB962C8B-B14F-4D97-AF65-F5344CB8AC3E}">
        <p14:creationId xmlns:p14="http://schemas.microsoft.com/office/powerpoint/2010/main" val="1643083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and Select Competent Employees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t>
            </a:r>
            <a:r>
              <a:rPr lang="en-US" sz="2400" u="sng" dirty="0" smtClean="0"/>
              <a:t>Selection Process seeks to predict which applicants will be “successful” if hired; that is, who will perform well on the criteria the organization uses to evaluate its </a:t>
            </a:r>
            <a:r>
              <a:rPr lang="en-US" sz="2400" u="sng" dirty="0" smtClean="0"/>
              <a:t>employees</a:t>
            </a:r>
            <a:r>
              <a:rPr lang="en-US" sz="2400" dirty="0" smtClean="0"/>
              <a:t>.</a:t>
            </a:r>
          </a:p>
          <a:p>
            <a:endParaRPr lang="en-US" sz="800" dirty="0"/>
          </a:p>
          <a:p>
            <a:pPr lvl="1"/>
            <a:r>
              <a:rPr lang="en-US" dirty="0" smtClean="0"/>
              <a:t>A </a:t>
            </a:r>
            <a:r>
              <a:rPr lang="en-US" dirty="0" smtClean="0"/>
              <a:t>decision is correct </a:t>
            </a:r>
            <a:r>
              <a:rPr lang="en-US" dirty="0" smtClean="0"/>
              <a:t>when:</a:t>
            </a:r>
          </a:p>
          <a:p>
            <a:pPr lvl="1"/>
            <a:endParaRPr lang="en-US" sz="800" dirty="0">
              <a:solidFill>
                <a:srgbClr val="0070C0"/>
              </a:solidFill>
            </a:endParaRPr>
          </a:p>
          <a:p>
            <a:pPr lvl="2"/>
            <a:r>
              <a:rPr lang="en-US" sz="1800" dirty="0" smtClean="0">
                <a:solidFill>
                  <a:srgbClr val="FF0000"/>
                </a:solidFill>
              </a:rPr>
              <a:t>The </a:t>
            </a:r>
            <a:r>
              <a:rPr lang="en-US" sz="1800" dirty="0" smtClean="0">
                <a:solidFill>
                  <a:srgbClr val="FF0000"/>
                </a:solidFill>
              </a:rPr>
              <a:t>applicant who was predicted to be successful (was accepted) later proved to be successful on the </a:t>
            </a:r>
            <a:r>
              <a:rPr lang="en-US" sz="1800" dirty="0" smtClean="0">
                <a:solidFill>
                  <a:srgbClr val="FF0000"/>
                </a:solidFill>
              </a:rPr>
              <a:t>job.</a:t>
            </a:r>
          </a:p>
          <a:p>
            <a:pPr lvl="2"/>
            <a:r>
              <a:rPr lang="en-US" sz="1800" dirty="0" smtClean="0">
                <a:solidFill>
                  <a:srgbClr val="FF0000"/>
                </a:solidFill>
              </a:rPr>
              <a:t>The </a:t>
            </a:r>
            <a:r>
              <a:rPr lang="en-US" sz="1800" dirty="0" smtClean="0">
                <a:solidFill>
                  <a:srgbClr val="FF0000"/>
                </a:solidFill>
              </a:rPr>
              <a:t>applicant who was predicted to be unsuccessful (was rejected) would not have been able to do the job if hired.</a:t>
            </a:r>
            <a:endParaRPr lang="en-US" sz="1800" dirty="0">
              <a:solidFill>
                <a:srgbClr val="FF0000"/>
              </a:solidFill>
            </a:endParaRPr>
          </a:p>
        </p:txBody>
      </p:sp>
      <p:pic>
        <p:nvPicPr>
          <p:cNvPr id="8194" name="Picture 2" descr="C:\Users\Michaelm\AppData\Local\Microsoft\Windows\Temporary Internet Files\Content.IE5\52LYKE23\200px-Trois.svg[1].png"/>
          <p:cNvPicPr>
            <a:picLocks noChangeAspect="1" noChangeArrowheads="1"/>
          </p:cNvPicPr>
          <p:nvPr/>
        </p:nvPicPr>
        <p:blipFill>
          <a:blip r:embed="rId2" cstate="print"/>
          <a:srcRect/>
          <a:stretch>
            <a:fillRect/>
          </a:stretch>
        </p:blipFill>
        <p:spPr bwMode="auto">
          <a:xfrm>
            <a:off x="7696200" y="5257800"/>
            <a:ext cx="1041400" cy="1041400"/>
          </a:xfrm>
          <a:prstGeom prst="rect">
            <a:avLst/>
          </a:prstGeom>
          <a:noFill/>
        </p:spPr>
      </p:pic>
    </p:spTree>
    <p:extLst>
      <p:ext uri="{BB962C8B-B14F-4D97-AF65-F5344CB8AC3E}">
        <p14:creationId xmlns:p14="http://schemas.microsoft.com/office/powerpoint/2010/main" val="815014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Selection techniques that result in reject errors can result in charges of discrimination, especially if applicants from protected groups are disproportionately rejected</a:t>
            </a:r>
            <a:r>
              <a:rPr lang="en-US" sz="2400" u="sng" dirty="0" smtClean="0"/>
              <a:t>.</a:t>
            </a:r>
            <a:endParaRPr lang="en-US" sz="2400" u="sng" dirty="0" smtClean="0"/>
          </a:p>
        </p:txBody>
      </p:sp>
      <p:pic>
        <p:nvPicPr>
          <p:cNvPr id="5" name="Picture 4"/>
          <p:cNvPicPr>
            <a:picLocks noChangeAspect="1"/>
          </p:cNvPicPr>
          <p:nvPr/>
        </p:nvPicPr>
        <p:blipFill>
          <a:blip r:embed="rId2"/>
          <a:stretch>
            <a:fillRect/>
          </a:stretch>
        </p:blipFill>
        <p:spPr>
          <a:xfrm>
            <a:off x="4922260" y="4191000"/>
            <a:ext cx="3258312" cy="1837688"/>
          </a:xfrm>
          <a:prstGeom prst="rect">
            <a:avLst/>
          </a:prstGeom>
        </p:spPr>
      </p:pic>
      <p:pic>
        <p:nvPicPr>
          <p:cNvPr id="7" name="Picture 3" descr="C:\Users\Michaelm\AppData\Local\Microsoft\Windows\Temporary Internet Files\Content.IE5\96G5M6R0\error_by_evotik-d3kse1g[1].jpg"/>
          <p:cNvPicPr>
            <a:picLocks noChangeAspect="1" noChangeArrowheads="1"/>
          </p:cNvPicPr>
          <p:nvPr/>
        </p:nvPicPr>
        <p:blipFill>
          <a:blip r:embed="rId3" cstate="print"/>
          <a:srcRect/>
          <a:stretch>
            <a:fillRect/>
          </a:stretch>
        </p:blipFill>
        <p:spPr bwMode="auto">
          <a:xfrm>
            <a:off x="685800" y="4302333"/>
            <a:ext cx="3593430" cy="1796715"/>
          </a:xfrm>
          <a:prstGeom prst="rect">
            <a:avLst/>
          </a:prstGeom>
          <a:noFill/>
        </p:spPr>
      </p:pic>
    </p:spTree>
    <p:extLst>
      <p:ext uri="{BB962C8B-B14F-4D97-AF65-F5344CB8AC3E}">
        <p14:creationId xmlns:p14="http://schemas.microsoft.com/office/powerpoint/2010/main" val="2368680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Selection </a:t>
            </a:r>
            <a:r>
              <a:rPr lang="en-US" sz="2400" u="sng" dirty="0" smtClean="0"/>
              <a:t>techniques that result in accept errors have obvious costs to the organization</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Cost of training the employee</a:t>
            </a:r>
          </a:p>
          <a:p>
            <a:pPr marL="731520" lvl="1" indent="-457200">
              <a:buFont typeface="+mj-lt"/>
              <a:buAutoNum type="arabicPeriod"/>
            </a:pPr>
            <a:r>
              <a:rPr lang="en-US" sz="2000" dirty="0" smtClean="0">
                <a:solidFill>
                  <a:srgbClr val="FF0000"/>
                </a:solidFill>
              </a:rPr>
              <a:t>Costs generated or profits forgone because of EE incompetence</a:t>
            </a:r>
          </a:p>
          <a:p>
            <a:pPr marL="731520" lvl="1" indent="-457200">
              <a:buFont typeface="+mj-lt"/>
              <a:buAutoNum type="arabicPeriod"/>
            </a:pPr>
            <a:r>
              <a:rPr lang="en-US" sz="2000" dirty="0" smtClean="0">
                <a:solidFill>
                  <a:srgbClr val="FF0000"/>
                </a:solidFill>
              </a:rPr>
              <a:t>Cost of severance and subsequent cost of recruitment and selection</a:t>
            </a:r>
          </a:p>
        </p:txBody>
      </p:sp>
      <p:pic>
        <p:nvPicPr>
          <p:cNvPr id="5" name="Picture 4"/>
          <p:cNvPicPr>
            <a:picLocks noChangeAspect="1"/>
          </p:cNvPicPr>
          <p:nvPr/>
        </p:nvPicPr>
        <p:blipFill>
          <a:blip r:embed="rId2"/>
          <a:stretch>
            <a:fillRect/>
          </a:stretch>
        </p:blipFill>
        <p:spPr>
          <a:xfrm>
            <a:off x="4359940" y="4419600"/>
            <a:ext cx="4473863" cy="1679448"/>
          </a:xfrm>
          <a:prstGeom prst="rect">
            <a:avLst/>
          </a:prstGeom>
        </p:spPr>
      </p:pic>
      <p:pic>
        <p:nvPicPr>
          <p:cNvPr id="7" name="Picture 3" descr="C:\Users\Michaelm\AppData\Local\Microsoft\Windows\Temporary Internet Files\Content.IE5\96G5M6R0\error_by_evotik-d3kse1g[1].jpg"/>
          <p:cNvPicPr>
            <a:picLocks noChangeAspect="1" noChangeArrowheads="1"/>
          </p:cNvPicPr>
          <p:nvPr/>
        </p:nvPicPr>
        <p:blipFill>
          <a:blip r:embed="rId3" cstate="print"/>
          <a:srcRect/>
          <a:stretch>
            <a:fillRect/>
          </a:stretch>
        </p:blipFill>
        <p:spPr bwMode="auto">
          <a:xfrm>
            <a:off x="685800" y="4302333"/>
            <a:ext cx="3593430" cy="1796715"/>
          </a:xfrm>
          <a:prstGeom prst="rect">
            <a:avLst/>
          </a:prstGeom>
          <a:noFill/>
        </p:spPr>
      </p:pic>
    </p:spTree>
    <p:extLst>
      <p:ext uri="{BB962C8B-B14F-4D97-AF65-F5344CB8AC3E}">
        <p14:creationId xmlns:p14="http://schemas.microsoft.com/office/powerpoint/2010/main" val="2624454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and Validity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The major intent of any selection activity is to reduce the probability of making accept errors or reject errors while increasing the probability of making correct decisions.</a:t>
            </a:r>
          </a:p>
          <a:p>
            <a:endParaRPr lang="en-US" sz="800" dirty="0" smtClean="0"/>
          </a:p>
          <a:p>
            <a:pPr lvl="1"/>
            <a:r>
              <a:rPr lang="en-US" dirty="0" smtClean="0"/>
              <a:t>How?</a:t>
            </a:r>
          </a:p>
          <a:p>
            <a:pPr lvl="1"/>
            <a:endParaRPr lang="en-US" sz="800" dirty="0" smtClean="0"/>
          </a:p>
          <a:p>
            <a:pPr lvl="2"/>
            <a:r>
              <a:rPr lang="en-US" dirty="0" smtClean="0">
                <a:solidFill>
                  <a:srgbClr val="FF0000"/>
                </a:solidFill>
              </a:rPr>
              <a:t>By using selection procedures that are both reliable and valid.</a:t>
            </a:r>
            <a:endParaRPr lang="en-US" dirty="0">
              <a:solidFill>
                <a:srgbClr val="FF0000"/>
              </a:solidFill>
            </a:endParaRPr>
          </a:p>
        </p:txBody>
      </p:sp>
      <p:pic>
        <p:nvPicPr>
          <p:cNvPr id="10242" name="Picture 2" descr="C:\Users\Michaelm\AppData\Local\Microsoft\Windows\Temporary Internet Files\Content.IE5\HWRYGRBG\2423068295_f123c0756e_z[1].jpg"/>
          <p:cNvPicPr>
            <a:picLocks noChangeAspect="1" noChangeArrowheads="1"/>
          </p:cNvPicPr>
          <p:nvPr/>
        </p:nvPicPr>
        <p:blipFill>
          <a:blip r:embed="rId2" cstate="print"/>
          <a:srcRect/>
          <a:stretch>
            <a:fillRect/>
          </a:stretch>
        </p:blipFill>
        <p:spPr bwMode="auto">
          <a:xfrm>
            <a:off x="1447800" y="4267200"/>
            <a:ext cx="3175000" cy="1905000"/>
          </a:xfrm>
          <a:prstGeom prst="rect">
            <a:avLst/>
          </a:prstGeom>
          <a:noFill/>
        </p:spPr>
      </p:pic>
      <p:pic>
        <p:nvPicPr>
          <p:cNvPr id="10243" name="Picture 3" descr="C:\Users\Michaelm\AppData\Local\Microsoft\Windows\Temporary Internet Files\Content.IE5\7X2GC7W4\veeam8bckvalidator01[1].jpg"/>
          <p:cNvPicPr>
            <a:picLocks noChangeAspect="1" noChangeArrowheads="1"/>
          </p:cNvPicPr>
          <p:nvPr/>
        </p:nvPicPr>
        <p:blipFill>
          <a:blip r:embed="rId3" cstate="print"/>
          <a:srcRect/>
          <a:stretch>
            <a:fillRect/>
          </a:stretch>
        </p:blipFill>
        <p:spPr bwMode="auto">
          <a:xfrm>
            <a:off x="4724400" y="4267200"/>
            <a:ext cx="2895600" cy="1905000"/>
          </a:xfrm>
          <a:prstGeom prst="rect">
            <a:avLst/>
          </a:prstGeom>
          <a:noFill/>
        </p:spPr>
      </p:pic>
    </p:spTree>
    <p:extLst>
      <p:ext uri="{BB962C8B-B14F-4D97-AF65-F5344CB8AC3E}">
        <p14:creationId xmlns:p14="http://schemas.microsoft.com/office/powerpoint/2010/main" val="37087165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Reliability and Validity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Reliability addresses whether a selection device measures the same characteristic consistently</a:t>
            </a:r>
            <a:r>
              <a:rPr lang="en-US" sz="2400" u="sng" dirty="0" smtClean="0"/>
              <a:t>.</a:t>
            </a:r>
          </a:p>
          <a:p>
            <a:endParaRPr lang="en-US" sz="800" u="sng" dirty="0" smtClean="0"/>
          </a:p>
          <a:p>
            <a:r>
              <a:rPr lang="en-US" sz="2400" u="sng" dirty="0" smtClean="0"/>
              <a:t>Validity is based on a proven relationship between the selection device used and some relevant measure.</a:t>
            </a:r>
          </a:p>
          <a:p>
            <a:endParaRPr lang="en-US" sz="800" u="sng" dirty="0" smtClean="0"/>
          </a:p>
          <a:p>
            <a:pPr lvl="1"/>
            <a:r>
              <a:rPr lang="en-US" sz="2000" dirty="0" smtClean="0">
                <a:solidFill>
                  <a:srgbClr val="FF0000"/>
                </a:solidFill>
              </a:rPr>
              <a:t>Law prohibits managers from using any selection device that cannot be shown to be directly related to successful job performance.</a:t>
            </a:r>
            <a:endParaRPr lang="en-US" sz="2000" dirty="0">
              <a:solidFill>
                <a:srgbClr val="FF0000"/>
              </a:solidFill>
            </a:endParaRPr>
          </a:p>
        </p:txBody>
      </p:sp>
      <p:pic>
        <p:nvPicPr>
          <p:cNvPr id="11266" name="Picture 2" descr="C:\Users\Michaelm\AppData\Local\Microsoft\Windows\Temporary Internet Files\Content.IE5\96G5M6R0\reliability[1].jpg"/>
          <p:cNvPicPr>
            <a:picLocks noChangeAspect="1" noChangeArrowheads="1"/>
          </p:cNvPicPr>
          <p:nvPr/>
        </p:nvPicPr>
        <p:blipFill>
          <a:blip r:embed="rId2" cstate="print"/>
          <a:srcRect/>
          <a:stretch>
            <a:fillRect/>
          </a:stretch>
        </p:blipFill>
        <p:spPr bwMode="auto">
          <a:xfrm>
            <a:off x="1676400" y="4343400"/>
            <a:ext cx="2844800" cy="1905000"/>
          </a:xfrm>
          <a:prstGeom prst="rect">
            <a:avLst/>
          </a:prstGeom>
          <a:noFill/>
        </p:spPr>
      </p:pic>
      <p:pic>
        <p:nvPicPr>
          <p:cNvPr id="11267" name="Picture 3" descr="C:\Users\Michaelm\AppData\Local\Microsoft\Windows\Temporary Internet Files\Content.IE5\WX0DVOOP\CONTENT-VALIDITY[1].jpg"/>
          <p:cNvPicPr>
            <a:picLocks noChangeAspect="1" noChangeArrowheads="1"/>
          </p:cNvPicPr>
          <p:nvPr/>
        </p:nvPicPr>
        <p:blipFill>
          <a:blip r:embed="rId3" cstate="print"/>
          <a:srcRect/>
          <a:stretch>
            <a:fillRect/>
          </a:stretch>
        </p:blipFill>
        <p:spPr bwMode="auto">
          <a:xfrm>
            <a:off x="4953000" y="4343400"/>
            <a:ext cx="2514600" cy="1905000"/>
          </a:xfrm>
          <a:prstGeom prst="rect">
            <a:avLst/>
          </a:prstGeom>
          <a:noFill/>
        </p:spPr>
      </p:pic>
    </p:spTree>
    <p:extLst>
      <p:ext uri="{BB962C8B-B14F-4D97-AF65-F5344CB8AC3E}">
        <p14:creationId xmlns:p14="http://schemas.microsoft.com/office/powerpoint/2010/main" val="1536092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Devices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Managers can use a number of selection devices to reduce accept and reject errors. The best known devices include:</a:t>
            </a:r>
          </a:p>
          <a:p>
            <a:endParaRPr lang="en-US" sz="800" u="sng" dirty="0" smtClean="0"/>
          </a:p>
          <a:p>
            <a:pPr marL="731520" lvl="1" indent="-457200">
              <a:buFont typeface="+mj-lt"/>
              <a:buAutoNum type="arabicPeriod"/>
            </a:pPr>
            <a:r>
              <a:rPr lang="en-US" dirty="0" smtClean="0">
                <a:solidFill>
                  <a:srgbClr val="FF0000"/>
                </a:solidFill>
              </a:rPr>
              <a:t>Written </a:t>
            </a:r>
            <a:r>
              <a:rPr lang="en-US" dirty="0" smtClean="0">
                <a:solidFill>
                  <a:srgbClr val="FF0000"/>
                </a:solidFill>
              </a:rPr>
              <a:t>Tests</a:t>
            </a:r>
          </a:p>
          <a:p>
            <a:pPr marL="731520" lvl="1" indent="-457200">
              <a:buFont typeface="+mj-lt"/>
              <a:buAutoNum type="arabicPeriod"/>
            </a:pPr>
            <a:r>
              <a:rPr lang="en-US" dirty="0">
                <a:solidFill>
                  <a:srgbClr val="FF0000"/>
                </a:solidFill>
              </a:rPr>
              <a:t>Performance-Simulation Tests</a:t>
            </a:r>
          </a:p>
          <a:p>
            <a:pPr marL="731520" lvl="1" indent="-457200">
              <a:buFont typeface="+mj-lt"/>
              <a:buAutoNum type="arabicPeriod"/>
            </a:pPr>
            <a:r>
              <a:rPr lang="en-US" dirty="0" smtClean="0">
                <a:solidFill>
                  <a:srgbClr val="FF0000"/>
                </a:solidFill>
              </a:rPr>
              <a:t>Interviews</a:t>
            </a:r>
            <a:endParaRPr lang="en-US" dirty="0">
              <a:solidFill>
                <a:srgbClr val="FF0000"/>
              </a:solidFill>
            </a:endParaRPr>
          </a:p>
        </p:txBody>
      </p:sp>
      <p:pic>
        <p:nvPicPr>
          <p:cNvPr id="12290" name="Picture 2" descr="C:\Users\Michaelm\AppData\Local\Microsoft\Windows\Temporary Internet Files\Content.IE5\KDB8FMSX\Test_yourself[1].png"/>
          <p:cNvPicPr>
            <a:picLocks noChangeAspect="1" noChangeArrowheads="1"/>
          </p:cNvPicPr>
          <p:nvPr/>
        </p:nvPicPr>
        <p:blipFill>
          <a:blip r:embed="rId2" cstate="print"/>
          <a:srcRect/>
          <a:stretch>
            <a:fillRect/>
          </a:stretch>
        </p:blipFill>
        <p:spPr bwMode="auto">
          <a:xfrm>
            <a:off x="301752" y="3962400"/>
            <a:ext cx="3377746" cy="2329480"/>
          </a:xfrm>
          <a:prstGeom prst="rect">
            <a:avLst/>
          </a:prstGeom>
          <a:noFill/>
        </p:spPr>
      </p:pic>
      <p:pic>
        <p:nvPicPr>
          <p:cNvPr id="6" name="Picture 2" descr="C:\Users\Michaelm\AppData\Local\Microsoft\Windows\Temporary Internet Files\Content.IE5\3E7R16IG\Simulation_journal_cover[1].jpg"/>
          <p:cNvPicPr>
            <a:picLocks noChangeAspect="1" noChangeArrowheads="1"/>
          </p:cNvPicPr>
          <p:nvPr/>
        </p:nvPicPr>
        <p:blipFill>
          <a:blip r:embed="rId3" cstate="print"/>
          <a:srcRect/>
          <a:stretch>
            <a:fillRect/>
          </a:stretch>
        </p:blipFill>
        <p:spPr bwMode="auto">
          <a:xfrm>
            <a:off x="3812286" y="3822354"/>
            <a:ext cx="1978914" cy="2273646"/>
          </a:xfrm>
          <a:prstGeom prst="rect">
            <a:avLst/>
          </a:prstGeom>
          <a:noFill/>
        </p:spPr>
      </p:pic>
      <p:pic>
        <p:nvPicPr>
          <p:cNvPr id="7" name="Picture 2" descr="C:\Users\Michaelm\AppData\Local\Microsoft\Windows\Temporary Internet Files\Content.IE5\WH26L03T\patent-reexamination-interview[1].gif"/>
          <p:cNvPicPr>
            <a:picLocks noChangeAspect="1" noChangeArrowheads="1"/>
          </p:cNvPicPr>
          <p:nvPr/>
        </p:nvPicPr>
        <p:blipFill>
          <a:blip r:embed="rId4" cstate="print"/>
          <a:srcRect/>
          <a:stretch>
            <a:fillRect/>
          </a:stretch>
        </p:blipFill>
        <p:spPr bwMode="auto">
          <a:xfrm>
            <a:off x="6172200" y="4191000"/>
            <a:ext cx="2190750" cy="1752600"/>
          </a:xfrm>
          <a:prstGeom prst="rect">
            <a:avLst/>
          </a:prstGeom>
          <a:noFill/>
        </p:spPr>
      </p:pic>
    </p:spTree>
    <p:extLst>
      <p:ext uri="{BB962C8B-B14F-4D97-AF65-F5344CB8AC3E}">
        <p14:creationId xmlns:p14="http://schemas.microsoft.com/office/powerpoint/2010/main" val="3838922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Realistic Job Preview</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To increase job satisfaction among employees and reduce turnover, managers should consider a Realistic Job Preview (RJP).</a:t>
            </a:r>
          </a:p>
          <a:p>
            <a:endParaRPr lang="en-US" sz="800" u="sng" dirty="0" smtClean="0"/>
          </a:p>
          <a:p>
            <a:pPr lvl="1"/>
            <a:r>
              <a:rPr lang="en-US" dirty="0" smtClean="0"/>
              <a:t>An RJP includes both positive and negative information about the job and company.</a:t>
            </a:r>
          </a:p>
          <a:p>
            <a:pPr lvl="1"/>
            <a:endParaRPr lang="en-US" sz="800" dirty="0" smtClean="0"/>
          </a:p>
          <a:p>
            <a:pPr lvl="2"/>
            <a:r>
              <a:rPr lang="en-US" dirty="0" smtClean="0">
                <a:solidFill>
                  <a:srgbClr val="FF0000"/>
                </a:solidFill>
              </a:rPr>
              <a:t>Research indicates that applicants who have been given a RJP hold lower and more realistic job expectations and are better able to cope with the frustrating elements of the jobs.</a:t>
            </a:r>
            <a:endParaRPr lang="en-US" dirty="0">
              <a:solidFill>
                <a:srgbClr val="FF0000"/>
              </a:solidFill>
            </a:endParaRPr>
          </a:p>
        </p:txBody>
      </p:sp>
      <p:pic>
        <p:nvPicPr>
          <p:cNvPr id="1027" name="Picture 3" descr="C:\Users\Michaelm\AppData\Local\Microsoft\Windows\Temporary Internet Files\Content.IE5\KDB8FMSX\positivenegative[1].png"/>
          <p:cNvPicPr>
            <a:picLocks noChangeAspect="1" noChangeArrowheads="1"/>
          </p:cNvPicPr>
          <p:nvPr/>
        </p:nvPicPr>
        <p:blipFill>
          <a:blip r:embed="rId2" cstate="print"/>
          <a:srcRect/>
          <a:stretch>
            <a:fillRect/>
          </a:stretch>
        </p:blipFill>
        <p:spPr bwMode="auto">
          <a:xfrm>
            <a:off x="5791200" y="4762500"/>
            <a:ext cx="2819404" cy="1524000"/>
          </a:xfrm>
          <a:prstGeom prst="rect">
            <a:avLst/>
          </a:prstGeom>
          <a:noFill/>
        </p:spPr>
      </p:pic>
      <p:pic>
        <p:nvPicPr>
          <p:cNvPr id="1028" name="Picture 4" descr="C:\Users\Michaelm\AppData\Local\Microsoft\Windows\Temporary Internet Files\Content.IE5\7X2GC7W4\7528628-add-and-subtract-icon[1].jpg"/>
          <p:cNvPicPr>
            <a:picLocks noChangeAspect="1" noChangeArrowheads="1"/>
          </p:cNvPicPr>
          <p:nvPr/>
        </p:nvPicPr>
        <p:blipFill>
          <a:blip r:embed="rId3" cstate="print"/>
          <a:srcRect/>
          <a:stretch>
            <a:fillRect/>
          </a:stretch>
        </p:blipFill>
        <p:spPr bwMode="auto">
          <a:xfrm>
            <a:off x="4038600" y="5524500"/>
            <a:ext cx="1447800" cy="838200"/>
          </a:xfrm>
          <a:prstGeom prst="rect">
            <a:avLst/>
          </a:prstGeom>
          <a:noFill/>
        </p:spPr>
      </p:pic>
    </p:spTree>
    <p:extLst>
      <p:ext uri="{BB962C8B-B14F-4D97-AF65-F5344CB8AC3E}">
        <p14:creationId xmlns:p14="http://schemas.microsoft.com/office/powerpoint/2010/main" val="10446892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Skills, Abilities, and Knowledge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New </a:t>
            </a:r>
            <a:r>
              <a:rPr lang="en-US" sz="2400" u="sng" dirty="0" smtClean="0"/>
              <a:t>hires must be acclimated to the organization’s culture and be trained and given the knowledge to do the job in a manner consistent with the organization’s goals</a:t>
            </a:r>
            <a:r>
              <a:rPr lang="en-US" sz="2000" dirty="0" smtClean="0"/>
              <a:t>.</a:t>
            </a:r>
          </a:p>
          <a:p>
            <a:pPr lvl="1"/>
            <a:endParaRPr lang="en-US" sz="800" dirty="0" smtClean="0"/>
          </a:p>
          <a:p>
            <a:pPr lvl="2"/>
            <a:r>
              <a:rPr lang="en-US" dirty="0" smtClean="0">
                <a:solidFill>
                  <a:srgbClr val="FF0000"/>
                </a:solidFill>
              </a:rPr>
              <a:t>To achieve this, HRM uses Orientation and Training</a:t>
            </a:r>
            <a:endParaRPr lang="en-US" dirty="0">
              <a:solidFill>
                <a:srgbClr val="FF0000"/>
              </a:solidFill>
            </a:endParaRPr>
          </a:p>
        </p:txBody>
      </p:sp>
      <p:pic>
        <p:nvPicPr>
          <p:cNvPr id="2052" name="Picture 4" descr="C:\Users\Michaelm\AppData\Local\Microsoft\Windows\Temporary Internet Files\Content.IE5\4ACZGT8O\327676323_640[1].jpg"/>
          <p:cNvPicPr>
            <a:picLocks noChangeAspect="1" noChangeArrowheads="1"/>
          </p:cNvPicPr>
          <p:nvPr/>
        </p:nvPicPr>
        <p:blipFill>
          <a:blip r:embed="rId2" cstate="print"/>
          <a:srcRect/>
          <a:stretch>
            <a:fillRect/>
          </a:stretch>
        </p:blipFill>
        <p:spPr bwMode="auto">
          <a:xfrm>
            <a:off x="4492752" y="3733800"/>
            <a:ext cx="4194048" cy="2438400"/>
          </a:xfrm>
          <a:prstGeom prst="rect">
            <a:avLst/>
          </a:prstGeom>
          <a:noFill/>
        </p:spPr>
      </p:pic>
    </p:spTree>
    <p:extLst>
      <p:ext uri="{BB962C8B-B14F-4D97-AF65-F5344CB8AC3E}">
        <p14:creationId xmlns:p14="http://schemas.microsoft.com/office/powerpoint/2010/main" val="370286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400" u="sng" dirty="0" smtClean="0"/>
              <a:t>Organizing is one of the primary functions of Management that creates structure and determines</a:t>
            </a:r>
            <a:r>
              <a:rPr lang="en-US" sz="2400" dirty="0" smtClean="0"/>
              <a:t>:</a:t>
            </a:r>
          </a:p>
          <a:p>
            <a:endParaRPr lang="en-US" sz="800" dirty="0" smtClean="0"/>
          </a:p>
          <a:p>
            <a:pPr lvl="1"/>
            <a:r>
              <a:rPr lang="en-US" sz="2000" dirty="0" smtClean="0">
                <a:solidFill>
                  <a:srgbClr val="FF0000"/>
                </a:solidFill>
              </a:rPr>
              <a:t>What needs to be done?</a:t>
            </a:r>
          </a:p>
          <a:p>
            <a:pPr lvl="1"/>
            <a:r>
              <a:rPr lang="en-US" sz="2000" dirty="0" smtClean="0">
                <a:solidFill>
                  <a:srgbClr val="FF0000"/>
                </a:solidFill>
              </a:rPr>
              <a:t>How will it be done?</a:t>
            </a:r>
          </a:p>
          <a:p>
            <a:pPr lvl="1"/>
            <a:r>
              <a:rPr lang="en-US" sz="2000" dirty="0" smtClean="0">
                <a:solidFill>
                  <a:srgbClr val="FF0000"/>
                </a:solidFill>
              </a:rPr>
              <a:t>Who will do it</a:t>
            </a:r>
            <a:r>
              <a:rPr lang="en-US" sz="2000" dirty="0" smtClean="0">
                <a:solidFill>
                  <a:srgbClr val="FF0000"/>
                </a:solidFill>
              </a:rPr>
              <a:t>?</a:t>
            </a:r>
            <a:endParaRPr lang="en-US" sz="2000" dirty="0" smtClean="0">
              <a:solidFill>
                <a:srgbClr val="FF0000"/>
              </a:solidFill>
            </a:endParaRPr>
          </a:p>
        </p:txBody>
      </p:sp>
      <p:pic>
        <p:nvPicPr>
          <p:cNvPr id="4099" name="Picture 3" descr="C:\Users\MichaelM\AppData\Local\Microsoft\Windows\INetCache\IE\HNQ21PIQ\Icaridin_3d_structure[1].png"/>
          <p:cNvPicPr>
            <a:picLocks noChangeAspect="1" noChangeArrowheads="1"/>
          </p:cNvPicPr>
          <p:nvPr/>
        </p:nvPicPr>
        <p:blipFill>
          <a:blip r:embed="rId2" cstate="print"/>
          <a:srcRect/>
          <a:stretch>
            <a:fillRect/>
          </a:stretch>
        </p:blipFill>
        <p:spPr bwMode="auto">
          <a:xfrm>
            <a:off x="5410200" y="3124200"/>
            <a:ext cx="3124200" cy="2895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Orientation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The major goals of orientation are to:</a:t>
            </a:r>
          </a:p>
          <a:p>
            <a:endParaRPr lang="en-US" sz="800" u="sng" dirty="0" smtClean="0"/>
          </a:p>
          <a:p>
            <a:pPr marL="731520" lvl="1" indent="-457200">
              <a:buFont typeface="+mj-lt"/>
              <a:buAutoNum type="arabicPeriod"/>
            </a:pPr>
            <a:r>
              <a:rPr lang="en-US" sz="2000" dirty="0" smtClean="0">
                <a:solidFill>
                  <a:srgbClr val="FF0000"/>
                </a:solidFill>
              </a:rPr>
              <a:t>Reduce anxiety all new employees feel when they begin a new job.</a:t>
            </a:r>
          </a:p>
          <a:p>
            <a:pPr marL="731520" lvl="1" indent="-457200">
              <a:buFont typeface="+mj-lt"/>
              <a:buAutoNum type="arabicPeriod"/>
            </a:pPr>
            <a:r>
              <a:rPr lang="en-US" sz="2000" dirty="0" smtClean="0">
                <a:solidFill>
                  <a:srgbClr val="FF0000"/>
                </a:solidFill>
              </a:rPr>
              <a:t>Familiarize new employees with the job, the work unit, and the organization as a whole; and </a:t>
            </a:r>
          </a:p>
          <a:p>
            <a:pPr marL="731520" lvl="1" indent="-457200">
              <a:buFont typeface="+mj-lt"/>
              <a:buAutoNum type="arabicPeriod"/>
            </a:pPr>
            <a:r>
              <a:rPr lang="en-US" sz="2000" dirty="0">
                <a:solidFill>
                  <a:srgbClr val="FF0000"/>
                </a:solidFill>
              </a:rPr>
              <a:t>F</a:t>
            </a:r>
            <a:r>
              <a:rPr lang="en-US" sz="2000" dirty="0" smtClean="0">
                <a:solidFill>
                  <a:srgbClr val="FF0000"/>
                </a:solidFill>
              </a:rPr>
              <a:t>acilitate the transition</a:t>
            </a:r>
            <a:endParaRPr lang="en-US" sz="2000" dirty="0">
              <a:solidFill>
                <a:srgbClr val="FF0000"/>
              </a:solidFill>
            </a:endParaRPr>
          </a:p>
        </p:txBody>
      </p:sp>
      <p:pic>
        <p:nvPicPr>
          <p:cNvPr id="3074" name="Picture 2" descr="C:\Users\Michaelm\AppData\Local\Microsoft\Windows\Temporary Internet Files\Content.IE5\8S4BQSVH\welcome_thumb_tacks_1600_clr_9661[1].png"/>
          <p:cNvPicPr>
            <a:picLocks noChangeAspect="1" noChangeArrowheads="1"/>
          </p:cNvPicPr>
          <p:nvPr/>
        </p:nvPicPr>
        <p:blipFill>
          <a:blip r:embed="rId2" cstate="print"/>
          <a:srcRect/>
          <a:stretch>
            <a:fillRect/>
          </a:stretch>
        </p:blipFill>
        <p:spPr bwMode="auto">
          <a:xfrm>
            <a:off x="1905000" y="4038600"/>
            <a:ext cx="5257800" cy="1643062"/>
          </a:xfrm>
          <a:prstGeom prst="rect">
            <a:avLst/>
          </a:prstGeom>
          <a:noFill/>
        </p:spPr>
      </p:pic>
    </p:spTree>
    <p:extLst>
      <p:ext uri="{BB962C8B-B14F-4D97-AF65-F5344CB8AC3E}">
        <p14:creationId xmlns:p14="http://schemas.microsoft.com/office/powerpoint/2010/main" val="838562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Employee Training is a learning experience that seeks a relatively permanent change in EE’s by improving their ability to perform on the job</a:t>
            </a:r>
            <a:r>
              <a:rPr lang="en-US" dirty="0" smtClean="0"/>
              <a:t>.</a:t>
            </a:r>
          </a:p>
          <a:p>
            <a:endParaRPr lang="en-US" sz="800" dirty="0" smtClean="0"/>
          </a:p>
          <a:p>
            <a:pPr lvl="1"/>
            <a:r>
              <a:rPr lang="en-US" dirty="0" smtClean="0"/>
              <a:t>Training involves changing skills, knowledge, attitudes, or behavior.  This change may involve what employees know, how they work, or their attitudes toward their jobs, coworkers, managers, and the organization.</a:t>
            </a:r>
          </a:p>
          <a:p>
            <a:pPr lvl="1"/>
            <a:endParaRPr lang="en-US" sz="800" dirty="0" smtClean="0"/>
          </a:p>
          <a:p>
            <a:pPr lvl="2"/>
            <a:r>
              <a:rPr lang="en-US" dirty="0" smtClean="0">
                <a:solidFill>
                  <a:srgbClr val="FF0000"/>
                </a:solidFill>
              </a:rPr>
              <a:t>Managers are responsible for deciding when EE’s are in need of training and what form that training should take.</a:t>
            </a:r>
            <a:endParaRPr lang="en-US" dirty="0">
              <a:solidFill>
                <a:srgbClr val="FF0000"/>
              </a:solidFill>
            </a:endParaRPr>
          </a:p>
        </p:txBody>
      </p:sp>
      <p:pic>
        <p:nvPicPr>
          <p:cNvPr id="1026" name="Picture 2" descr="C:\Users\Michaelm\AppData\Local\Microsoft\Windows\Temporary Internet Files\Content.IE5\WH26L03T\training_icon[1].png"/>
          <p:cNvPicPr>
            <a:picLocks noChangeAspect="1" noChangeArrowheads="1"/>
          </p:cNvPicPr>
          <p:nvPr/>
        </p:nvPicPr>
        <p:blipFill>
          <a:blip r:embed="rId2" cstate="print"/>
          <a:srcRect/>
          <a:stretch>
            <a:fillRect/>
          </a:stretch>
        </p:blipFill>
        <p:spPr bwMode="auto">
          <a:xfrm>
            <a:off x="6781800" y="5058696"/>
            <a:ext cx="1981200" cy="1342103"/>
          </a:xfrm>
          <a:prstGeom prst="rect">
            <a:avLst/>
          </a:prstGeom>
          <a:noFill/>
        </p:spPr>
      </p:pic>
    </p:spTree>
    <p:extLst>
      <p:ext uri="{BB962C8B-B14F-4D97-AF65-F5344CB8AC3E}">
        <p14:creationId xmlns:p14="http://schemas.microsoft.com/office/powerpoint/2010/main" val="2558210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A Performance Management System is a system that establishes performance standards that are used to evaluate employee performance.</a:t>
            </a:r>
          </a:p>
          <a:p>
            <a:endParaRPr lang="en-US" sz="800" u="sng" dirty="0" smtClean="0"/>
          </a:p>
          <a:p>
            <a:pPr lvl="1"/>
            <a:r>
              <a:rPr lang="en-US" sz="2000" dirty="0" smtClean="0">
                <a:solidFill>
                  <a:srgbClr val="FF0000"/>
                </a:solidFill>
              </a:rPr>
              <a:t>Desired EE performance levels determined by organization </a:t>
            </a:r>
            <a:r>
              <a:rPr lang="en-US" sz="2000" u="sng" dirty="0" smtClean="0">
                <a:solidFill>
                  <a:srgbClr val="FF0000"/>
                </a:solidFill>
              </a:rPr>
              <a:t>vs</a:t>
            </a:r>
            <a:r>
              <a:rPr lang="en-US" sz="2000" dirty="0" smtClean="0">
                <a:solidFill>
                  <a:srgbClr val="FF0000"/>
                </a:solidFill>
              </a:rPr>
              <a:t>.  Actual EE performance level measured and appraised by </a:t>
            </a:r>
            <a:r>
              <a:rPr lang="en-US" sz="2000" dirty="0" smtClean="0">
                <a:solidFill>
                  <a:srgbClr val="FF0000"/>
                </a:solidFill>
              </a:rPr>
              <a:t>manager</a:t>
            </a:r>
            <a:endParaRPr lang="en-US" sz="2000" dirty="0" smtClean="0">
              <a:solidFill>
                <a:srgbClr val="FF0000"/>
              </a:solidFill>
            </a:endParaRPr>
          </a:p>
        </p:txBody>
      </p:sp>
      <p:pic>
        <p:nvPicPr>
          <p:cNvPr id="5" name="Picture 4"/>
          <p:cNvPicPr>
            <a:picLocks noChangeAspect="1"/>
          </p:cNvPicPr>
          <p:nvPr/>
        </p:nvPicPr>
        <p:blipFill>
          <a:blip r:embed="rId2"/>
          <a:stretch>
            <a:fillRect/>
          </a:stretch>
        </p:blipFill>
        <p:spPr>
          <a:xfrm>
            <a:off x="4724400" y="3530600"/>
            <a:ext cx="4133850" cy="2755900"/>
          </a:xfrm>
          <a:prstGeom prst="rect">
            <a:avLst/>
          </a:prstGeom>
        </p:spPr>
      </p:pic>
    </p:spTree>
    <p:extLst>
      <p:ext uri="{BB962C8B-B14F-4D97-AF65-F5344CB8AC3E}">
        <p14:creationId xmlns:p14="http://schemas.microsoft.com/office/powerpoint/2010/main" val="150024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Appraisal Methods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a:xfrm>
            <a:off x="301752" y="1527048"/>
            <a:ext cx="8503920" cy="4721352"/>
          </a:xfrm>
        </p:spPr>
        <p:txBody>
          <a:bodyPr>
            <a:normAutofit fontScale="92500" lnSpcReduction="20000"/>
          </a:bodyPr>
          <a:lstStyle/>
          <a:p>
            <a:pPr marL="274320" lvl="2" indent="-274320">
              <a:buClr>
                <a:schemeClr val="accent1"/>
              </a:buClr>
              <a:buSzPct val="85000"/>
              <a:buFont typeface="Wingdings 2"/>
              <a:buChar char=""/>
            </a:pPr>
            <a:r>
              <a:rPr lang="en-US" sz="2200" u="sng" dirty="0" smtClean="0"/>
              <a:t>May </a:t>
            </a:r>
            <a:r>
              <a:rPr lang="en-US" sz="2200" u="sng" dirty="0"/>
              <a:t>evaluate EE performance against a set of established standards or absolute criteria, or compare EE performance with that of one or more individuals which is a relative, not absolute, measuring device</a:t>
            </a:r>
            <a:r>
              <a:rPr lang="en-US" sz="2200" u="sng" dirty="0" smtClean="0"/>
              <a:t>.</a:t>
            </a:r>
          </a:p>
          <a:p>
            <a:pPr marL="274320" lvl="2" indent="-274320">
              <a:buClr>
                <a:schemeClr val="accent1"/>
              </a:buClr>
              <a:buSzPct val="85000"/>
              <a:buFont typeface="Wingdings 2"/>
              <a:buChar char=""/>
            </a:pPr>
            <a:endParaRPr lang="en-US" sz="900" u="sng" dirty="0">
              <a:solidFill>
                <a:srgbClr val="FF0000"/>
              </a:solidFill>
            </a:endParaRPr>
          </a:p>
          <a:p>
            <a:pPr lvl="1"/>
            <a:r>
              <a:rPr lang="en-US" sz="1900" u="sng" dirty="0" smtClean="0"/>
              <a:t>Written </a:t>
            </a:r>
            <a:r>
              <a:rPr lang="en-US" sz="1900" u="sng" dirty="0" smtClean="0"/>
              <a:t>Essay</a:t>
            </a:r>
          </a:p>
          <a:p>
            <a:pPr lvl="2"/>
            <a:r>
              <a:rPr lang="en-US" sz="1700" dirty="0" smtClean="0">
                <a:solidFill>
                  <a:srgbClr val="FF0000"/>
                </a:solidFill>
              </a:rPr>
              <a:t>Description of EE’s strengths and weaknesses</a:t>
            </a:r>
          </a:p>
          <a:p>
            <a:pPr lvl="1"/>
            <a:r>
              <a:rPr lang="en-US" sz="1900" u="sng" dirty="0" smtClean="0"/>
              <a:t>Critical Incidents</a:t>
            </a:r>
          </a:p>
          <a:p>
            <a:pPr lvl="2"/>
            <a:r>
              <a:rPr lang="en-US" sz="1700" dirty="0" smtClean="0">
                <a:solidFill>
                  <a:srgbClr val="FF0000"/>
                </a:solidFill>
              </a:rPr>
              <a:t>Examples of critical behaviors that were especially effective or ineffective</a:t>
            </a:r>
          </a:p>
          <a:p>
            <a:pPr lvl="1"/>
            <a:r>
              <a:rPr lang="en-US" sz="1900" u="sng" dirty="0" smtClean="0"/>
              <a:t>Adjective Rating Scales</a:t>
            </a:r>
          </a:p>
          <a:p>
            <a:pPr lvl="2"/>
            <a:r>
              <a:rPr lang="en-US" sz="1700" dirty="0" smtClean="0">
                <a:solidFill>
                  <a:srgbClr val="FF0000"/>
                </a:solidFill>
              </a:rPr>
              <a:t>Lists performance factors – quantity/quality – with numerical ratings</a:t>
            </a:r>
          </a:p>
          <a:p>
            <a:pPr lvl="1"/>
            <a:r>
              <a:rPr lang="en-US" sz="1900" u="sng" dirty="0" smtClean="0"/>
              <a:t>BARS</a:t>
            </a:r>
          </a:p>
          <a:p>
            <a:pPr lvl="2"/>
            <a:r>
              <a:rPr lang="en-US" sz="1700" dirty="0" smtClean="0">
                <a:solidFill>
                  <a:srgbClr val="FF0000"/>
                </a:solidFill>
              </a:rPr>
              <a:t>Rating scale plus examples of actual job behaviors</a:t>
            </a:r>
          </a:p>
          <a:p>
            <a:pPr lvl="1"/>
            <a:r>
              <a:rPr lang="en-US" sz="1900" u="sng" dirty="0" smtClean="0"/>
              <a:t>MBO</a:t>
            </a:r>
          </a:p>
          <a:p>
            <a:pPr lvl="2"/>
            <a:r>
              <a:rPr lang="en-US" sz="1700" dirty="0" smtClean="0">
                <a:solidFill>
                  <a:srgbClr val="FF0000"/>
                </a:solidFill>
              </a:rPr>
              <a:t>Evaluation of accomplishment of specific goals</a:t>
            </a:r>
          </a:p>
          <a:p>
            <a:pPr lvl="1"/>
            <a:r>
              <a:rPr lang="en-US" sz="1900" u="sng" dirty="0" smtClean="0"/>
              <a:t>360-Degree Appraisal</a:t>
            </a:r>
          </a:p>
          <a:p>
            <a:pPr lvl="2"/>
            <a:r>
              <a:rPr lang="en-US" sz="1700" dirty="0" smtClean="0">
                <a:solidFill>
                  <a:srgbClr val="FF0000"/>
                </a:solidFill>
              </a:rPr>
              <a:t>Feedback from full circle of those who interact with EE</a:t>
            </a:r>
          </a:p>
          <a:p>
            <a:pPr lvl="1"/>
            <a:r>
              <a:rPr lang="en-US" sz="1900" u="sng" dirty="0" smtClean="0"/>
              <a:t>Multiperson</a:t>
            </a:r>
          </a:p>
          <a:p>
            <a:pPr lvl="2"/>
            <a:r>
              <a:rPr lang="en-US" sz="1700" dirty="0" smtClean="0">
                <a:solidFill>
                  <a:srgbClr val="FF0000"/>
                </a:solidFill>
              </a:rPr>
              <a:t>Evaluation comparison of work group</a:t>
            </a:r>
            <a:endParaRPr lang="en-US" sz="1700" dirty="0">
              <a:solidFill>
                <a:srgbClr val="FF0000"/>
              </a:solidFill>
            </a:endParaRPr>
          </a:p>
        </p:txBody>
      </p:sp>
      <p:pic>
        <p:nvPicPr>
          <p:cNvPr id="5122" name="Picture 2" descr="C:\Users\Michaelm\AppData\Local\Microsoft\Windows\Temporary Internet Files\Content.IE5\V2O6EV3C\1147px-Radian_measure.svg[1].png"/>
          <p:cNvPicPr>
            <a:picLocks noChangeAspect="1" noChangeArrowheads="1"/>
          </p:cNvPicPr>
          <p:nvPr/>
        </p:nvPicPr>
        <p:blipFill>
          <a:blip r:embed="rId2" cstate="print"/>
          <a:srcRect/>
          <a:stretch>
            <a:fillRect/>
          </a:stretch>
        </p:blipFill>
        <p:spPr bwMode="auto">
          <a:xfrm>
            <a:off x="6858000" y="3886200"/>
            <a:ext cx="2059608" cy="2108200"/>
          </a:xfrm>
          <a:prstGeom prst="rect">
            <a:avLst/>
          </a:prstGeom>
          <a:noFill/>
        </p:spPr>
      </p:pic>
    </p:spTree>
    <p:extLst>
      <p:ext uri="{BB962C8B-B14F-4D97-AF65-F5344CB8AC3E}">
        <p14:creationId xmlns:p14="http://schemas.microsoft.com/office/powerpoint/2010/main" val="3259466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Appraisal Methods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Three approaches to Multiperson Comparison:</a:t>
            </a:r>
          </a:p>
          <a:p>
            <a:endParaRPr lang="en-US" sz="800" u="sng" dirty="0" smtClean="0"/>
          </a:p>
          <a:p>
            <a:pPr marL="731520" lvl="1" indent="-457200">
              <a:buFont typeface="+mj-lt"/>
              <a:buAutoNum type="arabicPeriod"/>
            </a:pPr>
            <a:r>
              <a:rPr lang="en-US" u="sng" dirty="0" smtClean="0"/>
              <a:t>Group-order Ranking</a:t>
            </a:r>
          </a:p>
          <a:p>
            <a:pPr lvl="2"/>
            <a:r>
              <a:rPr lang="en-US" dirty="0" smtClean="0">
                <a:solidFill>
                  <a:srgbClr val="FF0000"/>
                </a:solidFill>
              </a:rPr>
              <a:t>Evaluator places EE’s into a particular classification –                  top third, middle third, bottom third; or whatever class desired.</a:t>
            </a:r>
          </a:p>
          <a:p>
            <a:pPr marL="731520" lvl="1" indent="-457200">
              <a:buFont typeface="+mj-lt"/>
              <a:buAutoNum type="arabicPeriod"/>
            </a:pPr>
            <a:r>
              <a:rPr lang="en-US" u="sng" dirty="0" smtClean="0"/>
              <a:t>Individual Ranking Approach</a:t>
            </a:r>
          </a:p>
          <a:p>
            <a:pPr lvl="2"/>
            <a:r>
              <a:rPr lang="en-US" dirty="0" smtClean="0">
                <a:solidFill>
                  <a:srgbClr val="FF0000"/>
                </a:solidFill>
              </a:rPr>
              <a:t>Evaluator lists employees in order from highest to lowest performance levels.  Only one can be the best.</a:t>
            </a:r>
          </a:p>
          <a:p>
            <a:pPr marL="731520" lvl="1" indent="-457200">
              <a:buFont typeface="+mj-lt"/>
              <a:buAutoNum type="arabicPeriod"/>
            </a:pPr>
            <a:r>
              <a:rPr lang="en-US" u="sng" dirty="0" smtClean="0"/>
              <a:t>Paired Comparison Approach</a:t>
            </a:r>
          </a:p>
          <a:p>
            <a:pPr lvl="2"/>
            <a:r>
              <a:rPr lang="en-US" dirty="0" smtClean="0">
                <a:solidFill>
                  <a:srgbClr val="FF0000"/>
                </a:solidFill>
              </a:rPr>
              <a:t>Each EE is compared with every other EE in the comparison group and rated as either the superior or weaker member of the pair.</a:t>
            </a:r>
            <a:endParaRPr lang="en-US" dirty="0">
              <a:solidFill>
                <a:srgbClr val="FF0000"/>
              </a:solidFill>
            </a:endParaRPr>
          </a:p>
        </p:txBody>
      </p:sp>
      <p:pic>
        <p:nvPicPr>
          <p:cNvPr id="6146" name="Picture 2" descr="C:\Users\Michaelm\AppData\Local\Microsoft\Windows\Temporary Internet Files\Content.IE5\96G5M6R0\DJI_SeptDoodlers_123_c[1].jpg"/>
          <p:cNvPicPr>
            <a:picLocks noChangeAspect="1" noChangeArrowheads="1"/>
          </p:cNvPicPr>
          <p:nvPr/>
        </p:nvPicPr>
        <p:blipFill>
          <a:blip r:embed="rId2" cstate="print"/>
          <a:srcRect/>
          <a:stretch>
            <a:fillRect/>
          </a:stretch>
        </p:blipFill>
        <p:spPr bwMode="auto">
          <a:xfrm>
            <a:off x="6248400" y="5410200"/>
            <a:ext cx="2258568" cy="886968"/>
          </a:xfrm>
          <a:prstGeom prst="rect">
            <a:avLst/>
          </a:prstGeom>
          <a:noFill/>
        </p:spPr>
      </p:pic>
    </p:spTree>
    <p:extLst>
      <p:ext uri="{BB962C8B-B14F-4D97-AF65-F5344CB8AC3E}">
        <p14:creationId xmlns:p14="http://schemas.microsoft.com/office/powerpoint/2010/main" val="1557655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Appraisal Methods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a:xfrm>
            <a:off x="301752" y="1527048"/>
            <a:ext cx="8503920" cy="4797552"/>
          </a:xfrm>
        </p:spPr>
        <p:txBody>
          <a:bodyPr>
            <a:normAutofit lnSpcReduction="10000"/>
          </a:bodyPr>
          <a:lstStyle/>
          <a:p>
            <a:r>
              <a:rPr lang="en-US" sz="2400" u="sng" dirty="0" smtClean="0"/>
              <a:t>Regardless of the method of appraisal, it is important to provide EE with Feedback.</a:t>
            </a:r>
          </a:p>
          <a:p>
            <a:endParaRPr lang="en-US" sz="800" u="sng" dirty="0" smtClean="0"/>
          </a:p>
          <a:p>
            <a:pPr lvl="1"/>
            <a:r>
              <a:rPr lang="en-US" sz="2000" dirty="0" smtClean="0"/>
              <a:t>Be straightforward by focusing on specific behaviors</a:t>
            </a:r>
          </a:p>
          <a:p>
            <a:pPr lvl="1"/>
            <a:r>
              <a:rPr lang="en-US" sz="2000" dirty="0" smtClean="0"/>
              <a:t>Be realistic</a:t>
            </a:r>
          </a:p>
          <a:p>
            <a:pPr lvl="2"/>
            <a:r>
              <a:rPr lang="en-US" sz="1800" dirty="0" smtClean="0">
                <a:solidFill>
                  <a:srgbClr val="FF0000"/>
                </a:solidFill>
              </a:rPr>
              <a:t>Focus your feedback on what can be changed.</a:t>
            </a:r>
          </a:p>
          <a:p>
            <a:pPr lvl="1"/>
            <a:r>
              <a:rPr lang="en-US" sz="2000" dirty="0" smtClean="0"/>
              <a:t>Keep feedback impersonal</a:t>
            </a:r>
          </a:p>
          <a:p>
            <a:pPr lvl="2"/>
            <a:r>
              <a:rPr lang="en-US" sz="1800" dirty="0" smtClean="0">
                <a:solidFill>
                  <a:srgbClr val="FF0000"/>
                </a:solidFill>
              </a:rPr>
              <a:t>Be descriptive rather than judgmental. Do not criticize EE personally.</a:t>
            </a:r>
          </a:p>
          <a:p>
            <a:pPr lvl="1"/>
            <a:r>
              <a:rPr lang="en-US" sz="2000" dirty="0" smtClean="0"/>
              <a:t>Keep feedback goal oriented</a:t>
            </a:r>
          </a:p>
          <a:p>
            <a:pPr lvl="1"/>
            <a:r>
              <a:rPr lang="en-US" sz="2000" dirty="0" smtClean="0"/>
              <a:t>Know when to give feedback – make it well timed</a:t>
            </a:r>
          </a:p>
          <a:p>
            <a:pPr lvl="2"/>
            <a:r>
              <a:rPr lang="en-US" sz="1800" dirty="0" smtClean="0">
                <a:solidFill>
                  <a:srgbClr val="FF0000"/>
                </a:solidFill>
              </a:rPr>
              <a:t>Do not delay feedback (either positive or negative).</a:t>
            </a:r>
          </a:p>
          <a:p>
            <a:pPr lvl="1"/>
            <a:r>
              <a:rPr lang="en-US" sz="2000" dirty="0" smtClean="0"/>
              <a:t>Ensure understanding</a:t>
            </a:r>
          </a:p>
          <a:p>
            <a:pPr lvl="1"/>
            <a:r>
              <a:rPr lang="en-US" sz="2000" dirty="0" smtClean="0"/>
              <a:t>Watch your body language, tone of voice, and facial expressions</a:t>
            </a:r>
            <a:endParaRPr lang="en-US" sz="1800" dirty="0" smtClean="0"/>
          </a:p>
          <a:p>
            <a:pPr lvl="2"/>
            <a:r>
              <a:rPr lang="en-US" sz="1800" dirty="0" smtClean="0">
                <a:solidFill>
                  <a:srgbClr val="FF0000"/>
                </a:solidFill>
              </a:rPr>
              <a:t>Nonverbal communication speaks louder than words.</a:t>
            </a:r>
          </a:p>
        </p:txBody>
      </p:sp>
      <p:pic>
        <p:nvPicPr>
          <p:cNvPr id="7171" name="Picture 3" descr="C:\Users\MichaelM\AppData\Local\Microsoft\Windows\INetCache\IE\TDGUT3I4\feedback[1].png"/>
          <p:cNvPicPr>
            <a:picLocks noChangeAspect="1" noChangeArrowheads="1"/>
          </p:cNvPicPr>
          <p:nvPr/>
        </p:nvPicPr>
        <p:blipFill>
          <a:blip r:embed="rId2" cstate="print"/>
          <a:srcRect/>
          <a:stretch>
            <a:fillRect/>
          </a:stretch>
        </p:blipFill>
        <p:spPr bwMode="auto">
          <a:xfrm>
            <a:off x="6858000" y="2057400"/>
            <a:ext cx="1905000" cy="1558290"/>
          </a:xfrm>
          <a:prstGeom prst="rect">
            <a:avLst/>
          </a:prstGeom>
          <a:noFill/>
        </p:spPr>
      </p:pic>
    </p:spTree>
    <p:extLst>
      <p:ext uri="{BB962C8B-B14F-4D97-AF65-F5344CB8AC3E}">
        <p14:creationId xmlns:p14="http://schemas.microsoft.com/office/powerpoint/2010/main" val="1515691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Compensation and Benefits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An effective and appropriate compensation system will:</a:t>
            </a:r>
          </a:p>
          <a:p>
            <a:endParaRPr lang="en-US" sz="800" u="sng" dirty="0" smtClean="0"/>
          </a:p>
          <a:p>
            <a:pPr marL="731520" lvl="1" indent="-457200">
              <a:buFont typeface="+mj-lt"/>
              <a:buAutoNum type="arabicPeriod"/>
            </a:pPr>
            <a:r>
              <a:rPr lang="en-US" sz="2000" dirty="0" smtClean="0">
                <a:solidFill>
                  <a:srgbClr val="FF0000"/>
                </a:solidFill>
              </a:rPr>
              <a:t>Help attract and retain competent and talented individuals.</a:t>
            </a:r>
          </a:p>
          <a:p>
            <a:pPr marL="731520" lvl="1" indent="-457200">
              <a:buFont typeface="+mj-lt"/>
              <a:buAutoNum type="arabicPeriod"/>
            </a:pPr>
            <a:r>
              <a:rPr lang="en-US" sz="2000" dirty="0" smtClean="0">
                <a:solidFill>
                  <a:srgbClr val="FF0000"/>
                </a:solidFill>
              </a:rPr>
              <a:t>Impact strategic performance.</a:t>
            </a:r>
          </a:p>
          <a:p>
            <a:pPr marL="731520" lvl="1" indent="-457200">
              <a:buFont typeface="+mj-lt"/>
              <a:buAutoNum type="arabicPeriod"/>
            </a:pPr>
            <a:r>
              <a:rPr lang="en-US" sz="2000" dirty="0" smtClean="0">
                <a:solidFill>
                  <a:srgbClr val="FF0000"/>
                </a:solidFill>
              </a:rPr>
              <a:t>Keep employees motivated</a:t>
            </a:r>
            <a:r>
              <a:rPr lang="en-US" sz="2000" dirty="0" smtClean="0">
                <a:solidFill>
                  <a:srgbClr val="FF0000"/>
                </a:solidFill>
              </a:rPr>
              <a:t>.</a:t>
            </a:r>
            <a:endParaRPr lang="en-US" sz="2000" dirty="0" smtClean="0">
              <a:solidFill>
                <a:srgbClr val="FF0000"/>
              </a:solidFill>
            </a:endParaRPr>
          </a:p>
        </p:txBody>
      </p:sp>
      <p:pic>
        <p:nvPicPr>
          <p:cNvPr id="6" name="Picture 5"/>
          <p:cNvPicPr>
            <a:picLocks noChangeAspect="1"/>
          </p:cNvPicPr>
          <p:nvPr/>
        </p:nvPicPr>
        <p:blipFill>
          <a:blip r:embed="rId2"/>
          <a:stretch>
            <a:fillRect/>
          </a:stretch>
        </p:blipFill>
        <p:spPr>
          <a:xfrm>
            <a:off x="4038600" y="3243088"/>
            <a:ext cx="4572895" cy="3036688"/>
          </a:xfrm>
          <a:prstGeom prst="rect">
            <a:avLst/>
          </a:prstGeom>
        </p:spPr>
      </p:pic>
    </p:spTree>
    <p:extLst>
      <p:ext uri="{BB962C8B-B14F-4D97-AF65-F5344CB8AC3E}">
        <p14:creationId xmlns:p14="http://schemas.microsoft.com/office/powerpoint/2010/main" val="2354197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HRM Issues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a:xfrm>
            <a:off x="301752" y="1527048"/>
            <a:ext cx="8503920" cy="4721352"/>
          </a:xfrm>
        </p:spPr>
        <p:txBody>
          <a:bodyPr>
            <a:normAutofit/>
          </a:bodyPr>
          <a:lstStyle/>
          <a:p>
            <a:r>
              <a:rPr lang="en-US" sz="2400" u="sng" dirty="0" smtClean="0"/>
              <a:t>HR issues that today’s managers face include downsizing, workforce diversity, sexual harassment, and HR costs</a:t>
            </a:r>
            <a:r>
              <a:rPr lang="en-US" sz="2400" u="sng" dirty="0" smtClean="0"/>
              <a:t>.</a:t>
            </a:r>
            <a:endParaRPr lang="en-US" sz="2400" u="sng" dirty="0" smtClean="0"/>
          </a:p>
        </p:txBody>
      </p:sp>
      <p:pic>
        <p:nvPicPr>
          <p:cNvPr id="5" name="Picture 4"/>
          <p:cNvPicPr>
            <a:picLocks noChangeAspect="1"/>
          </p:cNvPicPr>
          <p:nvPr/>
        </p:nvPicPr>
        <p:blipFill>
          <a:blip r:embed="rId2"/>
          <a:stretch>
            <a:fillRect/>
          </a:stretch>
        </p:blipFill>
        <p:spPr>
          <a:xfrm>
            <a:off x="1981200" y="2819400"/>
            <a:ext cx="5437022" cy="3056797"/>
          </a:xfrm>
          <a:prstGeom prst="rect">
            <a:avLst/>
          </a:prstGeom>
        </p:spPr>
      </p:pic>
    </p:spTree>
    <p:extLst>
      <p:ext uri="{BB962C8B-B14F-4D97-AF65-F5344CB8AC3E}">
        <p14:creationId xmlns:p14="http://schemas.microsoft.com/office/powerpoint/2010/main" val="1695628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pic>
        <p:nvPicPr>
          <p:cNvPr id="1029" name="Picture 5" descr="C:\Users\MichaelM\AppData\Local\Microsoft\Windows\INetCache\IE\HNQ21PIQ\tumblr_mc6igqNqfj1rhsi59o1_500[1].gif"/>
          <p:cNvPicPr>
            <a:picLocks noGrp="1" noChangeAspect="1" noChangeArrowheads="1" noCrop="1"/>
          </p:cNvPicPr>
          <p:nvPr>
            <p:ph sz="quarter" idx="1"/>
          </p:nvPr>
        </p:nvPicPr>
        <p:blipFill>
          <a:blip r:embed="rId2" cstate="print"/>
          <a:srcRect/>
          <a:stretch>
            <a:fillRect/>
          </a:stretch>
        </p:blipFill>
        <p:spPr bwMode="auto">
          <a:xfrm>
            <a:off x="152400" y="152400"/>
            <a:ext cx="8839200" cy="6553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Design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400" u="sng" dirty="0" smtClean="0"/>
              <a:t>Six </a:t>
            </a:r>
            <a:r>
              <a:rPr lang="en-US" sz="2400" u="sng" dirty="0" smtClean="0"/>
              <a:t>Basic Elements of Organizational Structure</a:t>
            </a:r>
          </a:p>
          <a:p>
            <a:endParaRPr lang="en-US" sz="900" u="sng" dirty="0" smtClean="0"/>
          </a:p>
          <a:p>
            <a:pPr marL="731520" lvl="1" indent="-457200">
              <a:buFont typeface="+mj-lt"/>
              <a:buAutoNum type="arabicPeriod"/>
            </a:pPr>
            <a:r>
              <a:rPr lang="en-US" sz="2000" dirty="0" smtClean="0">
                <a:solidFill>
                  <a:srgbClr val="FF0000"/>
                </a:solidFill>
              </a:rPr>
              <a:t>Work Specialization</a:t>
            </a:r>
          </a:p>
          <a:p>
            <a:pPr marL="731520" lvl="1" indent="-457200">
              <a:buFont typeface="+mj-lt"/>
              <a:buAutoNum type="arabicPeriod"/>
            </a:pPr>
            <a:r>
              <a:rPr lang="en-US" sz="2000" dirty="0" smtClean="0">
                <a:solidFill>
                  <a:srgbClr val="FF0000"/>
                </a:solidFill>
              </a:rPr>
              <a:t>Departmentalization</a:t>
            </a:r>
          </a:p>
          <a:p>
            <a:pPr marL="731520" lvl="1" indent="-457200">
              <a:buFont typeface="+mj-lt"/>
              <a:buAutoNum type="arabicPeriod"/>
            </a:pPr>
            <a:r>
              <a:rPr lang="en-US" sz="2000" dirty="0" smtClean="0">
                <a:solidFill>
                  <a:srgbClr val="FF0000"/>
                </a:solidFill>
              </a:rPr>
              <a:t>Authority and Responsibility</a:t>
            </a:r>
          </a:p>
          <a:p>
            <a:pPr marL="731520" lvl="1" indent="-457200">
              <a:buFont typeface="+mj-lt"/>
              <a:buAutoNum type="arabicPeriod"/>
            </a:pPr>
            <a:r>
              <a:rPr lang="en-US" sz="2000" dirty="0" smtClean="0">
                <a:solidFill>
                  <a:srgbClr val="FF0000"/>
                </a:solidFill>
              </a:rPr>
              <a:t>Span of Control</a:t>
            </a:r>
          </a:p>
          <a:p>
            <a:pPr marL="731520" lvl="1" indent="-457200">
              <a:buFont typeface="+mj-lt"/>
              <a:buAutoNum type="arabicPeriod"/>
            </a:pPr>
            <a:r>
              <a:rPr lang="en-US" sz="2000" dirty="0" smtClean="0">
                <a:solidFill>
                  <a:srgbClr val="FF0000"/>
                </a:solidFill>
              </a:rPr>
              <a:t>Centralization vs. Decentralization</a:t>
            </a:r>
          </a:p>
          <a:p>
            <a:pPr marL="731520" lvl="1" indent="-457200">
              <a:buFont typeface="+mj-lt"/>
              <a:buAutoNum type="arabicPeriod"/>
            </a:pPr>
            <a:r>
              <a:rPr lang="en-US" sz="2000" dirty="0" smtClean="0">
                <a:solidFill>
                  <a:srgbClr val="FF0000"/>
                </a:solidFill>
              </a:rPr>
              <a:t>Formalization</a:t>
            </a:r>
            <a:endParaRPr lang="en-US" sz="2000" dirty="0">
              <a:solidFill>
                <a:srgbClr val="FF0000"/>
              </a:solidFill>
            </a:endParaRPr>
          </a:p>
        </p:txBody>
      </p:sp>
      <p:pic>
        <p:nvPicPr>
          <p:cNvPr id="4099" name="Picture 3" descr="C:\Users\MichaelM\AppData\Local\Microsoft\Windows\INetCache\IE\HNQ21PIQ\Icaridin_3d_structure[1].png"/>
          <p:cNvPicPr>
            <a:picLocks noChangeAspect="1" noChangeArrowheads="1"/>
          </p:cNvPicPr>
          <p:nvPr/>
        </p:nvPicPr>
        <p:blipFill>
          <a:blip r:embed="rId2" cstate="print"/>
          <a:srcRect/>
          <a:stretch>
            <a:fillRect/>
          </a:stretch>
        </p:blipFill>
        <p:spPr bwMode="auto">
          <a:xfrm>
            <a:off x="5867400" y="3276600"/>
            <a:ext cx="3124200" cy="2895600"/>
          </a:xfrm>
          <a:prstGeom prst="rect">
            <a:avLst/>
          </a:prstGeom>
          <a:noFill/>
        </p:spPr>
      </p:pic>
    </p:spTree>
    <p:extLst>
      <p:ext uri="{BB962C8B-B14F-4D97-AF65-F5344CB8AC3E}">
        <p14:creationId xmlns:p14="http://schemas.microsoft.com/office/powerpoint/2010/main" val="165185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Specialization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smtClean="0"/>
              <a:t>Work Specialization is dividing work activities into separate job tasks, also known as, division of labor</a:t>
            </a:r>
            <a:r>
              <a:rPr lang="en-US" sz="2400" dirty="0" smtClean="0"/>
              <a:t>.</a:t>
            </a:r>
          </a:p>
          <a:p>
            <a:endParaRPr lang="en-US" sz="800" dirty="0" smtClean="0"/>
          </a:p>
          <a:p>
            <a:pPr lvl="1"/>
            <a:r>
              <a:rPr lang="en-US" sz="2000" dirty="0" smtClean="0"/>
              <a:t>Individual employees “specialize” in doing part of an activity rather than the entire activity in order to increase work output.</a:t>
            </a:r>
          </a:p>
          <a:p>
            <a:pPr lvl="1"/>
            <a:endParaRPr lang="en-US" sz="800" dirty="0" smtClean="0"/>
          </a:p>
          <a:p>
            <a:pPr lvl="2"/>
            <a:r>
              <a:rPr lang="en-US" sz="1800" dirty="0" smtClean="0">
                <a:solidFill>
                  <a:srgbClr val="FF0000"/>
                </a:solidFill>
              </a:rPr>
              <a:t>Allows organizations to efficiently use the diversity of skills available.</a:t>
            </a:r>
          </a:p>
          <a:p>
            <a:pPr lvl="2"/>
            <a:r>
              <a:rPr lang="en-US" sz="1800" dirty="0" smtClean="0">
                <a:solidFill>
                  <a:srgbClr val="FF0000"/>
                </a:solidFill>
              </a:rPr>
              <a:t>However, despite efficiencies organizations must recognize limitations, such as</a:t>
            </a:r>
            <a:r>
              <a:rPr lang="en-US" sz="1800" dirty="0" smtClean="0">
                <a:solidFill>
                  <a:srgbClr val="FF0000"/>
                </a:solidFill>
              </a:rPr>
              <a:t>: </a:t>
            </a:r>
            <a:r>
              <a:rPr lang="en-US" sz="1800" dirty="0" smtClean="0">
                <a:solidFill>
                  <a:srgbClr val="0070C0"/>
                </a:solidFill>
              </a:rPr>
              <a:t>Boredom</a:t>
            </a:r>
            <a:r>
              <a:rPr lang="en-US" sz="1800" dirty="0" smtClean="0">
                <a:solidFill>
                  <a:srgbClr val="0070C0"/>
                </a:solidFill>
              </a:rPr>
              <a:t>, fatigue, stress, low productivity, poor quality, increased absenteeism, and high turnover.</a:t>
            </a:r>
            <a:endParaRPr lang="en-US" sz="1800" dirty="0">
              <a:solidFill>
                <a:srgbClr val="0070C0"/>
              </a:solidFill>
            </a:endParaRPr>
          </a:p>
        </p:txBody>
      </p:sp>
      <p:pic>
        <p:nvPicPr>
          <p:cNvPr id="5125" name="Picture 5" descr="C:\Users\MichaelM\AppData\Local\Microsoft\Windows\INetCache\IE\HNQ21PIQ\220px-Division_Sign.svg[1].png"/>
          <p:cNvPicPr>
            <a:picLocks noChangeAspect="1" noChangeArrowheads="1"/>
          </p:cNvPicPr>
          <p:nvPr/>
        </p:nvPicPr>
        <p:blipFill>
          <a:blip r:embed="rId2" cstate="print"/>
          <a:srcRect/>
          <a:stretch>
            <a:fillRect/>
          </a:stretch>
        </p:blipFill>
        <p:spPr bwMode="auto">
          <a:xfrm>
            <a:off x="6096000" y="4575048"/>
            <a:ext cx="2286000" cy="1524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Departmentalization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a:xfrm>
            <a:off x="301752" y="1527048"/>
            <a:ext cx="8503920" cy="4767072"/>
          </a:xfrm>
        </p:spPr>
        <p:txBody>
          <a:bodyPr>
            <a:normAutofit fontScale="92500" lnSpcReduction="10000"/>
          </a:bodyPr>
          <a:lstStyle/>
          <a:p>
            <a:r>
              <a:rPr lang="en-US" sz="2400" u="sng" dirty="0" smtClean="0"/>
              <a:t>Once it is decided what job tasks will be done by whom, common work activities need to be grouped together so work is done in a coordinated and integrated way. </a:t>
            </a:r>
          </a:p>
          <a:p>
            <a:endParaRPr lang="en-US" sz="900" u="sng" dirty="0" smtClean="0"/>
          </a:p>
          <a:p>
            <a:pPr lvl="1"/>
            <a:r>
              <a:rPr lang="en-US" u="sng" dirty="0" smtClean="0">
                <a:solidFill>
                  <a:schemeClr val="tx1">
                    <a:lumMod val="50000"/>
                    <a:lumOff val="50000"/>
                  </a:schemeClr>
                </a:solidFill>
              </a:rPr>
              <a:t>Types of Departmentalization:</a:t>
            </a:r>
            <a:r>
              <a:rPr lang="en-US" dirty="0" smtClean="0">
                <a:solidFill>
                  <a:schemeClr val="tx1">
                    <a:lumMod val="50000"/>
                    <a:lumOff val="50000"/>
                  </a:schemeClr>
                </a:solidFill>
              </a:rPr>
              <a:t>                  </a:t>
            </a:r>
            <a:endParaRPr lang="en-US" u="sng" dirty="0" smtClean="0">
              <a:solidFill>
                <a:schemeClr val="tx1">
                  <a:lumMod val="50000"/>
                  <a:lumOff val="50000"/>
                </a:schemeClr>
              </a:solidFill>
            </a:endParaRPr>
          </a:p>
          <a:p>
            <a:endParaRPr lang="en-US" sz="800" dirty="0" smtClean="0"/>
          </a:p>
          <a:p>
            <a:pPr marL="731520" lvl="1" indent="-457200">
              <a:buFont typeface="+mj-lt"/>
              <a:buAutoNum type="arabicPeriod"/>
            </a:pPr>
            <a:r>
              <a:rPr lang="en-US" u="sng" dirty="0" smtClean="0"/>
              <a:t>Functional</a:t>
            </a:r>
          </a:p>
          <a:p>
            <a:pPr lvl="2"/>
            <a:r>
              <a:rPr lang="en-US" sz="1800" dirty="0" smtClean="0">
                <a:solidFill>
                  <a:srgbClr val="FF0000"/>
                </a:solidFill>
              </a:rPr>
              <a:t>Groups employees based on work performed.</a:t>
            </a:r>
          </a:p>
          <a:p>
            <a:pPr marL="731520" lvl="1" indent="-457200">
              <a:buFont typeface="+mj-lt"/>
              <a:buAutoNum type="arabicPeriod"/>
            </a:pPr>
            <a:r>
              <a:rPr lang="en-US" u="sng" dirty="0" smtClean="0"/>
              <a:t>Product</a:t>
            </a:r>
          </a:p>
          <a:p>
            <a:pPr lvl="2"/>
            <a:r>
              <a:rPr lang="en-US" sz="1800" dirty="0" smtClean="0">
                <a:solidFill>
                  <a:srgbClr val="FF0000"/>
                </a:solidFill>
              </a:rPr>
              <a:t>Groups employees based on major product areas in the corporation.</a:t>
            </a:r>
          </a:p>
          <a:p>
            <a:pPr marL="731520" lvl="1" indent="-457200">
              <a:buFont typeface="+mj-lt"/>
              <a:buAutoNum type="arabicPeriod"/>
            </a:pPr>
            <a:r>
              <a:rPr lang="en-US" u="sng" dirty="0" smtClean="0"/>
              <a:t>Customer</a:t>
            </a:r>
          </a:p>
          <a:p>
            <a:pPr lvl="2"/>
            <a:r>
              <a:rPr lang="en-US" sz="1800" dirty="0" smtClean="0">
                <a:solidFill>
                  <a:srgbClr val="FF0000"/>
                </a:solidFill>
              </a:rPr>
              <a:t>Groups employees based on customers’ problems and needs.</a:t>
            </a:r>
          </a:p>
          <a:p>
            <a:pPr marL="731520" lvl="1" indent="-457200">
              <a:buFont typeface="+mj-lt"/>
              <a:buAutoNum type="arabicPeriod"/>
            </a:pPr>
            <a:r>
              <a:rPr lang="en-US" u="sng" dirty="0" smtClean="0"/>
              <a:t>Geographic</a:t>
            </a:r>
          </a:p>
          <a:p>
            <a:pPr lvl="2"/>
            <a:r>
              <a:rPr lang="en-US" sz="1800" dirty="0" smtClean="0">
                <a:solidFill>
                  <a:srgbClr val="FF0000"/>
                </a:solidFill>
              </a:rPr>
              <a:t>Groups employees based on location served.</a:t>
            </a:r>
          </a:p>
          <a:p>
            <a:pPr marL="731520" lvl="1" indent="-457200">
              <a:buFont typeface="+mj-lt"/>
              <a:buAutoNum type="arabicPeriod"/>
            </a:pPr>
            <a:r>
              <a:rPr lang="en-US" u="sng" dirty="0" smtClean="0"/>
              <a:t>Process</a:t>
            </a:r>
          </a:p>
          <a:p>
            <a:pPr lvl="2"/>
            <a:r>
              <a:rPr lang="en-US" sz="1800" dirty="0" smtClean="0">
                <a:solidFill>
                  <a:srgbClr val="FF0000"/>
                </a:solidFill>
              </a:rPr>
              <a:t>Groups employees based on the basis of work or customer flow.</a:t>
            </a:r>
            <a:endParaRPr lang="en-US" sz="1800" dirty="0">
              <a:solidFill>
                <a:srgbClr val="FF0000"/>
              </a:solidFill>
            </a:endParaRPr>
          </a:p>
        </p:txBody>
      </p:sp>
      <p:pic>
        <p:nvPicPr>
          <p:cNvPr id="6146" name="Picture 2" descr="C:\Users\MichaelM\AppData\Local\Microsoft\Windows\INetCache\IE\TDGUT3I4\512px-Group_font_awesome.svg[1].png"/>
          <p:cNvPicPr>
            <a:picLocks noChangeAspect="1" noChangeArrowheads="1"/>
          </p:cNvPicPr>
          <p:nvPr/>
        </p:nvPicPr>
        <p:blipFill>
          <a:blip r:embed="rId2" cstate="print"/>
          <a:srcRect/>
          <a:stretch>
            <a:fillRect/>
          </a:stretch>
        </p:blipFill>
        <p:spPr bwMode="auto">
          <a:xfrm>
            <a:off x="7391400" y="4876800"/>
            <a:ext cx="1417320" cy="14173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 and Responsibility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To understand Authority and Responsibility, you must be familiar with the Chain of Command – the line of authority extending from upper organizational levels to lower levels, which clarifies who reports to whom.</a:t>
            </a:r>
          </a:p>
          <a:p>
            <a:endParaRPr lang="en-US" sz="800" u="sng" dirty="0" smtClean="0"/>
          </a:p>
          <a:p>
            <a:pPr lvl="1"/>
            <a:r>
              <a:rPr lang="en-US" sz="2000" u="sng" dirty="0" smtClean="0">
                <a:solidFill>
                  <a:srgbClr val="FF0000"/>
                </a:solidFill>
              </a:rPr>
              <a:t>Authority</a:t>
            </a:r>
            <a:r>
              <a:rPr lang="en-US" sz="2000" dirty="0" smtClean="0">
                <a:solidFill>
                  <a:srgbClr val="FF0000"/>
                </a:solidFill>
              </a:rPr>
              <a:t> </a:t>
            </a:r>
            <a:r>
              <a:rPr lang="en-US" sz="2000" dirty="0">
                <a:solidFill>
                  <a:srgbClr val="FF0000"/>
                </a:solidFill>
              </a:rPr>
              <a:t>r</a:t>
            </a:r>
            <a:r>
              <a:rPr lang="en-US" sz="2000" dirty="0" smtClean="0">
                <a:solidFill>
                  <a:srgbClr val="FF0000"/>
                </a:solidFill>
              </a:rPr>
              <a:t>efers </a:t>
            </a:r>
            <a:r>
              <a:rPr lang="en-US" sz="2000" dirty="0" smtClean="0">
                <a:solidFill>
                  <a:srgbClr val="FF0000"/>
                </a:solidFill>
              </a:rPr>
              <a:t>to the rights inherent in a managerial position to give orders and expect the orders to be obeyed.  It is relative to one’s position within the organization.</a:t>
            </a:r>
          </a:p>
          <a:p>
            <a:pPr lvl="1"/>
            <a:r>
              <a:rPr lang="en-US" sz="2000" u="sng" dirty="0" smtClean="0">
                <a:solidFill>
                  <a:srgbClr val="FF0000"/>
                </a:solidFill>
              </a:rPr>
              <a:t>Responsibility</a:t>
            </a:r>
            <a:r>
              <a:rPr lang="en-US" sz="2000" dirty="0" smtClean="0">
                <a:solidFill>
                  <a:srgbClr val="FF0000"/>
                </a:solidFill>
              </a:rPr>
              <a:t> is when </a:t>
            </a:r>
            <a:r>
              <a:rPr lang="en-US" sz="2000" dirty="0" smtClean="0">
                <a:solidFill>
                  <a:srgbClr val="FF0000"/>
                </a:solidFill>
              </a:rPr>
              <a:t>managers delegate authority, they must allocate commensurate responsibility.  When employees are given rights, they also assume a corresponding obligation to perform.</a:t>
            </a:r>
          </a:p>
          <a:p>
            <a:pPr lvl="2"/>
            <a:endParaRPr lang="en-US" sz="1800" dirty="0"/>
          </a:p>
        </p:txBody>
      </p:sp>
      <p:pic>
        <p:nvPicPr>
          <p:cNvPr id="7171" name="Picture 3" descr="C:\Users\MichaelM\AppData\Local\Microsoft\Windows\INetCache\IE\YHJC9KTR\pimg_7495781141113194[1].jpg"/>
          <p:cNvPicPr>
            <a:picLocks noChangeAspect="1" noChangeArrowheads="1"/>
          </p:cNvPicPr>
          <p:nvPr/>
        </p:nvPicPr>
        <p:blipFill>
          <a:blip r:embed="rId2" cstate="print"/>
          <a:srcRect/>
          <a:stretch>
            <a:fillRect/>
          </a:stretch>
        </p:blipFill>
        <p:spPr bwMode="auto">
          <a:xfrm>
            <a:off x="6106886" y="5410200"/>
            <a:ext cx="2529114" cy="863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 of Command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Unity of Command is the belief that that each employee should report to only one manager</a:t>
            </a:r>
            <a:r>
              <a:rPr lang="en-US" dirty="0" smtClean="0"/>
              <a:t>.</a:t>
            </a:r>
          </a:p>
          <a:p>
            <a:endParaRPr lang="en-US" sz="800" dirty="0" smtClean="0"/>
          </a:p>
          <a:p>
            <a:pPr lvl="1"/>
            <a:r>
              <a:rPr lang="en-US" dirty="0" smtClean="0"/>
              <a:t>An employee who has to report to two or more bosses might have to cope with conflicting demands or priorities.</a:t>
            </a:r>
          </a:p>
          <a:p>
            <a:pPr lvl="1"/>
            <a:endParaRPr lang="en-US" sz="800" dirty="0" smtClean="0"/>
          </a:p>
          <a:p>
            <a:pPr lvl="2"/>
            <a:r>
              <a:rPr lang="en-US" dirty="0" smtClean="0">
                <a:solidFill>
                  <a:srgbClr val="FF0000"/>
                </a:solidFill>
              </a:rPr>
              <a:t>However, strict adherence to this belief creates a degree of inflexibility that hinders an organization’s performance.</a:t>
            </a:r>
          </a:p>
          <a:p>
            <a:endParaRPr lang="en-US" dirty="0"/>
          </a:p>
        </p:txBody>
      </p:sp>
      <p:pic>
        <p:nvPicPr>
          <p:cNvPr id="1026" name="Picture 2" descr="C:\Users\MichaelM\AppData\Local\Microsoft\Windows\INetCache\IE\C13QFHMP\Pictofigo-Unity[1].png"/>
          <p:cNvPicPr>
            <a:picLocks noChangeAspect="1" noChangeArrowheads="1"/>
          </p:cNvPicPr>
          <p:nvPr/>
        </p:nvPicPr>
        <p:blipFill>
          <a:blip r:embed="rId2" cstate="print"/>
          <a:srcRect/>
          <a:stretch>
            <a:fillRect/>
          </a:stretch>
        </p:blipFill>
        <p:spPr bwMode="auto">
          <a:xfrm>
            <a:off x="4419600" y="4343400"/>
            <a:ext cx="2819400" cy="1981200"/>
          </a:xfrm>
          <a:prstGeom prst="rect">
            <a:avLst/>
          </a:prstGeom>
          <a:noFill/>
        </p:spPr>
      </p:pic>
      <p:pic>
        <p:nvPicPr>
          <p:cNvPr id="1027" name="Picture 3" descr="C:\Users\MichaelM\AppData\Local\Microsoft\Windows\INetCache\IE\HNQ21PIQ\unity[1].png"/>
          <p:cNvPicPr>
            <a:picLocks noChangeAspect="1" noChangeArrowheads="1"/>
          </p:cNvPicPr>
          <p:nvPr/>
        </p:nvPicPr>
        <p:blipFill>
          <a:blip r:embed="rId3" cstate="print"/>
          <a:srcRect/>
          <a:stretch>
            <a:fillRect/>
          </a:stretch>
        </p:blipFill>
        <p:spPr bwMode="auto">
          <a:xfrm>
            <a:off x="1905000" y="5334000"/>
            <a:ext cx="2286000" cy="8953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3243</TotalTime>
  <Words>2847</Words>
  <Application>Microsoft Office PowerPoint</Application>
  <PresentationFormat>On-screen Show (4:3)</PresentationFormat>
  <Paragraphs>400</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Calibri</vt:lpstr>
      <vt:lpstr>Georgia</vt:lpstr>
      <vt:lpstr>Wingdings</vt:lpstr>
      <vt:lpstr>Wingdings 2</vt:lpstr>
      <vt:lpstr>Civic</vt:lpstr>
      <vt:lpstr>Fundamentals of Management Session Three</vt:lpstr>
      <vt:lpstr>Part Three: Organizing</vt:lpstr>
      <vt:lpstr>Structure</vt:lpstr>
      <vt:lpstr>Organizational Design</vt:lpstr>
      <vt:lpstr>Organizational Design</vt:lpstr>
      <vt:lpstr>Work Specialization</vt:lpstr>
      <vt:lpstr>Departmentalization</vt:lpstr>
      <vt:lpstr>Authority and Responsibility</vt:lpstr>
      <vt:lpstr>Unity of Command</vt:lpstr>
      <vt:lpstr>Authority vs. Power</vt:lpstr>
      <vt:lpstr>Power</vt:lpstr>
      <vt:lpstr>Management Skill Builder</vt:lpstr>
      <vt:lpstr>Management Skill Builder</vt:lpstr>
      <vt:lpstr>Span of Control</vt:lpstr>
      <vt:lpstr>Centralization vs. Decentralization</vt:lpstr>
      <vt:lpstr>Formalization</vt:lpstr>
      <vt:lpstr>Contingency Variables in Determining Structure</vt:lpstr>
      <vt:lpstr>Organizational Design</vt:lpstr>
      <vt:lpstr>Organizational Design Challenges</vt:lpstr>
      <vt:lpstr>Building a Learning Organization</vt:lpstr>
      <vt:lpstr>Characteristics of a Learning Organization</vt:lpstr>
      <vt:lpstr>Part Three: Organizing</vt:lpstr>
      <vt:lpstr>Human Resource Management</vt:lpstr>
      <vt:lpstr>Human Resource Management</vt:lpstr>
      <vt:lpstr>Human Resource Management</vt:lpstr>
      <vt:lpstr>Industrial-Organizational Psychology</vt:lpstr>
      <vt:lpstr>HRM Process</vt:lpstr>
      <vt:lpstr>HRM Process</vt:lpstr>
      <vt:lpstr>Identify and Select Competent Employees</vt:lpstr>
      <vt:lpstr>Recruitment</vt:lpstr>
      <vt:lpstr>Downsizing</vt:lpstr>
      <vt:lpstr>Identify and Select Competent Employees</vt:lpstr>
      <vt:lpstr>Selection</vt:lpstr>
      <vt:lpstr>Selection</vt:lpstr>
      <vt:lpstr>Reliability and Validity</vt:lpstr>
      <vt:lpstr>Reliability and Validity</vt:lpstr>
      <vt:lpstr>Selection Devices</vt:lpstr>
      <vt:lpstr>Realistic Job Preview</vt:lpstr>
      <vt:lpstr>Skills, Abilities, and Knowledge</vt:lpstr>
      <vt:lpstr>Orientation</vt:lpstr>
      <vt:lpstr>Training</vt:lpstr>
      <vt:lpstr>Performance Management</vt:lpstr>
      <vt:lpstr>Performance Appraisal Methods</vt:lpstr>
      <vt:lpstr>Performance Appraisal Methods</vt:lpstr>
      <vt:lpstr>Performance Appraisal Methods</vt:lpstr>
      <vt:lpstr>Compensation and Benefits</vt:lpstr>
      <vt:lpstr>Contemporary HRM Issues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422</cp:revision>
  <cp:lastPrinted>2023-01-05T21:44:33Z</cp:lastPrinted>
  <dcterms:created xsi:type="dcterms:W3CDTF">2015-02-01T00:37:43Z</dcterms:created>
  <dcterms:modified xsi:type="dcterms:W3CDTF">2023-01-05T21:44:34Z</dcterms:modified>
</cp:coreProperties>
</file>