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1"/>
  </p:notesMasterIdLst>
  <p:handoutMasterIdLst>
    <p:handoutMasterId r:id="rId102"/>
  </p:handoutMasterIdLst>
  <p:sldIdLst>
    <p:sldId id="388" r:id="rId2"/>
    <p:sldId id="309" r:id="rId3"/>
    <p:sldId id="389" r:id="rId4"/>
    <p:sldId id="390" r:id="rId5"/>
    <p:sldId id="391"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22" r:id="rId31"/>
    <p:sldId id="421" r:id="rId32"/>
    <p:sldId id="417" r:id="rId33"/>
    <p:sldId id="418" r:id="rId34"/>
    <p:sldId id="419" r:id="rId35"/>
    <p:sldId id="420"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6" r:id="rId49"/>
    <p:sldId id="437" r:id="rId50"/>
    <p:sldId id="438" r:id="rId51"/>
    <p:sldId id="439" r:id="rId52"/>
    <p:sldId id="440" r:id="rId53"/>
    <p:sldId id="441" r:id="rId54"/>
    <p:sldId id="442" r:id="rId55"/>
    <p:sldId id="443" r:id="rId56"/>
    <p:sldId id="444" r:id="rId57"/>
    <p:sldId id="445" r:id="rId58"/>
    <p:sldId id="446" r:id="rId59"/>
    <p:sldId id="447" r:id="rId60"/>
    <p:sldId id="448" r:id="rId61"/>
    <p:sldId id="449" r:id="rId62"/>
    <p:sldId id="487" r:id="rId63"/>
    <p:sldId id="450" r:id="rId64"/>
    <p:sldId id="452" r:id="rId65"/>
    <p:sldId id="453" r:id="rId66"/>
    <p:sldId id="454" r:id="rId67"/>
    <p:sldId id="455" r:id="rId68"/>
    <p:sldId id="456" r:id="rId69"/>
    <p:sldId id="489" r:id="rId70"/>
    <p:sldId id="457" r:id="rId71"/>
    <p:sldId id="458" r:id="rId72"/>
    <p:sldId id="460" r:id="rId73"/>
    <p:sldId id="459" r:id="rId74"/>
    <p:sldId id="464" r:id="rId75"/>
    <p:sldId id="461" r:id="rId76"/>
    <p:sldId id="463" r:id="rId77"/>
    <p:sldId id="466" r:id="rId78"/>
    <p:sldId id="465" r:id="rId79"/>
    <p:sldId id="468" r:id="rId80"/>
    <p:sldId id="469" r:id="rId81"/>
    <p:sldId id="467" r:id="rId82"/>
    <p:sldId id="470" r:id="rId83"/>
    <p:sldId id="471" r:id="rId84"/>
    <p:sldId id="472" r:id="rId85"/>
    <p:sldId id="473" r:id="rId86"/>
    <p:sldId id="474" r:id="rId87"/>
    <p:sldId id="475" r:id="rId88"/>
    <p:sldId id="476" r:id="rId89"/>
    <p:sldId id="477" r:id="rId90"/>
    <p:sldId id="478" r:id="rId91"/>
    <p:sldId id="479" r:id="rId92"/>
    <p:sldId id="480" r:id="rId93"/>
    <p:sldId id="481" r:id="rId94"/>
    <p:sldId id="482" r:id="rId95"/>
    <p:sldId id="483" r:id="rId96"/>
    <p:sldId id="484" r:id="rId97"/>
    <p:sldId id="485" r:id="rId98"/>
    <p:sldId id="486" r:id="rId99"/>
    <p:sldId id="326" r:id="rId1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5/1/2023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5/1/2023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5/1/2023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5/1/2023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5/1/2023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5/1/2023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5/1/2023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5/1/2023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5/1/2023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5/1/2023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Five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Difficult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a:xfrm>
            <a:off x="301752" y="1527048"/>
            <a:ext cx="8503920" cy="4721352"/>
          </a:xfrm>
        </p:spPr>
        <p:txBody>
          <a:bodyPr>
            <a:normAutofit fontScale="92500" lnSpcReduction="10000"/>
          </a:bodyPr>
          <a:lstStyle/>
          <a:p>
            <a:r>
              <a:rPr lang="en-US" sz="2600" u="sng" dirty="0" smtClean="0"/>
              <a:t>From time to time, you will provide assistance to customers who can be described in one or more of the following ways</a:t>
            </a:r>
            <a:r>
              <a:rPr lang="en-US" dirty="0" smtClean="0"/>
              <a:t>:</a:t>
            </a:r>
          </a:p>
          <a:p>
            <a:endParaRPr lang="en-US" sz="900" dirty="0" smtClean="0"/>
          </a:p>
          <a:p>
            <a:pPr lvl="1"/>
            <a:r>
              <a:rPr lang="en-US" dirty="0" smtClean="0"/>
              <a:t>Talkative.</a:t>
            </a:r>
          </a:p>
          <a:p>
            <a:pPr lvl="1"/>
            <a:r>
              <a:rPr lang="en-US" dirty="0" smtClean="0"/>
              <a:t>Dissatisfied with your service products.</a:t>
            </a:r>
          </a:p>
          <a:p>
            <a:pPr lvl="1"/>
            <a:r>
              <a:rPr lang="en-US" dirty="0" smtClean="0"/>
              <a:t>Indecisive or lack knowledge about your product, service, or  policies.</a:t>
            </a:r>
          </a:p>
          <a:p>
            <a:pPr lvl="1"/>
            <a:r>
              <a:rPr lang="en-US" dirty="0" smtClean="0"/>
              <a:t>Rude or inconsiderate of others.</a:t>
            </a:r>
          </a:p>
          <a:p>
            <a:pPr lvl="1"/>
            <a:r>
              <a:rPr lang="en-US" dirty="0" smtClean="0"/>
              <a:t>Internal customers with special requests.</a:t>
            </a:r>
          </a:p>
          <a:p>
            <a:pPr lvl="1"/>
            <a:r>
              <a:rPr lang="en-US" dirty="0" smtClean="0"/>
              <a:t>Speak a primary language other than yours.</a:t>
            </a:r>
          </a:p>
          <a:p>
            <a:pPr lvl="1"/>
            <a:r>
              <a:rPr lang="en-US" dirty="0" smtClean="0"/>
              <a:t>Elderly and need extra assistance.</a:t>
            </a:r>
          </a:p>
          <a:p>
            <a:pPr lvl="1"/>
            <a:r>
              <a:rPr lang="en-US" dirty="0" smtClean="0"/>
              <a:t>Young and inexperienced, needing guidance in making good choice.</a:t>
            </a:r>
          </a:p>
          <a:p>
            <a:pPr lvl="1"/>
            <a:r>
              <a:rPr lang="en-US" dirty="0" smtClean="0"/>
              <a:t>Have some type of disability or special needs.</a:t>
            </a:r>
          </a:p>
          <a:p>
            <a:pPr lvl="1"/>
            <a:endParaRPr lang="en-US" sz="900" dirty="0" smtClean="0"/>
          </a:p>
          <a:p>
            <a:pPr lvl="2"/>
            <a:r>
              <a:rPr lang="en-US" sz="1900" dirty="0" smtClean="0">
                <a:solidFill>
                  <a:srgbClr val="FF0000"/>
                </a:solidFill>
              </a:rPr>
              <a:t>Each of the above categories can be difficult to handle, depending on your knowledge, experience, and abilities.</a:t>
            </a:r>
            <a:endParaRPr lang="en-US" sz="1900" dirty="0">
              <a:solidFill>
                <a:srgbClr val="FF0000"/>
              </a:solidFill>
            </a:endParaRPr>
          </a:p>
        </p:txBody>
      </p:sp>
      <p:pic>
        <p:nvPicPr>
          <p:cNvPr id="5" name="Picture 4" descr="Dealing With Difficult Customers - LiveChat"/>
          <p:cNvPicPr/>
          <p:nvPr/>
        </p:nvPicPr>
        <p:blipFill>
          <a:blip r:embed="rId2" cstate="print"/>
          <a:srcRect/>
          <a:stretch>
            <a:fillRect/>
          </a:stretch>
        </p:blipFill>
        <p:spPr bwMode="auto">
          <a:xfrm>
            <a:off x="6400800" y="1"/>
            <a:ext cx="2743200" cy="1371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Difficult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A key to successfully serving all types of customers is to treat each person as an individual</a:t>
            </a:r>
            <a:r>
              <a:rPr lang="en-US" dirty="0" smtClean="0"/>
              <a:t>.</a:t>
            </a:r>
          </a:p>
          <a:p>
            <a:endParaRPr lang="en-US" sz="800" dirty="0" smtClean="0"/>
          </a:p>
          <a:p>
            <a:pPr lvl="1"/>
            <a:r>
              <a:rPr lang="en-US" dirty="0" smtClean="0"/>
              <a:t>If you stereotype people, you will likely damage the customer-provider relationship and might even generate complaints to your supervisor or legal action against you and your organization based on perceived discrimination.</a:t>
            </a:r>
          </a:p>
          <a:p>
            <a:pPr lvl="1"/>
            <a:endParaRPr lang="en-US" sz="800" dirty="0" smtClean="0"/>
          </a:p>
          <a:p>
            <a:pPr lvl="2"/>
            <a:r>
              <a:rPr lang="en-US" dirty="0" smtClean="0">
                <a:solidFill>
                  <a:srgbClr val="FF0000"/>
                </a:solidFill>
              </a:rPr>
              <a:t>Avoid labeling people according to their behavior.  </a:t>
            </a:r>
          </a:p>
          <a:p>
            <a:pPr lvl="2"/>
            <a:r>
              <a:rPr lang="en-US" dirty="0" smtClean="0">
                <a:solidFill>
                  <a:srgbClr val="FF0000"/>
                </a:solidFill>
              </a:rPr>
              <a:t>Do not mentally categorize people according to the way they speak, act, or look; and then treat everyone in a “group” the same.</a:t>
            </a:r>
            <a:endParaRPr lang="en-US" dirty="0">
              <a:solidFill>
                <a:srgbClr val="FF0000"/>
              </a:solidFill>
            </a:endParaRPr>
          </a:p>
        </p:txBody>
      </p:sp>
      <p:pic>
        <p:nvPicPr>
          <p:cNvPr id="5" name="Picture 4" descr="How to Deal with Difficult Customers: 5 Tips"/>
          <p:cNvPicPr/>
          <p:nvPr/>
        </p:nvPicPr>
        <p:blipFill>
          <a:blip r:embed="rId2" cstate="print"/>
          <a:srcRect/>
          <a:stretch>
            <a:fillRect/>
          </a:stretch>
        </p:blipFill>
        <p:spPr bwMode="auto">
          <a:xfrm>
            <a:off x="1600200" y="5335793"/>
            <a:ext cx="5943600" cy="152220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Difficult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Your ability to focus on the situation or problem and not on the person will be a very important factor in your success</a:t>
            </a:r>
            <a:r>
              <a:rPr lang="en-US" dirty="0" smtClean="0"/>
              <a:t>.</a:t>
            </a:r>
          </a:p>
          <a:p>
            <a:endParaRPr lang="en-US" sz="800" dirty="0"/>
          </a:p>
          <a:p>
            <a:pPr lvl="1"/>
            <a:r>
              <a:rPr lang="en-US" dirty="0" smtClean="0">
                <a:solidFill>
                  <a:srgbClr val="FF0000"/>
                </a:solidFill>
              </a:rPr>
              <a:t>Although you may not understand or approve of a person’s behavior, they are still your customer, so try to make the interaction a positive one, and if necessary ask for help.</a:t>
            </a:r>
            <a:endParaRPr lang="en-US" dirty="0">
              <a:solidFill>
                <a:srgbClr val="FF0000"/>
              </a:solidFill>
            </a:endParaRPr>
          </a:p>
        </p:txBody>
      </p:sp>
      <p:pic>
        <p:nvPicPr>
          <p:cNvPr id="6" name="Picture 5" descr="10 Proven Ways to Handle Difficult (or Angry) Customers"/>
          <p:cNvPicPr/>
          <p:nvPr/>
        </p:nvPicPr>
        <p:blipFill>
          <a:blip r:embed="rId2" cstate="print"/>
          <a:srcRect/>
          <a:stretch>
            <a:fillRect/>
          </a:stretch>
        </p:blipFill>
        <p:spPr bwMode="auto">
          <a:xfrm>
            <a:off x="1742694" y="3886200"/>
            <a:ext cx="5695188" cy="227219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Demanding or Domineering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Customers might be demanding or domineering for a number of reasons.  Many times, domineering behavior is part of a personality style or simply behavior that they have learned.  In other instances, their behavior could be a reaction to past customer service encounters and an expectation that they now have about what should or should not occur</a:t>
            </a:r>
            <a:r>
              <a:rPr lang="en-US" sz="2200" dirty="0" smtClean="0"/>
              <a:t>.</a:t>
            </a:r>
          </a:p>
          <a:p>
            <a:endParaRPr lang="en-US" sz="800" dirty="0" smtClean="0"/>
          </a:p>
          <a:p>
            <a:pPr lvl="1"/>
            <a:r>
              <a:rPr lang="en-US" dirty="0" smtClean="0"/>
              <a:t>A demanding customer may feel a need to be or stay in control, especially if they have felt out of control in the past.</a:t>
            </a:r>
          </a:p>
          <a:p>
            <a:pPr lvl="1"/>
            <a:endParaRPr lang="en-US" sz="800" dirty="0" smtClean="0"/>
          </a:p>
          <a:p>
            <a:pPr lvl="2"/>
            <a:r>
              <a:rPr lang="en-US" dirty="0" smtClean="0">
                <a:solidFill>
                  <a:srgbClr val="FF0000"/>
                </a:solidFill>
              </a:rPr>
              <a:t>Often, such people are insecure or have a behavioral style that lends itself to wanting to be in control or to “win.”</a:t>
            </a:r>
            <a:endParaRPr lang="en-US" dirty="0">
              <a:solidFill>
                <a:srgbClr val="FF0000"/>
              </a:solidFill>
            </a:endParaRPr>
          </a:p>
        </p:txBody>
      </p:sp>
      <p:pic>
        <p:nvPicPr>
          <p:cNvPr id="5" name="Picture 4" descr="Demanding Meaning - YouTube"/>
          <p:cNvPicPr/>
          <p:nvPr/>
        </p:nvPicPr>
        <p:blipFill>
          <a:blip r:embed="rId2" cstate="print"/>
          <a:srcRect/>
          <a:stretch>
            <a:fillRect/>
          </a:stretch>
        </p:blipFill>
        <p:spPr bwMode="auto">
          <a:xfrm>
            <a:off x="5715000" y="5410200"/>
            <a:ext cx="3429000" cy="1447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Demanding or Domineering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The following provides strategies for effectively handling demanding customers</a:t>
            </a:r>
            <a:r>
              <a:rPr lang="en-US" dirty="0" smtClean="0"/>
              <a:t>:</a:t>
            </a:r>
          </a:p>
          <a:p>
            <a:endParaRPr lang="en-US" sz="800" dirty="0" smtClean="0"/>
          </a:p>
          <a:p>
            <a:pPr marL="731520" lvl="1" indent="-457200">
              <a:buFont typeface="+mj-lt"/>
              <a:buAutoNum type="arabicPeriod"/>
            </a:pPr>
            <a:r>
              <a:rPr lang="en-US" dirty="0" smtClean="0">
                <a:solidFill>
                  <a:srgbClr val="FF0000"/>
                </a:solidFill>
              </a:rPr>
              <a:t>Be Professional</a:t>
            </a:r>
          </a:p>
          <a:p>
            <a:pPr marL="731520" lvl="1" indent="-457200">
              <a:buFont typeface="+mj-lt"/>
              <a:buAutoNum type="arabicPeriod"/>
            </a:pPr>
            <a:r>
              <a:rPr lang="en-US" dirty="0" smtClean="0">
                <a:solidFill>
                  <a:srgbClr val="FF0000"/>
                </a:solidFill>
              </a:rPr>
              <a:t>Respect the Customer</a:t>
            </a:r>
          </a:p>
          <a:p>
            <a:pPr marL="731520" lvl="1" indent="-457200">
              <a:buFont typeface="+mj-lt"/>
              <a:buAutoNum type="arabicPeriod"/>
            </a:pPr>
            <a:r>
              <a:rPr lang="en-US" dirty="0" smtClean="0">
                <a:solidFill>
                  <a:srgbClr val="FF0000"/>
                </a:solidFill>
              </a:rPr>
              <a:t>Be Firm and Fair and Focus on the Customer’s Needs</a:t>
            </a:r>
          </a:p>
          <a:p>
            <a:pPr marL="731520" lvl="1" indent="-457200">
              <a:buFont typeface="+mj-lt"/>
              <a:buAutoNum type="arabicPeriod"/>
            </a:pPr>
            <a:r>
              <a:rPr lang="en-US" dirty="0" smtClean="0">
                <a:solidFill>
                  <a:srgbClr val="FF0000"/>
                </a:solidFill>
              </a:rPr>
              <a:t>Tell the Customer What You Can Do.</a:t>
            </a:r>
          </a:p>
          <a:p>
            <a:pPr lvl="1">
              <a:buNone/>
            </a:pPr>
            <a:endParaRPr lang="en-US" dirty="0"/>
          </a:p>
        </p:txBody>
      </p:sp>
      <p:pic>
        <p:nvPicPr>
          <p:cNvPr id="5" name="Picture 4" descr="Customer Service Resume Objective Examples"/>
          <p:cNvPicPr/>
          <p:nvPr/>
        </p:nvPicPr>
        <p:blipFill>
          <a:blip r:embed="rId2" cstate="print"/>
          <a:srcRect/>
          <a:stretch>
            <a:fillRect/>
          </a:stretch>
        </p:blipFill>
        <p:spPr bwMode="auto">
          <a:xfrm>
            <a:off x="4267200" y="4343400"/>
            <a:ext cx="4876800" cy="2514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Be Professional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Do not raise your voice or retaliate verbally</a:t>
            </a:r>
            <a:r>
              <a:rPr lang="en-US" dirty="0" smtClean="0"/>
              <a:t>.  </a:t>
            </a:r>
          </a:p>
          <a:p>
            <a:endParaRPr lang="en-US" sz="800" dirty="0" smtClean="0"/>
          </a:p>
          <a:p>
            <a:pPr lvl="1"/>
            <a:r>
              <a:rPr lang="en-US" dirty="0" smtClean="0"/>
              <a:t>Try to work with your customer to negotiate an acceptable alternative when problems arise.  </a:t>
            </a:r>
          </a:p>
          <a:p>
            <a:pPr lvl="1"/>
            <a:endParaRPr lang="en-US" sz="800" dirty="0" smtClean="0"/>
          </a:p>
          <a:p>
            <a:pPr lvl="2"/>
            <a:r>
              <a:rPr lang="en-US" dirty="0" smtClean="0">
                <a:solidFill>
                  <a:srgbClr val="FF0000"/>
                </a:solidFill>
              </a:rPr>
              <a:t>Keep in mind that children engage in name-calling, which often escalates into shoving  matches. Unfortunately, some adults regress to childish behavior and revert to negative actions learned in the past.  Both you and the customer lose when this happens.</a:t>
            </a:r>
            <a:endParaRPr lang="en-US" dirty="0">
              <a:solidFill>
                <a:srgbClr val="FF0000"/>
              </a:solidFill>
            </a:endParaRPr>
          </a:p>
        </p:txBody>
      </p:sp>
      <p:pic>
        <p:nvPicPr>
          <p:cNvPr id="5" name="Picture 4" descr="KEEP CALM AND STAY PROFESSIONAL - Keep Calm and Posters Generator, Maker  For Free - KeepCalmAndPosters.com"/>
          <p:cNvPicPr/>
          <p:nvPr/>
        </p:nvPicPr>
        <p:blipFill>
          <a:blip r:embed="rId2" cstate="print"/>
          <a:srcRect/>
          <a:stretch>
            <a:fillRect/>
          </a:stretch>
        </p:blipFill>
        <p:spPr bwMode="auto">
          <a:xfrm>
            <a:off x="6629400" y="4419600"/>
            <a:ext cx="2362200" cy="228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Respect the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You do not necessarily have to like your customer, but you should show respect</a:t>
            </a:r>
            <a:r>
              <a:rPr lang="en-US" dirty="0" smtClean="0"/>
              <a:t>.  </a:t>
            </a:r>
          </a:p>
          <a:p>
            <a:endParaRPr lang="en-US" sz="800" dirty="0" smtClean="0"/>
          </a:p>
          <a:p>
            <a:pPr lvl="1"/>
            <a:r>
              <a:rPr lang="en-US" dirty="0" smtClean="0"/>
              <a:t>This does not mean that you must accommodate your customer’s every wish.  It means you should make positive eye contact, remain calm, use the customer’s name, apologize when appropriate and/or necessary, and let the customer know that they are important to you and your organization.</a:t>
            </a:r>
          </a:p>
          <a:p>
            <a:pPr lvl="1"/>
            <a:endParaRPr lang="en-US" sz="800" dirty="0" smtClean="0"/>
          </a:p>
          <a:p>
            <a:pPr lvl="2"/>
            <a:r>
              <a:rPr lang="en-US" dirty="0" smtClean="0">
                <a:solidFill>
                  <a:srgbClr val="FF0000"/>
                </a:solidFill>
              </a:rPr>
              <a:t>Let the customer know that you are there to assist them or make the situation right and work positively toward an acceptable resolution of the problem.</a:t>
            </a:r>
            <a:endParaRPr lang="en-US" dirty="0">
              <a:solidFill>
                <a:srgbClr val="FF0000"/>
              </a:solidFill>
            </a:endParaRPr>
          </a:p>
        </p:txBody>
      </p:sp>
      <p:pic>
        <p:nvPicPr>
          <p:cNvPr id="5" name="Picture 4" descr="Seven Things You Need To Do If You Want Respect"/>
          <p:cNvPicPr/>
          <p:nvPr/>
        </p:nvPicPr>
        <p:blipFill>
          <a:blip r:embed="rId2" cstate="print"/>
          <a:srcRect/>
          <a:stretch>
            <a:fillRect/>
          </a:stretch>
        </p:blipFill>
        <p:spPr bwMode="auto">
          <a:xfrm>
            <a:off x="7086600" y="5181600"/>
            <a:ext cx="1524000" cy="1143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3. Be Firm and Fair and Focus on the Customer’s Needs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Assertive behavior is an appropriate response to a domineering or demanding person; aggression is not</a:t>
            </a:r>
            <a:r>
              <a:rPr lang="en-US" dirty="0" smtClean="0"/>
              <a:t>.</a:t>
            </a:r>
          </a:p>
          <a:p>
            <a:endParaRPr lang="en-US" sz="800" dirty="0" smtClean="0"/>
          </a:p>
          <a:p>
            <a:pPr lvl="1"/>
            <a:r>
              <a:rPr lang="en-US" dirty="0" smtClean="0"/>
              <a:t>Also, remember the importance of treating each customer with respect and as an individual.</a:t>
            </a:r>
          </a:p>
          <a:p>
            <a:pPr lvl="1"/>
            <a:endParaRPr lang="en-US" sz="800" dirty="0" smtClean="0"/>
          </a:p>
          <a:p>
            <a:pPr lvl="2"/>
            <a:r>
              <a:rPr lang="en-US" dirty="0" smtClean="0">
                <a:solidFill>
                  <a:srgbClr val="FF0000"/>
                </a:solidFill>
              </a:rPr>
              <a:t>If you are dealing with a customer who is being unreasonable, seek help from your supervisor or an experienced coworker.</a:t>
            </a:r>
            <a:endParaRPr lang="en-US" dirty="0">
              <a:solidFill>
                <a:srgbClr val="FF0000"/>
              </a:solidFill>
            </a:endParaRPr>
          </a:p>
        </p:txBody>
      </p:sp>
      <p:pic>
        <p:nvPicPr>
          <p:cNvPr id="5" name="Picture 4" descr="Assertiveness"/>
          <p:cNvPicPr/>
          <p:nvPr/>
        </p:nvPicPr>
        <p:blipFill>
          <a:blip r:embed="rId2" cstate="print"/>
          <a:srcRect/>
          <a:stretch>
            <a:fillRect/>
          </a:stretch>
        </p:blipFill>
        <p:spPr bwMode="auto">
          <a:xfrm>
            <a:off x="1828800" y="4267200"/>
            <a:ext cx="5486400" cy="2057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Tell the Customer What You Can Do</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Do not focus on negatives or what cannot be done when dealing with your customers.  Stick with what is possible and what you are willing and able to do</a:t>
            </a:r>
            <a:r>
              <a:rPr lang="en-US" dirty="0" smtClean="0"/>
              <a:t>.</a:t>
            </a:r>
          </a:p>
          <a:p>
            <a:endParaRPr lang="en-US" sz="800" dirty="0" smtClean="0"/>
          </a:p>
          <a:p>
            <a:pPr lvl="1"/>
            <a:r>
              <a:rPr lang="en-US" sz="2000" dirty="0" smtClean="0"/>
              <a:t>Be flexible and willing to listen to requests.  If something suggested is possible and will help solve the problem, compliment the person on their idea, and try to make it happen.  Doing this will show that you are receptive to new ideas, are truly working to meet the customer’s needs and expectations, and value the customer’s opinion.</a:t>
            </a:r>
          </a:p>
          <a:p>
            <a:pPr lvl="1"/>
            <a:endParaRPr lang="en-US" sz="800" dirty="0" smtClean="0"/>
          </a:p>
          <a:p>
            <a:pPr lvl="2"/>
            <a:r>
              <a:rPr lang="en-US" dirty="0" smtClean="0">
                <a:solidFill>
                  <a:srgbClr val="FF0000"/>
                </a:solidFill>
              </a:rPr>
              <a:t>Know that if you can partner with a customer psychologically,  they are less likely to attack.</a:t>
            </a:r>
            <a:endParaRPr lang="en-US" dirty="0">
              <a:solidFill>
                <a:srgbClr val="FF0000"/>
              </a:solidFill>
            </a:endParaRPr>
          </a:p>
        </p:txBody>
      </p:sp>
      <p:pic>
        <p:nvPicPr>
          <p:cNvPr id="5" name="Picture 4" descr="Imagine the Possibilities, Inc. - Home | Facebook"/>
          <p:cNvPicPr/>
          <p:nvPr/>
        </p:nvPicPr>
        <p:blipFill>
          <a:blip r:embed="rId2" cstate="print"/>
          <a:srcRect/>
          <a:stretch>
            <a:fillRect/>
          </a:stretch>
        </p:blipFill>
        <p:spPr bwMode="auto">
          <a:xfrm>
            <a:off x="5181600" y="5029200"/>
            <a:ext cx="3790950" cy="16192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Demanding or Domineering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By being thoroughly familiar with your organization’s policies and procedures and your limits of authority, you will be prepared to negotiate with demanding customers</a:t>
            </a:r>
            <a:r>
              <a:rPr lang="en-US" dirty="0" smtClean="0"/>
              <a:t>.</a:t>
            </a:r>
          </a:p>
          <a:p>
            <a:endParaRPr lang="en-US" sz="800" dirty="0" smtClean="0"/>
          </a:p>
          <a:p>
            <a:pPr lvl="1"/>
            <a:r>
              <a:rPr lang="en-US" dirty="0" smtClean="0"/>
              <a:t>If they want something your cannot provide, you might offer an alternative that will satisfy them.</a:t>
            </a:r>
          </a:p>
          <a:p>
            <a:pPr lvl="1"/>
            <a:endParaRPr lang="en-US" sz="800" dirty="0" smtClean="0"/>
          </a:p>
          <a:p>
            <a:pPr lvl="2"/>
            <a:r>
              <a:rPr lang="en-US" dirty="0" smtClean="0">
                <a:solidFill>
                  <a:srgbClr val="FF0000"/>
                </a:solidFill>
              </a:rPr>
              <a:t>Your goal is complete customer satisfaction but not at the expense or excessive loss to your organization.</a:t>
            </a:r>
            <a:endParaRPr lang="en-US" dirty="0">
              <a:solidFill>
                <a:srgbClr val="FF0000"/>
              </a:solidFill>
            </a:endParaRPr>
          </a:p>
        </p:txBody>
      </p:sp>
      <p:pic>
        <p:nvPicPr>
          <p:cNvPr id="5" name="Picture 4" descr="Customer Service Methodologies"/>
          <p:cNvPicPr/>
          <p:nvPr/>
        </p:nvPicPr>
        <p:blipFill>
          <a:blip r:embed="rId2" cstate="print"/>
          <a:srcRect/>
          <a:stretch>
            <a:fillRect/>
          </a:stretch>
        </p:blipFill>
        <p:spPr bwMode="auto">
          <a:xfrm>
            <a:off x="5029200" y="4648200"/>
            <a:ext cx="4114800" cy="2209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Three: Building and Maintaining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Seven: Service Breakdowns and Recovery</a:t>
            </a:r>
          </a:p>
          <a:p>
            <a:endParaRPr lang="en-US" sz="800" u="sng" dirty="0" smtClean="0"/>
          </a:p>
          <a:p>
            <a:pPr lvl="1"/>
            <a:r>
              <a:rPr lang="en-US" sz="2000" i="1" dirty="0"/>
              <a:t>“Never underestimate the power of the irate customer</a:t>
            </a:r>
            <a:r>
              <a:rPr lang="en-US" sz="2000" i="1" dirty="0" smtClean="0"/>
              <a:t>.” - </a:t>
            </a:r>
            <a:r>
              <a:rPr lang="en-US" sz="2000" dirty="0" smtClean="0"/>
              <a:t>Joel </a:t>
            </a:r>
            <a:r>
              <a:rPr lang="en-US" sz="2000" dirty="0"/>
              <a:t>Ross</a:t>
            </a:r>
          </a:p>
          <a:p>
            <a:pPr lvl="1"/>
            <a:endParaRPr lang="en-US" sz="1800" dirty="0" smtClean="0"/>
          </a:p>
          <a:p>
            <a:pPr lvl="2"/>
            <a:endParaRPr lang="en-US" sz="1800" dirty="0" smtClean="0"/>
          </a:p>
          <a:p>
            <a:pPr lvl="2"/>
            <a:endParaRPr lang="en-US" sz="1800" dirty="0" smtClean="0"/>
          </a:p>
          <a:p>
            <a:pPr lvl="1"/>
            <a:endParaRPr lang="en-US" sz="1800" dirty="0" smtClean="0"/>
          </a:p>
        </p:txBody>
      </p:sp>
      <p:pic>
        <p:nvPicPr>
          <p:cNvPr id="7" name="Picture 6" descr="7 Steps on How to Handle Irate and Angry Customers"/>
          <p:cNvPicPr/>
          <p:nvPr/>
        </p:nvPicPr>
        <p:blipFill>
          <a:blip r:embed="rId2" cstate="print"/>
          <a:srcRect/>
          <a:stretch>
            <a:fillRect/>
          </a:stretch>
        </p:blipFill>
        <p:spPr bwMode="auto">
          <a:xfrm>
            <a:off x="2494788" y="2971800"/>
            <a:ext cx="4190999" cy="305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Indecisive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You will encounter people who cannot or will not make a decision.  In some instances, this may be a result of their behavioral style or it might be due to something in their background from which they learned such behavior</a:t>
            </a:r>
            <a:r>
              <a:rPr lang="en-US" dirty="0" smtClean="0"/>
              <a:t>.</a:t>
            </a:r>
          </a:p>
          <a:p>
            <a:endParaRPr lang="en-US" sz="800" dirty="0" smtClean="0"/>
          </a:p>
          <a:p>
            <a:pPr lvl="1"/>
            <a:r>
              <a:rPr lang="en-US" dirty="0" smtClean="0">
                <a:solidFill>
                  <a:srgbClr val="FF0000"/>
                </a:solidFill>
              </a:rPr>
              <a:t>Such customers sometimes spend long periods vacillating between several options as they seemingly struggle to choose one over the other.  They might even leave and come back later to continue their decision-making efforts.  Sometimes, they will even bring someone along to help facilitate a decision.</a:t>
            </a:r>
            <a:endParaRPr lang="en-US" dirty="0">
              <a:solidFill>
                <a:srgbClr val="FF0000"/>
              </a:solidFill>
            </a:endParaRPr>
          </a:p>
        </p:txBody>
      </p:sp>
      <p:pic>
        <p:nvPicPr>
          <p:cNvPr id="5" name="Picture 4" descr="Tips on winning the indecisive customers | Razer Merchant Services"/>
          <p:cNvPicPr/>
          <p:nvPr/>
        </p:nvPicPr>
        <p:blipFill>
          <a:blip r:embed="rId2" cstate="print"/>
          <a:srcRect/>
          <a:stretch>
            <a:fillRect/>
          </a:stretch>
        </p:blipFill>
        <p:spPr bwMode="auto">
          <a:xfrm>
            <a:off x="4419600" y="5105400"/>
            <a:ext cx="4724400" cy="1752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Indecisive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In some cases, indecisive customers truly do not know what they want or need, as when they are looking for a gift for a special occasion</a:t>
            </a:r>
            <a:r>
              <a:rPr lang="en-US" dirty="0" smtClean="0"/>
              <a:t>.</a:t>
            </a:r>
          </a:p>
          <a:p>
            <a:endParaRPr lang="en-US" sz="800" dirty="0" smtClean="0"/>
          </a:p>
          <a:p>
            <a:pPr lvl="1"/>
            <a:r>
              <a:rPr lang="en-US" dirty="0" smtClean="0"/>
              <a:t>In other instances, such customers are afraid that they will choose incorrectly or need reassurance that the product has the features they really need or will use later.</a:t>
            </a:r>
          </a:p>
          <a:p>
            <a:pPr lvl="1"/>
            <a:endParaRPr lang="en-US" sz="800" dirty="0" smtClean="0"/>
          </a:p>
          <a:p>
            <a:pPr lvl="2"/>
            <a:r>
              <a:rPr lang="en-US" dirty="0" smtClean="0">
                <a:solidFill>
                  <a:srgbClr val="FF0000"/>
                </a:solidFill>
              </a:rPr>
              <a:t>In the latter situation, use all your product or service knowledge and communication skills to provide them with the information they need to make a buying decision.  Otherwise, indecisive customers will occupy your time and detract from your ability to do your job effectively or assist customers.</a:t>
            </a:r>
            <a:endParaRPr lang="en-US" dirty="0">
              <a:solidFill>
                <a:srgbClr val="FF0000"/>
              </a:solidFill>
            </a:endParaRPr>
          </a:p>
        </p:txBody>
      </p:sp>
      <p:pic>
        <p:nvPicPr>
          <p:cNvPr id="5" name="Picture 4" descr="19 Things Only Indecisive People Will Understand | Red aesthetic, Red  quotes, Red aesthetic quotes"/>
          <p:cNvPicPr/>
          <p:nvPr/>
        </p:nvPicPr>
        <p:blipFill>
          <a:blip r:embed="rId2" cstate="print"/>
          <a:srcRect/>
          <a:stretch>
            <a:fillRect/>
          </a:stretch>
        </p:blipFill>
        <p:spPr bwMode="auto">
          <a:xfrm>
            <a:off x="6781800" y="0"/>
            <a:ext cx="2362200" cy="1524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Indecisive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An important point to keep in mind is that some people really are just looking or researching a product or service as they check out sales, kill time between appointments, or relax, or they may simply be lonely and want to be around others</a:t>
            </a:r>
            <a:r>
              <a:rPr lang="en-US" sz="2200" dirty="0" smtClean="0"/>
              <a:t>.</a:t>
            </a:r>
          </a:p>
          <a:p>
            <a:endParaRPr lang="en-US" sz="800" dirty="0" smtClean="0"/>
          </a:p>
          <a:p>
            <a:pPr lvl="1"/>
            <a:r>
              <a:rPr lang="en-US" dirty="0" smtClean="0"/>
              <a:t>Strategies for dealing with an indecisive person are:</a:t>
            </a:r>
          </a:p>
          <a:p>
            <a:pPr lvl="1"/>
            <a:endParaRPr lang="en-US" sz="800" dirty="0" smtClean="0"/>
          </a:p>
          <a:p>
            <a:pPr marL="1051560" lvl="2" indent="-457200">
              <a:buFont typeface="+mj-lt"/>
              <a:buAutoNum type="arabicPeriod"/>
            </a:pPr>
            <a:r>
              <a:rPr lang="en-US" dirty="0" smtClean="0">
                <a:solidFill>
                  <a:srgbClr val="FF0000"/>
                </a:solidFill>
              </a:rPr>
              <a:t>Be Patient</a:t>
            </a:r>
          </a:p>
          <a:p>
            <a:pPr marL="1051560" lvl="2" indent="-457200">
              <a:buFont typeface="+mj-lt"/>
              <a:buAutoNum type="arabicPeriod"/>
            </a:pPr>
            <a:r>
              <a:rPr lang="en-US" dirty="0" smtClean="0">
                <a:solidFill>
                  <a:srgbClr val="FF0000"/>
                </a:solidFill>
              </a:rPr>
              <a:t>Ask Open-Ended Questions</a:t>
            </a:r>
          </a:p>
          <a:p>
            <a:pPr marL="1051560" lvl="2" indent="-457200">
              <a:buFont typeface="+mj-lt"/>
              <a:buAutoNum type="arabicPeriod"/>
            </a:pPr>
            <a:r>
              <a:rPr lang="en-US" dirty="0" smtClean="0">
                <a:solidFill>
                  <a:srgbClr val="FF0000"/>
                </a:solidFill>
              </a:rPr>
              <a:t>Listen Actively</a:t>
            </a:r>
          </a:p>
          <a:p>
            <a:pPr marL="1051560" lvl="2" indent="-457200">
              <a:buFont typeface="+mj-lt"/>
              <a:buAutoNum type="arabicPeriod"/>
            </a:pPr>
            <a:r>
              <a:rPr lang="en-US" dirty="0" smtClean="0">
                <a:solidFill>
                  <a:srgbClr val="FF0000"/>
                </a:solidFill>
              </a:rPr>
              <a:t>Suggest Other Options</a:t>
            </a:r>
          </a:p>
          <a:p>
            <a:pPr marL="1051560" lvl="2" indent="-457200">
              <a:buFont typeface="+mj-lt"/>
              <a:buAutoNum type="arabicPeriod"/>
            </a:pPr>
            <a:r>
              <a:rPr lang="en-US" dirty="0" smtClean="0">
                <a:solidFill>
                  <a:srgbClr val="FF0000"/>
                </a:solidFill>
              </a:rPr>
              <a:t>Guide Decision-Making</a:t>
            </a:r>
            <a:endParaRPr lang="en-US" dirty="0">
              <a:solidFill>
                <a:srgbClr val="FF0000"/>
              </a:solidFill>
            </a:endParaRPr>
          </a:p>
        </p:txBody>
      </p:sp>
      <p:pic>
        <p:nvPicPr>
          <p:cNvPr id="5" name="Picture 4" descr="Decision making for the indecisive - The Washington Post"/>
          <p:cNvPicPr/>
          <p:nvPr/>
        </p:nvPicPr>
        <p:blipFill>
          <a:blip r:embed="rId2" cstate="print"/>
          <a:srcRect/>
          <a:stretch>
            <a:fillRect/>
          </a:stretch>
        </p:blipFill>
        <p:spPr bwMode="auto">
          <a:xfrm>
            <a:off x="4724400" y="4343400"/>
            <a:ext cx="4013200" cy="1981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Be Patient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Do not forget that although indecisive people can be frustrating, especially if you have a high decisive “D” behavioral style preference and get impatient easily,       they are still customers</a:t>
            </a:r>
            <a:r>
              <a:rPr lang="en-US" dirty="0" smtClean="0"/>
              <a:t>.</a:t>
            </a:r>
            <a:endParaRPr lang="en-US" dirty="0"/>
          </a:p>
        </p:txBody>
      </p:sp>
      <p:pic>
        <p:nvPicPr>
          <p:cNvPr id="5" name="Picture 4" descr="Stamp with text please be patient inside, illustration Stock Photo - Alamy"/>
          <p:cNvPicPr/>
          <p:nvPr/>
        </p:nvPicPr>
        <p:blipFill>
          <a:blip r:embed="rId2" cstate="print"/>
          <a:srcRect/>
          <a:stretch>
            <a:fillRect/>
          </a:stretch>
        </p:blipFill>
        <p:spPr bwMode="auto">
          <a:xfrm>
            <a:off x="2590800" y="3276600"/>
            <a:ext cx="4114800" cy="414528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Ask Open-End Questions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Just as you would do with a dissatisfied customer, try to get as much background information about the customer’s likes, needs, wants, and expectations as possible</a:t>
            </a:r>
            <a:r>
              <a:rPr lang="en-US" dirty="0" smtClean="0"/>
              <a:t>.</a:t>
            </a:r>
          </a:p>
          <a:p>
            <a:endParaRPr lang="en-US" sz="800" dirty="0" smtClean="0"/>
          </a:p>
          <a:p>
            <a:pPr lvl="1"/>
            <a:r>
              <a:rPr lang="en-US" dirty="0" smtClean="0">
                <a:solidFill>
                  <a:srgbClr val="FF0000"/>
                </a:solidFill>
              </a:rPr>
              <a:t>The more data you can gather, the easier it is for you to evaluate the situation, determine needs, and assist in the solution of any problems.</a:t>
            </a:r>
            <a:endParaRPr lang="en-US" dirty="0">
              <a:solidFill>
                <a:srgbClr val="FF0000"/>
              </a:solidFill>
            </a:endParaRPr>
          </a:p>
        </p:txBody>
      </p:sp>
      <p:pic>
        <p:nvPicPr>
          <p:cNvPr id="5" name="Picture 4" descr="You Only Get Answers to the Questions You Ask"/>
          <p:cNvPicPr/>
          <p:nvPr/>
        </p:nvPicPr>
        <p:blipFill>
          <a:blip r:embed="rId2" cstate="print"/>
          <a:srcRect/>
          <a:stretch>
            <a:fillRect/>
          </a:stretch>
        </p:blipFill>
        <p:spPr bwMode="auto">
          <a:xfrm>
            <a:off x="1981200" y="4191000"/>
            <a:ext cx="5257800" cy="2667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Listen Actively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Focus on customer verbal and nonverbal messages for clues to determine emotions, concerns, and interests</a:t>
            </a:r>
            <a:r>
              <a:rPr lang="en-US" dirty="0" smtClean="0"/>
              <a:t>.</a:t>
            </a:r>
          </a:p>
          <a:p>
            <a:endParaRPr lang="en-US" sz="800" dirty="0" smtClean="0"/>
          </a:p>
          <a:p>
            <a:pPr lvl="1"/>
            <a:r>
              <a:rPr lang="en-US" dirty="0" smtClean="0">
                <a:solidFill>
                  <a:srgbClr val="FF0000"/>
                </a:solidFill>
              </a:rPr>
              <a:t>Watch for reaction when you show them a new item or make a suggestion.</a:t>
            </a:r>
            <a:endParaRPr lang="en-US" dirty="0">
              <a:solidFill>
                <a:srgbClr val="FF0000"/>
              </a:solidFill>
            </a:endParaRPr>
          </a:p>
        </p:txBody>
      </p:sp>
      <p:pic>
        <p:nvPicPr>
          <p:cNvPr id="5" name="Picture 4" descr="10 Steps To Effective Listening | Active listening, Listening skills,  Social skills"/>
          <p:cNvPicPr/>
          <p:nvPr/>
        </p:nvPicPr>
        <p:blipFill>
          <a:blip r:embed="rId2" cstate="print"/>
          <a:srcRect/>
          <a:stretch>
            <a:fillRect/>
          </a:stretch>
        </p:blipFill>
        <p:spPr bwMode="auto">
          <a:xfrm>
            <a:off x="2286000" y="3657600"/>
            <a:ext cx="4724400" cy="3200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Suggest Other Options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Offer alternatives that will help in decision-making and reduce the customer’s anxiety</a:t>
            </a:r>
            <a:r>
              <a:rPr lang="en-US" dirty="0" smtClean="0"/>
              <a:t>.</a:t>
            </a:r>
          </a:p>
          <a:p>
            <a:endParaRPr lang="en-US" sz="800" dirty="0" smtClean="0"/>
          </a:p>
          <a:p>
            <a:pPr lvl="1"/>
            <a:r>
              <a:rPr lang="en-US" dirty="0" smtClean="0">
                <a:solidFill>
                  <a:srgbClr val="FF0000"/>
                </a:solidFill>
              </a:rPr>
              <a:t>Pointing out warranty or exchange options available on a product or service may make the customer more secure in the decision-making process.</a:t>
            </a:r>
            <a:endParaRPr lang="en-US" dirty="0">
              <a:solidFill>
                <a:srgbClr val="FF0000"/>
              </a:solidFill>
            </a:endParaRPr>
          </a:p>
        </p:txBody>
      </p:sp>
      <p:pic>
        <p:nvPicPr>
          <p:cNvPr id="5" name="Picture 4" descr="Make A Difference Offer A Suggestion Safety Sign MGNF564VP"/>
          <p:cNvPicPr/>
          <p:nvPr/>
        </p:nvPicPr>
        <p:blipFill>
          <a:blip r:embed="rId2" cstate="print"/>
          <a:srcRect/>
          <a:stretch>
            <a:fillRect/>
          </a:stretch>
        </p:blipFill>
        <p:spPr bwMode="auto">
          <a:xfrm>
            <a:off x="1981200" y="3733800"/>
            <a:ext cx="5181600" cy="3124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Guide Decision-Making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By assertively, not aggressively, offering suggestions or  ideas and providing product and/or service information, you can help guide customers to a decision</a:t>
            </a:r>
            <a:r>
              <a:rPr lang="en-US" dirty="0" smtClean="0"/>
              <a:t>.</a:t>
            </a:r>
          </a:p>
          <a:p>
            <a:endParaRPr lang="en-US" sz="800" dirty="0" smtClean="0"/>
          </a:p>
          <a:p>
            <a:pPr lvl="1"/>
            <a:r>
              <a:rPr lang="en-US" dirty="0" smtClean="0"/>
              <a:t>Try giving examples of how you or others have purchased or used products or services being considered, and the satisfaction received.</a:t>
            </a:r>
          </a:p>
          <a:p>
            <a:pPr lvl="1"/>
            <a:endParaRPr lang="en-US" sz="800" dirty="0" smtClean="0"/>
          </a:p>
          <a:p>
            <a:pPr lvl="2"/>
            <a:r>
              <a:rPr lang="en-US" dirty="0" smtClean="0">
                <a:solidFill>
                  <a:srgbClr val="FF0000"/>
                </a:solidFill>
              </a:rPr>
              <a:t>Remember that you are helping them, not making the decision for them.  If you push your preferences on them, they may be dissatisfied later or have “buyer’s remorse.”</a:t>
            </a:r>
            <a:endParaRPr lang="en-US" dirty="0">
              <a:solidFill>
                <a:srgbClr val="FF0000"/>
              </a:solidFill>
            </a:endParaRPr>
          </a:p>
        </p:txBody>
      </p:sp>
      <p:pic>
        <p:nvPicPr>
          <p:cNvPr id="5" name="Picture 4" descr="Amazon.com: Guide for Zooba: Zoo Battle Arena: Appstore for Android"/>
          <p:cNvPicPr/>
          <p:nvPr/>
        </p:nvPicPr>
        <p:blipFill>
          <a:blip r:embed="rId2" cstate="print"/>
          <a:srcRect/>
          <a:stretch>
            <a:fillRect/>
          </a:stretch>
        </p:blipFill>
        <p:spPr bwMode="auto">
          <a:xfrm>
            <a:off x="6858000" y="4876800"/>
            <a:ext cx="2139950" cy="18351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Dissatisfied and Angry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 will encounter dissatisfied customers or angry ones</a:t>
            </a:r>
            <a:r>
              <a:rPr lang="en-US" dirty="0" smtClean="0"/>
              <a:t>.</a:t>
            </a:r>
          </a:p>
          <a:p>
            <a:endParaRPr lang="en-US" sz="800" dirty="0" smtClean="0"/>
          </a:p>
          <a:p>
            <a:pPr lvl="1"/>
            <a:r>
              <a:rPr lang="en-US" dirty="0" smtClean="0"/>
              <a:t>They may feel that the treatment being received is unfair, that you or someone else is lying to or taking advantage of them, or that they are not getting the service they want or expect.</a:t>
            </a:r>
          </a:p>
          <a:p>
            <a:pPr lvl="1"/>
            <a:endParaRPr lang="en-US" sz="800" dirty="0" smtClean="0"/>
          </a:p>
          <a:p>
            <a:pPr lvl="2"/>
            <a:r>
              <a:rPr lang="en-US" dirty="0" smtClean="0">
                <a:solidFill>
                  <a:srgbClr val="FF0000"/>
                </a:solidFill>
              </a:rPr>
              <a:t>Possibly, you or one of your peers, or a competitor, improperly served them in the past, and they now have a preconceived idea about anyone who is in the sales or service profession.</a:t>
            </a:r>
          </a:p>
          <a:p>
            <a:pPr lvl="2"/>
            <a:r>
              <a:rPr lang="en-US" dirty="0" smtClean="0">
                <a:solidFill>
                  <a:srgbClr val="FF0000"/>
                </a:solidFill>
              </a:rPr>
              <a:t>The challenge is that in instances where you encounter a dissatisfied or angry customer, you represent the organization or you may be considered “just like that last service employee.”  </a:t>
            </a:r>
          </a:p>
          <a:p>
            <a:pPr lvl="2"/>
            <a:endParaRPr lang="en-US" sz="800" dirty="0" smtClean="0"/>
          </a:p>
          <a:p>
            <a:pPr lvl="3"/>
            <a:r>
              <a:rPr lang="en-US" dirty="0" smtClean="0">
                <a:solidFill>
                  <a:srgbClr val="0070C0"/>
                </a:solidFill>
              </a:rPr>
              <a:t>You have to try to calm these customers and make them happy.</a:t>
            </a:r>
            <a:endParaRPr lang="en-US" dirty="0">
              <a:solidFill>
                <a:srgbClr val="0070C0"/>
              </a:solidFill>
            </a:endParaRPr>
          </a:p>
        </p:txBody>
      </p:sp>
      <p:pic>
        <p:nvPicPr>
          <p:cNvPr id="5" name="Picture 4" descr="Dissatisfied Meaning - YouTube"/>
          <p:cNvPicPr/>
          <p:nvPr/>
        </p:nvPicPr>
        <p:blipFill>
          <a:blip r:embed="rId2" cstate="print"/>
          <a:srcRect/>
          <a:stretch>
            <a:fillRect/>
          </a:stretch>
        </p:blipFill>
        <p:spPr bwMode="auto">
          <a:xfrm>
            <a:off x="7086600" y="0"/>
            <a:ext cx="2057400" cy="1295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Dissatisfied and Angry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order to satisfy customers, try the following strategies</a:t>
            </a:r>
            <a:r>
              <a:rPr lang="en-US" dirty="0" smtClean="0"/>
              <a:t>:</a:t>
            </a:r>
          </a:p>
          <a:p>
            <a:endParaRPr lang="en-US" sz="800" dirty="0" smtClean="0"/>
          </a:p>
          <a:p>
            <a:pPr lvl="1"/>
            <a:r>
              <a:rPr lang="en-US" u="sng" dirty="0" smtClean="0"/>
              <a:t>1. Listen</a:t>
            </a:r>
            <a:endParaRPr lang="en-US" u="sng" dirty="0" smtClean="0"/>
          </a:p>
          <a:p>
            <a:pPr lvl="2"/>
            <a:r>
              <a:rPr lang="en-US" dirty="0" smtClean="0">
                <a:solidFill>
                  <a:srgbClr val="FF0000"/>
                </a:solidFill>
              </a:rPr>
              <a:t>With an open mind to discover the basis for their anger or dissatisfaction.</a:t>
            </a:r>
          </a:p>
          <a:p>
            <a:pPr lvl="1"/>
            <a:r>
              <a:rPr lang="en-US" u="sng" dirty="0" smtClean="0"/>
              <a:t>2. Remain </a:t>
            </a:r>
            <a:r>
              <a:rPr lang="en-US" u="sng" dirty="0" smtClean="0"/>
              <a:t>Positive and Flexible</a:t>
            </a:r>
          </a:p>
          <a:p>
            <a:pPr lvl="2"/>
            <a:r>
              <a:rPr lang="en-US" dirty="0" smtClean="0">
                <a:solidFill>
                  <a:srgbClr val="FF0000"/>
                </a:solidFill>
              </a:rPr>
              <a:t>While showing a willingness to work with the customer or negotiate.</a:t>
            </a:r>
          </a:p>
          <a:p>
            <a:pPr lvl="1"/>
            <a:r>
              <a:rPr lang="en-US" u="sng" dirty="0" smtClean="0"/>
              <a:t>3. Smile</a:t>
            </a:r>
            <a:r>
              <a:rPr lang="en-US" u="sng" dirty="0" smtClean="0"/>
              <a:t>, Give Your Name, and Offer Assistance</a:t>
            </a:r>
          </a:p>
          <a:p>
            <a:pPr lvl="2"/>
            <a:r>
              <a:rPr lang="en-US" dirty="0" smtClean="0">
                <a:solidFill>
                  <a:srgbClr val="FF0000"/>
                </a:solidFill>
              </a:rPr>
              <a:t>By projecting a “can do” attitude and lowering defenses.  </a:t>
            </a:r>
          </a:p>
          <a:p>
            <a:pPr lvl="2"/>
            <a:r>
              <a:rPr lang="en-US" dirty="0" smtClean="0">
                <a:solidFill>
                  <a:srgbClr val="FF0000"/>
                </a:solidFill>
              </a:rPr>
              <a:t>By doing so, you can potentially get the customer to do likewise and salvage the situation and customer-provider relationship.</a:t>
            </a:r>
          </a:p>
          <a:p>
            <a:pPr lvl="1">
              <a:buNone/>
            </a:pPr>
            <a:endParaRPr lang="en-US" dirty="0" smtClean="0"/>
          </a:p>
        </p:txBody>
      </p:sp>
      <p:pic>
        <p:nvPicPr>
          <p:cNvPr id="5" name="Picture 4" descr="Satisfied-Logo - Rhona Epstein"/>
          <p:cNvPicPr/>
          <p:nvPr/>
        </p:nvPicPr>
        <p:blipFill>
          <a:blip r:embed="rId2" cstate="print"/>
          <a:srcRect/>
          <a:stretch>
            <a:fillRect/>
          </a:stretch>
        </p:blipFill>
        <p:spPr bwMode="auto">
          <a:xfrm>
            <a:off x="7010400" y="228600"/>
            <a:ext cx="1828800" cy="10223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a Service Breakdown?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Service breakdowns occur whenever any product or service fails to meet the customer’s expectations</a:t>
            </a:r>
            <a:r>
              <a:rPr lang="en-US" dirty="0" smtClean="0"/>
              <a:t>.</a:t>
            </a:r>
          </a:p>
          <a:p>
            <a:endParaRPr lang="en-US" sz="800" dirty="0" smtClean="0"/>
          </a:p>
          <a:p>
            <a:pPr lvl="1"/>
            <a:r>
              <a:rPr lang="en-US" dirty="0" smtClean="0"/>
              <a:t>Service breakdowns occur daily in all types of organizations. They occur whenever the product or service delivered fails to meet customer expectations.</a:t>
            </a:r>
          </a:p>
          <a:p>
            <a:pPr lvl="2"/>
            <a:endParaRPr lang="en-US" sz="800" dirty="0" smtClean="0"/>
          </a:p>
          <a:p>
            <a:pPr lvl="2"/>
            <a:r>
              <a:rPr lang="en-US" sz="1800" dirty="0" smtClean="0">
                <a:solidFill>
                  <a:srgbClr val="FF0000"/>
                </a:solidFill>
              </a:rPr>
              <a:t>In some cases, the product or service delivered may function exactly as designed, but if the customer perceived that it should work another way, a breakdown occurs.  Additionally, when a product or service fails to meet what the customer wants or needs or does not live up to advertised promises or standards, dissatisfaction and frustration result.</a:t>
            </a:r>
            <a:endParaRPr lang="en-US" sz="1800" dirty="0">
              <a:solidFill>
                <a:srgbClr val="FF0000"/>
              </a:solidFill>
            </a:endParaRPr>
          </a:p>
        </p:txBody>
      </p:sp>
      <p:pic>
        <p:nvPicPr>
          <p:cNvPr id="5" name="Picture 4" descr="what is a service breakdown?When"/>
          <p:cNvPicPr/>
          <p:nvPr/>
        </p:nvPicPr>
        <p:blipFill>
          <a:blip r:embed="rId2" cstate="print"/>
          <a:srcRect/>
          <a:stretch>
            <a:fillRect/>
          </a:stretch>
        </p:blipFill>
        <p:spPr bwMode="auto">
          <a:xfrm>
            <a:off x="6858000" y="5181600"/>
            <a:ext cx="2286000" cy="1676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Dissatisfied and Angry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In order to satisfy customers, try the following strategies</a:t>
            </a:r>
            <a:r>
              <a:rPr lang="en-US" dirty="0" smtClean="0"/>
              <a:t>:</a:t>
            </a:r>
          </a:p>
          <a:p>
            <a:endParaRPr lang="en-US" sz="800" dirty="0" smtClean="0"/>
          </a:p>
          <a:p>
            <a:pPr lvl="1"/>
            <a:r>
              <a:rPr lang="en-US" u="sng" dirty="0" smtClean="0"/>
              <a:t>4. Be </a:t>
            </a:r>
            <a:r>
              <a:rPr lang="en-US" u="sng" dirty="0" smtClean="0"/>
              <a:t>Compassionate and Empathize without Making Excuses</a:t>
            </a:r>
          </a:p>
          <a:p>
            <a:pPr lvl="1"/>
            <a:endParaRPr lang="en-US" sz="800" u="sng" dirty="0" smtClean="0"/>
          </a:p>
          <a:p>
            <a:pPr lvl="2"/>
            <a:r>
              <a:rPr lang="en-US" dirty="0" smtClean="0">
                <a:solidFill>
                  <a:srgbClr val="FF0000"/>
                </a:solidFill>
              </a:rPr>
              <a:t>Angry or dissatisfied customers typically want and expect that you will try to see their side of the situation and will make concessions.  This does not mean that you should bow to them if the situation was not your fault or that of your organization.  It does mean that you should try to understand their position and bring them back  to a point where you can negotiate &amp; resolve the issue.</a:t>
            </a:r>
          </a:p>
        </p:txBody>
      </p:sp>
      <p:pic>
        <p:nvPicPr>
          <p:cNvPr id="6" name="Picture 5" descr="Satisfied-Logo - Rhona Epstein"/>
          <p:cNvPicPr/>
          <p:nvPr/>
        </p:nvPicPr>
        <p:blipFill>
          <a:blip r:embed="rId2" cstate="print"/>
          <a:srcRect/>
          <a:stretch>
            <a:fillRect/>
          </a:stretch>
        </p:blipFill>
        <p:spPr bwMode="auto">
          <a:xfrm>
            <a:off x="7010400" y="228600"/>
            <a:ext cx="1828800" cy="10223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Dissatisfied and Angry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In order to satisfy customers, try the following strategies</a:t>
            </a:r>
            <a:r>
              <a:rPr lang="en-US" dirty="0" smtClean="0"/>
              <a:t>:</a:t>
            </a:r>
          </a:p>
          <a:p>
            <a:endParaRPr lang="en-US" sz="800" dirty="0" smtClean="0"/>
          </a:p>
          <a:p>
            <a:pPr lvl="1"/>
            <a:r>
              <a:rPr lang="en-US" u="sng" dirty="0" smtClean="0"/>
              <a:t>5. Ask </a:t>
            </a:r>
            <a:r>
              <a:rPr lang="en-US" u="sng" dirty="0" smtClean="0"/>
              <a:t>Open-End Questions and Verify Information</a:t>
            </a:r>
          </a:p>
          <a:p>
            <a:pPr lvl="2"/>
            <a:r>
              <a:rPr lang="en-US" dirty="0" smtClean="0">
                <a:solidFill>
                  <a:srgbClr val="FF0000"/>
                </a:solidFill>
              </a:rPr>
              <a:t>That allows your customers to talk and vent while providing the degree of information needed to identify what went wrong and offer potential solutions.  The only way to start to resolve the issue is to find out what caused it in the first place.</a:t>
            </a:r>
          </a:p>
          <a:p>
            <a:pPr lvl="1"/>
            <a:r>
              <a:rPr lang="en-US" u="sng" dirty="0" smtClean="0"/>
              <a:t>6. Take </a:t>
            </a:r>
            <a:r>
              <a:rPr lang="en-US" u="sng" dirty="0" smtClean="0"/>
              <a:t>Appropriate Action</a:t>
            </a:r>
          </a:p>
          <a:p>
            <a:pPr lvl="2"/>
            <a:r>
              <a:rPr lang="en-US" dirty="0" smtClean="0">
                <a:solidFill>
                  <a:srgbClr val="FF0000"/>
                </a:solidFill>
              </a:rPr>
              <a:t>Once you have gotten the customer to lower their emotions to the point where you can intelligently discuss the situation, you will be on your way to a solution.  If you know your organization’s policies and procedures and are knowledgeable of products and services, you have the tools to potentially get relationship back on track  and resolve the issue.</a:t>
            </a:r>
            <a:endParaRPr lang="en-US" dirty="0">
              <a:solidFill>
                <a:srgbClr val="FF0000"/>
              </a:solidFill>
            </a:endParaRPr>
          </a:p>
        </p:txBody>
      </p:sp>
      <p:pic>
        <p:nvPicPr>
          <p:cNvPr id="6" name="Picture 5" descr="Satisfied-Logo - Rhona Epstein"/>
          <p:cNvPicPr/>
          <p:nvPr/>
        </p:nvPicPr>
        <p:blipFill>
          <a:blip r:embed="rId2" cstate="print"/>
          <a:srcRect/>
          <a:stretch>
            <a:fillRect/>
          </a:stretch>
        </p:blipFill>
        <p:spPr bwMode="auto">
          <a:xfrm>
            <a:off x="7010400" y="228600"/>
            <a:ext cx="1828800" cy="10223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Dissatisfied and Angry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Remember that if you get defensive, you become part of the problem and not part of the solution</a:t>
            </a:r>
            <a:r>
              <a:rPr lang="en-US" dirty="0" smtClean="0"/>
              <a:t>.</a:t>
            </a:r>
          </a:p>
          <a:p>
            <a:endParaRPr lang="en-US" sz="800" dirty="0" smtClean="0"/>
          </a:p>
          <a:p>
            <a:pPr lvl="1"/>
            <a:r>
              <a:rPr lang="en-US" dirty="0" smtClean="0">
                <a:solidFill>
                  <a:srgbClr val="FF0000"/>
                </a:solidFill>
              </a:rPr>
              <a:t>By maintaining a positive approach and using positive language, you are more likely to bring about a successful outcome when dealing with an angry or dissatisfied person.</a:t>
            </a:r>
            <a:endParaRPr lang="en-US" dirty="0">
              <a:solidFill>
                <a:srgbClr val="FF0000"/>
              </a:solidFill>
            </a:endParaRPr>
          </a:p>
        </p:txBody>
      </p:sp>
      <p:pic>
        <p:nvPicPr>
          <p:cNvPr id="5" name="Picture 4" descr="BE Positive | LinkedIn"/>
          <p:cNvPicPr/>
          <p:nvPr/>
        </p:nvPicPr>
        <p:blipFill>
          <a:blip r:embed="rId2" cstate="print"/>
          <a:srcRect/>
          <a:stretch>
            <a:fillRect/>
          </a:stretch>
        </p:blipFill>
        <p:spPr bwMode="auto">
          <a:xfrm>
            <a:off x="2532888" y="3905412"/>
            <a:ext cx="4114800" cy="2209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Dissatisfied and Angry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To effectively serve an angry customer, you must move beyond the emotions to discover the reason for their anger</a:t>
            </a:r>
            <a:r>
              <a:rPr lang="en-US" dirty="0" smtClean="0"/>
              <a:t>.</a:t>
            </a:r>
          </a:p>
          <a:p>
            <a:endParaRPr lang="en-US" sz="800" dirty="0" smtClean="0"/>
          </a:p>
          <a:p>
            <a:pPr lvl="1"/>
            <a:r>
              <a:rPr lang="en-US" dirty="0" smtClean="0"/>
              <a:t>Before dealing with customers, check with your supervisor to find out what your policies are and what level of authority you have in making decisions.  This relates to EE empowerment.</a:t>
            </a:r>
          </a:p>
          <a:p>
            <a:pPr lvl="1"/>
            <a:endParaRPr lang="en-US" sz="800" dirty="0" smtClean="0"/>
          </a:p>
          <a:p>
            <a:pPr lvl="2"/>
            <a:r>
              <a:rPr lang="en-US" dirty="0" smtClean="0">
                <a:solidFill>
                  <a:srgbClr val="FF0000"/>
                </a:solidFill>
              </a:rPr>
              <a:t>By having this information before interacting with a customer, you will have the tools and knowledge necessary to handle your customers effectively and professionally.  </a:t>
            </a:r>
            <a:endParaRPr lang="en-US" dirty="0">
              <a:solidFill>
                <a:srgbClr val="FF0000"/>
              </a:solidFill>
            </a:endParaRPr>
          </a:p>
        </p:txBody>
      </p:sp>
      <p:pic>
        <p:nvPicPr>
          <p:cNvPr id="5" name="Picture 4" descr="1,698,414 Knowledge Stock Photos and Images - 123RF"/>
          <p:cNvPicPr/>
          <p:nvPr/>
        </p:nvPicPr>
        <p:blipFill>
          <a:blip r:embed="rId2" cstate="print"/>
          <a:srcRect/>
          <a:stretch>
            <a:fillRect/>
          </a:stretch>
        </p:blipFill>
        <p:spPr bwMode="auto">
          <a:xfrm>
            <a:off x="5943600" y="4572000"/>
            <a:ext cx="3200400" cy="2286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Dissatisfied and Angry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400" u="sng" dirty="0" smtClean="0"/>
              <a:t>The following are resolution strategies when dealing with an angry customer</a:t>
            </a:r>
            <a:r>
              <a:rPr lang="en-US" dirty="0" smtClean="0"/>
              <a:t>.</a:t>
            </a:r>
          </a:p>
          <a:p>
            <a:endParaRPr lang="en-US" sz="800" dirty="0" smtClean="0"/>
          </a:p>
          <a:p>
            <a:pPr lvl="1"/>
            <a:r>
              <a:rPr lang="en-US" u="sng" dirty="0" smtClean="0"/>
              <a:t>1. Be </a:t>
            </a:r>
            <a:r>
              <a:rPr lang="en-US" u="sng" dirty="0" smtClean="0"/>
              <a:t>Positive</a:t>
            </a:r>
          </a:p>
          <a:p>
            <a:pPr lvl="2"/>
            <a:r>
              <a:rPr lang="en-US" dirty="0" smtClean="0">
                <a:solidFill>
                  <a:srgbClr val="FF0000"/>
                </a:solidFill>
              </a:rPr>
              <a:t>Tell the customer what you can do rather than what you cannot.</a:t>
            </a:r>
          </a:p>
          <a:p>
            <a:pPr lvl="1"/>
            <a:r>
              <a:rPr lang="en-US" u="sng" dirty="0" smtClean="0"/>
              <a:t>2. Acknowledge </a:t>
            </a:r>
            <a:r>
              <a:rPr lang="en-US" u="sng" dirty="0" smtClean="0"/>
              <a:t>the Customer’s Feelings or Anger</a:t>
            </a:r>
          </a:p>
          <a:p>
            <a:pPr lvl="2"/>
            <a:r>
              <a:rPr lang="en-US" dirty="0" smtClean="0">
                <a:solidFill>
                  <a:srgbClr val="FF0000"/>
                </a:solidFill>
              </a:rPr>
              <a:t>By taking this approach, you have addressed the customer’s emotional state, demonstrated a willingness to assist, and encouraged the customer to participate in solving the problem.</a:t>
            </a:r>
          </a:p>
          <a:p>
            <a:pPr lvl="1"/>
            <a:r>
              <a:rPr lang="en-US" u="sng" dirty="0" smtClean="0"/>
              <a:t>3. Reassure</a:t>
            </a:r>
            <a:endParaRPr lang="en-US" u="sng" dirty="0" smtClean="0"/>
          </a:p>
          <a:p>
            <a:pPr lvl="2"/>
            <a:r>
              <a:rPr lang="en-US" dirty="0" smtClean="0">
                <a:solidFill>
                  <a:srgbClr val="FF0000"/>
                </a:solidFill>
              </a:rPr>
              <a:t>Indicate that you understand why they are angry and that you will work to solve the problems.</a:t>
            </a:r>
          </a:p>
          <a:p>
            <a:pPr lvl="1"/>
            <a:r>
              <a:rPr lang="en-US" u="sng" dirty="0" smtClean="0"/>
              <a:t>4. Remain </a:t>
            </a:r>
            <a:r>
              <a:rPr lang="en-US" u="sng" dirty="0" smtClean="0"/>
              <a:t>Objective</a:t>
            </a:r>
          </a:p>
          <a:p>
            <a:pPr lvl="2"/>
            <a:r>
              <a:rPr lang="en-US" dirty="0" smtClean="0">
                <a:solidFill>
                  <a:srgbClr val="FF0000"/>
                </a:solidFill>
              </a:rPr>
              <a:t>In most instances, angry customers are usually upset with the organization, product, or service that you represent, not you.</a:t>
            </a:r>
          </a:p>
        </p:txBody>
      </p:sp>
      <p:pic>
        <p:nvPicPr>
          <p:cNvPr id="5" name="Picture 4" descr="Express Strategies"/>
          <p:cNvPicPr/>
          <p:nvPr/>
        </p:nvPicPr>
        <p:blipFill>
          <a:blip r:embed="rId2" cstate="print"/>
          <a:srcRect/>
          <a:stretch>
            <a:fillRect/>
          </a:stretch>
        </p:blipFill>
        <p:spPr bwMode="auto">
          <a:xfrm>
            <a:off x="6934200" y="152400"/>
            <a:ext cx="2057400" cy="1066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Dissatisfied and Angry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a:xfrm>
            <a:off x="301752" y="1527048"/>
            <a:ext cx="8503920" cy="4721352"/>
          </a:xfrm>
        </p:spPr>
        <p:txBody>
          <a:bodyPr>
            <a:normAutofit fontScale="85000" lnSpcReduction="10000"/>
          </a:bodyPr>
          <a:lstStyle/>
          <a:p>
            <a:r>
              <a:rPr lang="en-US" sz="2400" u="sng" dirty="0" smtClean="0"/>
              <a:t>The following are resolution strategies when dealing with an angry customer (cont.)</a:t>
            </a:r>
            <a:r>
              <a:rPr lang="en-US" dirty="0" smtClean="0"/>
              <a:t>.</a:t>
            </a:r>
          </a:p>
          <a:p>
            <a:endParaRPr lang="en-US" sz="800" dirty="0" smtClean="0"/>
          </a:p>
          <a:p>
            <a:pPr lvl="1"/>
            <a:r>
              <a:rPr lang="en-US" u="sng" dirty="0" smtClean="0"/>
              <a:t>5. Listen </a:t>
            </a:r>
            <a:r>
              <a:rPr lang="en-US" u="sng" dirty="0" smtClean="0"/>
              <a:t>Actively; Determine the Cause</a:t>
            </a:r>
          </a:p>
          <a:p>
            <a:pPr lvl="2"/>
            <a:r>
              <a:rPr lang="en-US" dirty="0" smtClean="0">
                <a:solidFill>
                  <a:srgbClr val="FF0000"/>
                </a:solidFill>
              </a:rPr>
              <a:t>Whether the customer is “right” or “wrong” makes no difference this situation. Actively listening and trying to discover the problem w/out attempting to place blame will assure customer that you are trying to take care of things.</a:t>
            </a:r>
          </a:p>
          <a:p>
            <a:pPr lvl="1"/>
            <a:r>
              <a:rPr lang="en-US" u="sng" dirty="0" smtClean="0"/>
              <a:t>6. Reduce </a:t>
            </a:r>
            <a:r>
              <a:rPr lang="en-US" u="sng" dirty="0" smtClean="0"/>
              <a:t>Frustrations</a:t>
            </a:r>
          </a:p>
          <a:p>
            <a:pPr lvl="2"/>
            <a:r>
              <a:rPr lang="en-US" dirty="0" smtClean="0">
                <a:solidFill>
                  <a:srgbClr val="FF0000"/>
                </a:solidFill>
              </a:rPr>
              <a:t>Do not say or do anything that will create further tension.  Do your best to handle the situation with this customer before serving another.</a:t>
            </a:r>
          </a:p>
          <a:p>
            <a:pPr lvl="1"/>
            <a:r>
              <a:rPr lang="en-US" u="sng" dirty="0" smtClean="0"/>
              <a:t>7. Negotiate </a:t>
            </a:r>
            <a:r>
              <a:rPr lang="en-US" u="sng" dirty="0" smtClean="0"/>
              <a:t>a Solution</a:t>
            </a:r>
          </a:p>
          <a:p>
            <a:pPr lvl="2"/>
            <a:r>
              <a:rPr lang="en-US" dirty="0" smtClean="0">
                <a:solidFill>
                  <a:srgbClr val="FF0000"/>
                </a:solidFill>
              </a:rPr>
              <a:t>Elicit ideas or negotiate an alternative with the customer.  Be willing to compromise, if appropriate, needed, and possible.</a:t>
            </a:r>
          </a:p>
          <a:p>
            <a:pPr lvl="1"/>
            <a:r>
              <a:rPr lang="en-US" u="sng" dirty="0" smtClean="0"/>
              <a:t>8. Conduct </a:t>
            </a:r>
            <a:r>
              <a:rPr lang="en-US" u="sng" dirty="0" smtClean="0"/>
              <a:t>a Follow-Up</a:t>
            </a:r>
          </a:p>
          <a:p>
            <a:pPr lvl="2"/>
            <a:r>
              <a:rPr lang="en-US" dirty="0" smtClean="0">
                <a:solidFill>
                  <a:srgbClr val="FF0000"/>
                </a:solidFill>
              </a:rPr>
              <a:t>Contact your customer as soon as possible after your attempted resolution in order to show the customer that you are truly concerned that the issue was correctly resolved and that you value the relationship with them.</a:t>
            </a:r>
          </a:p>
          <a:p>
            <a:pPr lvl="1"/>
            <a:endParaRPr lang="en-US" dirty="0"/>
          </a:p>
        </p:txBody>
      </p:sp>
      <p:pic>
        <p:nvPicPr>
          <p:cNvPr id="5" name="Picture 4" descr="Express Strategies"/>
          <p:cNvPicPr/>
          <p:nvPr/>
        </p:nvPicPr>
        <p:blipFill>
          <a:blip r:embed="rId2" cstate="print"/>
          <a:srcRect/>
          <a:stretch>
            <a:fillRect/>
          </a:stretch>
        </p:blipFill>
        <p:spPr bwMode="auto">
          <a:xfrm>
            <a:off x="6934200" y="152400"/>
            <a:ext cx="2057400" cy="1066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Rude or Inconsiderate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400" u="sng" dirty="0" smtClean="0"/>
              <a:t>Some people seem to go out of their way to be offensive or to get attention</a:t>
            </a:r>
            <a:r>
              <a:rPr lang="en-US" dirty="0" smtClean="0"/>
              <a:t>.</a:t>
            </a:r>
          </a:p>
          <a:p>
            <a:endParaRPr lang="en-US" sz="800" dirty="0" smtClean="0"/>
          </a:p>
          <a:p>
            <a:pPr lvl="1"/>
            <a:r>
              <a:rPr lang="en-US" dirty="0" smtClean="0"/>
              <a:t>Although they seem confident and self-assured outwardly, they are often insecure and defensive.  Some behaviors that they might exhibit include:</a:t>
            </a:r>
          </a:p>
          <a:p>
            <a:pPr lvl="1"/>
            <a:endParaRPr lang="en-US" sz="800" dirty="0" smtClean="0"/>
          </a:p>
          <a:p>
            <a:pPr lvl="2"/>
            <a:r>
              <a:rPr lang="en-US" dirty="0" smtClean="0">
                <a:solidFill>
                  <a:srgbClr val="FF0000"/>
                </a:solidFill>
              </a:rPr>
              <a:t>Raising their voice</a:t>
            </a:r>
          </a:p>
          <a:p>
            <a:pPr lvl="2"/>
            <a:r>
              <a:rPr lang="en-US" dirty="0" smtClean="0">
                <a:solidFill>
                  <a:srgbClr val="FF0000"/>
                </a:solidFill>
              </a:rPr>
              <a:t>Demanding to speak to a supervisor</a:t>
            </a:r>
          </a:p>
          <a:p>
            <a:pPr lvl="2"/>
            <a:r>
              <a:rPr lang="en-US" dirty="0" smtClean="0">
                <a:solidFill>
                  <a:srgbClr val="FF0000"/>
                </a:solidFill>
              </a:rPr>
              <a:t>Using profanity</a:t>
            </a:r>
          </a:p>
          <a:p>
            <a:pPr lvl="2"/>
            <a:r>
              <a:rPr lang="en-US" dirty="0" smtClean="0">
                <a:solidFill>
                  <a:srgbClr val="FF0000"/>
                </a:solidFill>
              </a:rPr>
              <a:t>Cutting in front of someone else in the line</a:t>
            </a:r>
          </a:p>
          <a:p>
            <a:pPr lvl="2"/>
            <a:r>
              <a:rPr lang="en-US" dirty="0" smtClean="0">
                <a:solidFill>
                  <a:srgbClr val="FF0000"/>
                </a:solidFill>
              </a:rPr>
              <a:t>Being verbally abrupt</a:t>
            </a:r>
          </a:p>
          <a:p>
            <a:pPr lvl="2"/>
            <a:r>
              <a:rPr lang="en-US" dirty="0" smtClean="0">
                <a:solidFill>
                  <a:srgbClr val="FF0000"/>
                </a:solidFill>
              </a:rPr>
              <a:t>Otherwise going out of their way to be offensive or in control</a:t>
            </a:r>
          </a:p>
          <a:p>
            <a:pPr lvl="2">
              <a:buNone/>
            </a:pPr>
            <a:endParaRPr lang="en-US" dirty="0"/>
          </a:p>
        </p:txBody>
      </p:sp>
      <p:pic>
        <p:nvPicPr>
          <p:cNvPr id="5" name="Picture 4" descr="Rude Behavior Quotes. QuotesGram"/>
          <p:cNvPicPr/>
          <p:nvPr/>
        </p:nvPicPr>
        <p:blipFill>
          <a:blip r:embed="rId2" cstate="print"/>
          <a:srcRect/>
          <a:stretch>
            <a:fillRect/>
          </a:stretch>
        </p:blipFill>
        <p:spPr bwMode="auto">
          <a:xfrm>
            <a:off x="6705600" y="3276600"/>
            <a:ext cx="1739900" cy="22415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Rude or Inconsiderate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The following are strategies for dealing with rude or inconsiderate customers</a:t>
            </a:r>
            <a:r>
              <a:rPr lang="en-US" dirty="0" smtClean="0"/>
              <a:t>:</a:t>
            </a:r>
          </a:p>
          <a:p>
            <a:endParaRPr lang="en-US" sz="800" dirty="0" smtClean="0"/>
          </a:p>
          <a:p>
            <a:pPr lvl="1"/>
            <a:r>
              <a:rPr lang="en-US" u="sng" dirty="0" smtClean="0"/>
              <a:t>1. </a:t>
            </a:r>
            <a:r>
              <a:rPr lang="en-US" u="sng" dirty="0" smtClean="0"/>
              <a:t>Remain </a:t>
            </a:r>
            <a:r>
              <a:rPr lang="en-US" u="sng" dirty="0" smtClean="0"/>
              <a:t>Professional</a:t>
            </a:r>
          </a:p>
          <a:p>
            <a:pPr lvl="2"/>
            <a:r>
              <a:rPr lang="en-US" dirty="0" smtClean="0">
                <a:solidFill>
                  <a:srgbClr val="FF0000"/>
                </a:solidFill>
              </a:rPr>
              <a:t>Just because the customer exhibits inappropriate behavior does not justify your reacting in kind.  Remain calm, assertive, and in control of the situation.  By maintaining decorum you may win over the person or at least keep him or her in check.</a:t>
            </a:r>
          </a:p>
          <a:p>
            <a:pPr lvl="1"/>
            <a:r>
              <a:rPr lang="en-US" u="sng" dirty="0" smtClean="0"/>
              <a:t>2. Do </a:t>
            </a:r>
            <a:r>
              <a:rPr lang="en-US" u="sng" dirty="0" smtClean="0"/>
              <a:t>Not Resort to Retaliation</a:t>
            </a:r>
          </a:p>
          <a:p>
            <a:pPr lvl="2"/>
            <a:r>
              <a:rPr lang="en-US" dirty="0" smtClean="0">
                <a:solidFill>
                  <a:srgbClr val="FF0000"/>
                </a:solidFill>
              </a:rPr>
              <a:t>Retaliation will only infuriate this type of customer, especially if you embarrass them in the presence of others.  Remember, that such people are still customers, and if they or someone else perceive your actions as inappropriate, you could lose even more.</a:t>
            </a:r>
            <a:endParaRPr lang="en-US" dirty="0">
              <a:solidFill>
                <a:srgbClr val="FF0000"/>
              </a:solidFill>
            </a:endParaRPr>
          </a:p>
        </p:txBody>
      </p:sp>
      <p:pic>
        <p:nvPicPr>
          <p:cNvPr id="5" name="Picture 4" descr="How to Deal With Rude and Disrespectful People"/>
          <p:cNvPicPr/>
          <p:nvPr/>
        </p:nvPicPr>
        <p:blipFill>
          <a:blip r:embed="rId2" cstate="print"/>
          <a:srcRect/>
          <a:stretch>
            <a:fillRect/>
          </a:stretch>
        </p:blipFill>
        <p:spPr bwMode="auto">
          <a:xfrm>
            <a:off x="7010400" y="0"/>
            <a:ext cx="2133600" cy="1295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Talkative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400" u="sng" dirty="0" smtClean="0"/>
              <a:t>Some people phone or approach you and then spend excessive amounts of time discussing irrelevant matters such as personal experiences, family, friends, schooling, accomplishments, other service situations, and the weather.  </a:t>
            </a:r>
          </a:p>
          <a:p>
            <a:endParaRPr lang="en-US" sz="800" u="sng" dirty="0" smtClean="0"/>
          </a:p>
          <a:p>
            <a:pPr lvl="1"/>
            <a:r>
              <a:rPr lang="en-US" u="sng" dirty="0" smtClean="0"/>
              <a:t>1. Remain </a:t>
            </a:r>
            <a:r>
              <a:rPr lang="en-US" u="sng" dirty="0" smtClean="0"/>
              <a:t>Warm and Cordial, but Focused</a:t>
            </a:r>
          </a:p>
          <a:p>
            <a:pPr lvl="2"/>
            <a:r>
              <a:rPr lang="en-US" dirty="0" smtClean="0">
                <a:solidFill>
                  <a:srgbClr val="FF0000"/>
                </a:solidFill>
              </a:rPr>
              <a:t>Recognize that this person’s personality style is probably mainly expressive and their natural inclination is to connect with others.  You can smile, acknowledge comments, and carry on a brief conversation as you are serving the customer.</a:t>
            </a:r>
          </a:p>
          <a:p>
            <a:pPr lvl="1"/>
            <a:r>
              <a:rPr lang="en-US" u="sng" dirty="0" smtClean="0"/>
              <a:t>2. Ask </a:t>
            </a:r>
            <a:r>
              <a:rPr lang="en-US" u="sng" dirty="0" smtClean="0"/>
              <a:t>Specific Open-End Questions</a:t>
            </a:r>
          </a:p>
          <a:p>
            <a:pPr lvl="2"/>
            <a:r>
              <a:rPr lang="en-US" dirty="0" smtClean="0">
                <a:solidFill>
                  <a:srgbClr val="FF0000"/>
                </a:solidFill>
              </a:rPr>
              <a:t>These types of questions can assist in determining needs and addressing customer concerns.</a:t>
            </a:r>
          </a:p>
        </p:txBody>
      </p:sp>
      <p:pic>
        <p:nvPicPr>
          <p:cNvPr id="6" name="Picture 5" descr="How to react to an ungrateful customer on fiverr ?"/>
          <p:cNvPicPr/>
          <p:nvPr/>
        </p:nvPicPr>
        <p:blipFill>
          <a:blip r:embed="rId2" cstate="print"/>
          <a:srcRect/>
          <a:stretch>
            <a:fillRect/>
          </a:stretch>
        </p:blipFill>
        <p:spPr bwMode="auto">
          <a:xfrm>
            <a:off x="6629400" y="0"/>
            <a:ext cx="2514600" cy="1371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Talkative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Continued:  </a:t>
            </a:r>
          </a:p>
          <a:p>
            <a:endParaRPr lang="en-US" sz="800" u="sng" dirty="0" smtClean="0"/>
          </a:p>
          <a:p>
            <a:pPr lvl="1"/>
            <a:r>
              <a:rPr lang="en-US" u="sng" dirty="0" smtClean="0"/>
              <a:t>3. Use </a:t>
            </a:r>
            <a:r>
              <a:rPr lang="en-US" u="sng" dirty="0" smtClean="0"/>
              <a:t>Closed-End Questions to Control</a:t>
            </a:r>
          </a:p>
          <a:p>
            <a:pPr lvl="2"/>
            <a:r>
              <a:rPr lang="en-US" dirty="0" smtClean="0">
                <a:solidFill>
                  <a:srgbClr val="FF0000"/>
                </a:solidFill>
              </a:rPr>
              <a:t>Once you have determined the customer’s needs, switch to close-end questions to better control the situation and limit the opportunity for the customer to continue talking.</a:t>
            </a:r>
          </a:p>
          <a:p>
            <a:pPr lvl="1"/>
            <a:r>
              <a:rPr lang="en-US" u="sng" dirty="0" smtClean="0"/>
              <a:t>4. Manage </a:t>
            </a:r>
            <a:r>
              <a:rPr lang="en-US" u="sng" dirty="0" smtClean="0"/>
              <a:t>the conversation</a:t>
            </a:r>
          </a:p>
          <a:p>
            <a:pPr lvl="2"/>
            <a:r>
              <a:rPr lang="en-US" dirty="0" smtClean="0">
                <a:solidFill>
                  <a:srgbClr val="FF0000"/>
                </a:solidFill>
              </a:rPr>
              <a:t>Keep in mind that if you spend a lot of time with one customer, other customers may feel neglected.  You can manage customer encounters through questioning and through statements that let the customer know your objective is to serve customers.  You might say, “If you have no further questions, have a great day.”</a:t>
            </a:r>
            <a:endParaRPr lang="en-US" dirty="0">
              <a:solidFill>
                <a:srgbClr val="FF0000"/>
              </a:solidFill>
            </a:endParaRPr>
          </a:p>
        </p:txBody>
      </p:sp>
      <p:pic>
        <p:nvPicPr>
          <p:cNvPr id="5" name="Picture 4" descr="How to react to an ungrateful customer on fiverr ?"/>
          <p:cNvPicPr/>
          <p:nvPr/>
        </p:nvPicPr>
        <p:blipFill>
          <a:blip r:embed="rId2" cstate="print"/>
          <a:srcRect/>
          <a:stretch>
            <a:fillRect/>
          </a:stretch>
        </p:blipFill>
        <p:spPr bwMode="auto">
          <a:xfrm>
            <a:off x="6629400" y="0"/>
            <a:ext cx="2514600" cy="1371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a Service Breakdown?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In addition to wants and needs, customer expectations can affect how service is delivered to and perceived by your customers</a:t>
            </a:r>
            <a:r>
              <a:rPr lang="en-US" dirty="0" smtClean="0"/>
              <a:t>.</a:t>
            </a:r>
          </a:p>
          <a:p>
            <a:endParaRPr lang="en-US" sz="800" dirty="0" smtClean="0"/>
          </a:p>
          <a:p>
            <a:pPr lvl="1"/>
            <a:r>
              <a:rPr lang="en-US" sz="2000" dirty="0" smtClean="0"/>
              <a:t>Today’s customers are more discerning and better educated, have access to more up-to-date and accurate information, and are often more demanding than in the past.  They have certain expectations about your products and services, and the way you will provide them.</a:t>
            </a:r>
          </a:p>
          <a:p>
            <a:pPr lvl="1"/>
            <a:endParaRPr lang="en-US" sz="800" dirty="0" smtClean="0"/>
          </a:p>
          <a:p>
            <a:pPr lvl="2"/>
            <a:r>
              <a:rPr lang="en-US" dirty="0" smtClean="0">
                <a:solidFill>
                  <a:srgbClr val="FF0000"/>
                </a:solidFill>
              </a:rPr>
              <a:t>Failure to fulfill some or all of these expectations can lead to dissatisfaction and possible confrontation and loss of business.</a:t>
            </a:r>
            <a:endParaRPr lang="en-US" dirty="0">
              <a:solidFill>
                <a:srgbClr val="FF0000"/>
              </a:solidFill>
            </a:endParaRPr>
          </a:p>
        </p:txBody>
      </p:sp>
      <p:pic>
        <p:nvPicPr>
          <p:cNvPr id="5" name="Picture 4" descr="Watch Episode 13 of &amp;#39;The Breakdown,&amp;#39; Fortune&amp;#39;s Live News Show | Fortune"/>
          <p:cNvPicPr/>
          <p:nvPr/>
        </p:nvPicPr>
        <p:blipFill>
          <a:blip r:embed="rId2" cstate="print"/>
          <a:srcRect/>
          <a:stretch>
            <a:fillRect/>
          </a:stretch>
        </p:blipFill>
        <p:spPr bwMode="auto">
          <a:xfrm>
            <a:off x="5638800" y="5105400"/>
            <a:ext cx="3505200" cy="1752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Using the emotion-reducing model helps to calm the customer so that you can then solve the problem</a:t>
            </a:r>
            <a:r>
              <a:rPr lang="en-US" dirty="0" smtClean="0"/>
              <a:t>.</a:t>
            </a:r>
          </a:p>
          <a:p>
            <a:endParaRPr lang="en-US" sz="800" dirty="0" smtClean="0"/>
          </a:p>
          <a:p>
            <a:pPr lvl="1"/>
            <a:r>
              <a:rPr lang="en-US" sz="2000" dirty="0" smtClean="0"/>
              <a:t>It is important to remember when dealing with people who are behaving emotionally (i.e. irritated, angry, upset, crying, etc.) that they are typically upset with the structure, process, organization, or other factors over which you and/or they have no control.</a:t>
            </a:r>
          </a:p>
          <a:p>
            <a:pPr lvl="1"/>
            <a:endParaRPr lang="en-US" sz="800" dirty="0" smtClean="0"/>
          </a:p>
          <a:p>
            <a:pPr lvl="2"/>
            <a:r>
              <a:rPr lang="en-US" dirty="0" smtClean="0">
                <a:solidFill>
                  <a:srgbClr val="FF0000"/>
                </a:solidFill>
              </a:rPr>
              <a:t>They are usually not upset with you (unless you have provoked them by exhibiting poor customer service skills or attitude).  </a:t>
            </a:r>
          </a:p>
          <a:p>
            <a:pPr lvl="2"/>
            <a:r>
              <a:rPr lang="en-US" dirty="0" smtClean="0">
                <a:solidFill>
                  <a:srgbClr val="FF0000"/>
                </a:solidFill>
              </a:rPr>
              <a:t>Remain rational and do not react to them emotionally.</a:t>
            </a:r>
            <a:endParaRPr lang="en-US" dirty="0">
              <a:solidFill>
                <a:srgbClr val="FF0000"/>
              </a:solidFill>
            </a:endParaRPr>
          </a:p>
        </p:txBody>
      </p:sp>
      <p:pic>
        <p:nvPicPr>
          <p:cNvPr id="5" name="Picture 4" descr="Dealing with Emotional People - YouTube"/>
          <p:cNvPicPr/>
          <p:nvPr/>
        </p:nvPicPr>
        <p:blipFill>
          <a:blip r:embed="rId2" cstate="print"/>
          <a:srcRect/>
          <a:stretch>
            <a:fillRect/>
          </a:stretch>
        </p:blipFill>
        <p:spPr bwMode="auto">
          <a:xfrm>
            <a:off x="5257800" y="5105400"/>
            <a:ext cx="3886200" cy="17526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Before you can get the customer to calm down, listen, and address the situation, you must first deal with their emotional state</a:t>
            </a:r>
            <a:r>
              <a:rPr lang="en-US" dirty="0" smtClean="0"/>
              <a:t>.</a:t>
            </a:r>
          </a:p>
          <a:p>
            <a:endParaRPr lang="en-US" sz="800" dirty="0" smtClean="0"/>
          </a:p>
          <a:p>
            <a:pPr lvl="1"/>
            <a:r>
              <a:rPr lang="en-US" dirty="0" smtClean="0"/>
              <a:t>Once you do this, you can proceed to use problem-solving strategies discussed later in this chapter.  </a:t>
            </a:r>
          </a:p>
          <a:p>
            <a:pPr lvl="1"/>
            <a:endParaRPr lang="en-US" sz="800" dirty="0" smtClean="0"/>
          </a:p>
          <a:p>
            <a:pPr lvl="2"/>
            <a:r>
              <a:rPr lang="en-US" dirty="0" smtClean="0">
                <a:solidFill>
                  <a:srgbClr val="FF0000"/>
                </a:solidFill>
              </a:rPr>
              <a:t>A customer will likely not be receptive to what you are saying or your attempts to assist until you reduce their emotional level.  </a:t>
            </a:r>
          </a:p>
          <a:p>
            <a:pPr lvl="2"/>
            <a:r>
              <a:rPr lang="en-US" dirty="0" smtClean="0">
                <a:solidFill>
                  <a:srgbClr val="FF0000"/>
                </a:solidFill>
              </a:rPr>
              <a:t>Sometimes, they may even become irritated if you seem uncaring.</a:t>
            </a:r>
            <a:endParaRPr lang="en-US" dirty="0">
              <a:solidFill>
                <a:srgbClr val="FF0000"/>
              </a:solidFill>
            </a:endParaRPr>
          </a:p>
        </p:txBody>
      </p:sp>
      <p:pic>
        <p:nvPicPr>
          <p:cNvPr id="5" name="Picture 4" descr="Emotional Management Strategies for Depression and Anxiety"/>
          <p:cNvPicPr/>
          <p:nvPr/>
        </p:nvPicPr>
        <p:blipFill>
          <a:blip r:embed="rId2" cstate="print"/>
          <a:srcRect/>
          <a:stretch>
            <a:fillRect/>
          </a:stretch>
        </p:blipFill>
        <p:spPr bwMode="auto">
          <a:xfrm>
            <a:off x="7004050" y="4876800"/>
            <a:ext cx="2139950" cy="1981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To help calm the customer down, you must send customer-focused verbal and nonverbal messages</a:t>
            </a:r>
            <a:r>
              <a:rPr lang="en-US" dirty="0" smtClean="0"/>
              <a:t>.</a:t>
            </a:r>
          </a:p>
          <a:p>
            <a:endParaRPr lang="en-US" sz="800" dirty="0" smtClean="0"/>
          </a:p>
          <a:p>
            <a:pPr lvl="1"/>
            <a:r>
              <a:rPr lang="en-US" dirty="0" smtClean="0"/>
              <a:t>Demonstrate patience and use positive communication skills such as properly phrased verbal messages and questions, effective nonverbal cues, and active listening skills.  Most important among those skills are the ability and willingness to listen calmly to whatever the customer has to say without interrupting or interjecting your views.</a:t>
            </a:r>
          </a:p>
          <a:p>
            <a:pPr lvl="1"/>
            <a:endParaRPr lang="en-US" sz="800" dirty="0" smtClean="0"/>
          </a:p>
          <a:p>
            <a:pPr lvl="2"/>
            <a:r>
              <a:rPr lang="en-US" dirty="0" smtClean="0">
                <a:solidFill>
                  <a:srgbClr val="FF0000"/>
                </a:solidFill>
              </a:rPr>
              <a:t>This approach often helps prevent situations from escalating.</a:t>
            </a:r>
          </a:p>
          <a:p>
            <a:pPr lvl="2"/>
            <a:r>
              <a:rPr lang="en-US" dirty="0" smtClean="0">
                <a:solidFill>
                  <a:srgbClr val="FF0000"/>
                </a:solidFill>
              </a:rPr>
              <a:t>The customer must feel that their emotions were not disregarded.</a:t>
            </a:r>
          </a:p>
          <a:p>
            <a:pPr lvl="2"/>
            <a:endParaRPr lang="en-US" dirty="0"/>
          </a:p>
        </p:txBody>
      </p:sp>
      <p:pic>
        <p:nvPicPr>
          <p:cNvPr id="5" name="Picture 4" descr="Maintain Composure Stock Illustrations – 28 Maintain Composure Stock  Illustrations, Vectors &amp;amp; Clipart - Dreamstime"/>
          <p:cNvPicPr/>
          <p:nvPr/>
        </p:nvPicPr>
        <p:blipFill>
          <a:blip r:embed="rId2" cstate="print"/>
          <a:srcRect/>
          <a:stretch>
            <a:fillRect/>
          </a:stretch>
        </p:blipFill>
        <p:spPr bwMode="auto">
          <a:xfrm>
            <a:off x="6553200" y="5562600"/>
            <a:ext cx="2590800" cy="1295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A customer generally wants to be respected and acknowledged as an individual and as being important</a:t>
            </a:r>
            <a:r>
              <a:rPr lang="en-US" dirty="0" smtClean="0"/>
              <a:t>.  </a:t>
            </a:r>
          </a:p>
          <a:p>
            <a:endParaRPr lang="en-US" sz="800" dirty="0" smtClean="0"/>
          </a:p>
          <a:p>
            <a:pPr lvl="1"/>
            <a:r>
              <a:rPr lang="en-US" dirty="0" smtClean="0"/>
              <a:t>As you interact with a customer, you can soften the situation and reduce emotion by providing customer-focused responses.  </a:t>
            </a:r>
          </a:p>
          <a:p>
            <a:pPr lvl="1"/>
            <a:r>
              <a:rPr lang="en-US" dirty="0" smtClean="0"/>
              <a:t>Simple messages can put you on a friendly (human) level while at the same time helping to calm the situation.</a:t>
            </a:r>
          </a:p>
          <a:p>
            <a:pPr lvl="1"/>
            <a:endParaRPr lang="en-US" sz="800" dirty="0" smtClean="0"/>
          </a:p>
          <a:p>
            <a:pPr lvl="2"/>
            <a:r>
              <a:rPr lang="en-US" dirty="0" smtClean="0">
                <a:solidFill>
                  <a:srgbClr val="FF0000"/>
                </a:solidFill>
              </a:rPr>
              <a:t>(x), “Mrs. Smith, I can appreciate why you are frustrated about the service, and it seems we did make an error on your order and I sincerely apologize for that.  You are important to us, and I will do my best to try and resolve the situation.”</a:t>
            </a:r>
            <a:endParaRPr lang="en-US" dirty="0">
              <a:solidFill>
                <a:srgbClr val="FF0000"/>
              </a:solidFill>
            </a:endParaRPr>
          </a:p>
        </p:txBody>
      </p:sp>
      <p:pic>
        <p:nvPicPr>
          <p:cNvPr id="5" name="Picture 4" descr="Handwriting Text Writing Managing Emotions. Conceptual Photo.. Stock Photo,  Picture And Royalty Free Image. Image 124645220."/>
          <p:cNvPicPr/>
          <p:nvPr/>
        </p:nvPicPr>
        <p:blipFill>
          <a:blip r:embed="rId2" cstate="print"/>
          <a:srcRect/>
          <a:stretch>
            <a:fillRect/>
          </a:stretch>
        </p:blipFill>
        <p:spPr bwMode="auto">
          <a:xfrm>
            <a:off x="6629400" y="5181600"/>
            <a:ext cx="2514600" cy="1676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The key to helping resolve any service breakdowns is to frame your problem resolution with customer-focused messages through use of the </a:t>
            </a:r>
            <a:r>
              <a:rPr lang="en-US" sz="2400" u="sng" dirty="0" smtClean="0"/>
              <a:t>E</a:t>
            </a:r>
            <a:r>
              <a:rPr lang="en-US" sz="2400" u="sng" dirty="0" smtClean="0"/>
              <a:t>motion-Reducing Model</a:t>
            </a:r>
            <a:r>
              <a:rPr lang="en-US" dirty="0"/>
              <a:t>:</a:t>
            </a:r>
            <a:endParaRPr lang="en-US" dirty="0" smtClean="0"/>
          </a:p>
          <a:p>
            <a:endParaRPr lang="en-US" sz="800" dirty="0" smtClean="0"/>
          </a:p>
          <a:p>
            <a:pPr marL="731520" lvl="1" indent="-457200">
              <a:buFont typeface="+mj-lt"/>
              <a:buAutoNum type="arabicPeriod"/>
            </a:pPr>
            <a:r>
              <a:rPr lang="en-US" dirty="0" smtClean="0">
                <a:solidFill>
                  <a:srgbClr val="FF0000"/>
                </a:solidFill>
              </a:rPr>
              <a:t>Customer-Focused Message</a:t>
            </a:r>
          </a:p>
          <a:p>
            <a:pPr marL="731520" lvl="1" indent="-457200">
              <a:buFont typeface="+mj-lt"/>
              <a:buAutoNum type="arabicPeriod"/>
            </a:pPr>
            <a:r>
              <a:rPr lang="en-US" dirty="0" smtClean="0">
                <a:solidFill>
                  <a:srgbClr val="FF0000"/>
                </a:solidFill>
              </a:rPr>
              <a:t>Emotional Issue</a:t>
            </a:r>
          </a:p>
          <a:p>
            <a:pPr marL="731520" lvl="1" indent="-457200">
              <a:buFont typeface="+mj-lt"/>
              <a:buAutoNum type="arabicPeriod"/>
            </a:pPr>
            <a:r>
              <a:rPr lang="en-US" dirty="0" smtClean="0">
                <a:solidFill>
                  <a:srgbClr val="FF0000"/>
                </a:solidFill>
              </a:rPr>
              <a:t>Customer-Focused Message</a:t>
            </a:r>
          </a:p>
          <a:p>
            <a:pPr marL="731520" lvl="1" indent="-457200">
              <a:buFont typeface="+mj-lt"/>
              <a:buAutoNum type="arabicPeriod"/>
            </a:pPr>
            <a:r>
              <a:rPr lang="en-US" dirty="0" smtClean="0">
                <a:solidFill>
                  <a:srgbClr val="FF0000"/>
                </a:solidFill>
              </a:rPr>
              <a:t>Problem Solving</a:t>
            </a:r>
          </a:p>
          <a:p>
            <a:pPr marL="731520" lvl="1" indent="-457200">
              <a:buFont typeface="+mj-lt"/>
              <a:buAutoNum type="arabicPeriod"/>
            </a:pPr>
            <a:r>
              <a:rPr lang="en-US" dirty="0" smtClean="0">
                <a:solidFill>
                  <a:srgbClr val="FF0000"/>
                </a:solidFill>
              </a:rPr>
              <a:t>Customer-Focused </a:t>
            </a:r>
            <a:r>
              <a:rPr lang="en-US" dirty="0" smtClean="0">
                <a:solidFill>
                  <a:srgbClr val="FF0000"/>
                </a:solidFill>
              </a:rPr>
              <a:t>Message</a:t>
            </a: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Emotion-Reducing Model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Here is how the five steps of  the emotion-reducing model are implemented</a:t>
            </a:r>
            <a:r>
              <a:rPr lang="en-US" dirty="0" smtClean="0"/>
              <a:t>:</a:t>
            </a:r>
          </a:p>
          <a:p>
            <a:endParaRPr lang="en-US" sz="900" dirty="0" smtClean="0"/>
          </a:p>
          <a:p>
            <a:pPr lvl="1"/>
            <a:r>
              <a:rPr lang="en-US" dirty="0" smtClean="0">
                <a:solidFill>
                  <a:srgbClr val="FF0000"/>
                </a:solidFill>
              </a:rPr>
              <a:t>Assume a customer has a problem.  As the customer approaches     (or when you answer the telephone), greet them with “Good morning (or afternoon),” a smile, and open body language and gesturing       (1. customer-focused message).  Then, as the customer explains the issue (2. emotional issue), you can offer statements such as, “I see and understand how that can feel” (3. customer-focused message).  Such statements can help you connect psychologically with the customer.  Continue to use positive reinforcement - communication throughout your interaction.  Once you define the problem and resolve it (4. problem solving), take one more opportunity at the end of your interaction to send a customer-focused message by smiling and thanking the customer for allowing you to assist.  In addition, one last apology may be appropriate for inconvenience, frustration, mistreatment, and so on (5. customer-focused message).</a:t>
            </a:r>
            <a:endParaRPr lang="en-US" dirty="0">
              <a:solidFill>
                <a:srgbClr val="FF0000"/>
              </a:solidFill>
            </a:endParaRPr>
          </a:p>
        </p:txBody>
      </p:sp>
      <p:pic>
        <p:nvPicPr>
          <p:cNvPr id="1026" name="Picture 2" descr="C:\Users\Michaelm\AppData\Local\Microsoft\Windows\Temporary Internet Files\Content.IE5\HWRYGRBG\1200px-Eo_circle_green_number-5.svg[1].png"/>
          <p:cNvPicPr>
            <a:picLocks noChangeAspect="1" noChangeArrowheads="1"/>
          </p:cNvPicPr>
          <p:nvPr/>
        </p:nvPicPr>
        <p:blipFill>
          <a:blip r:embed="rId2" cstate="print"/>
          <a:srcRect/>
          <a:stretch>
            <a:fillRect/>
          </a:stretch>
        </p:blipFill>
        <p:spPr bwMode="auto">
          <a:xfrm>
            <a:off x="7162800" y="228600"/>
            <a:ext cx="1447800" cy="9906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Reasons for Customer Defection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200" u="sng" dirty="0" smtClean="0"/>
              <a:t>Failing to meet customer’s needs, handling problem inefficiently, treating the customer unfairly, and using inadequate systems are reasons for the customer to leave you and go elsewhere</a:t>
            </a:r>
            <a:r>
              <a:rPr lang="en-US" sz="2200" dirty="0" smtClean="0"/>
              <a:t>.</a:t>
            </a:r>
          </a:p>
          <a:p>
            <a:endParaRPr lang="en-US" sz="800" dirty="0" smtClean="0"/>
          </a:p>
          <a:p>
            <a:pPr lvl="1"/>
            <a:r>
              <a:rPr lang="en-US" sz="2000" dirty="0" smtClean="0"/>
              <a:t>Following a service breakdown, there is often a possibility that you may never see the customer again.  This is potentially disastrous to your organization because it costs five to six times as much to win a new customer as it costs to retain one.  Moreover, a dissatisfied customer will tell others the bad news.</a:t>
            </a:r>
          </a:p>
          <a:p>
            <a:pPr lvl="1"/>
            <a:endParaRPr lang="en-US" sz="800" dirty="0" smtClean="0"/>
          </a:p>
          <a:p>
            <a:pPr lvl="2"/>
            <a:r>
              <a:rPr lang="en-US" sz="1800" dirty="0" smtClean="0">
                <a:solidFill>
                  <a:srgbClr val="FF0000"/>
                </a:solidFill>
              </a:rPr>
              <a:t>Thus, you and your organization must be especially careful to identify reasons for customer defection and remedy the problems</a:t>
            </a:r>
            <a:r>
              <a:rPr lang="en-US" dirty="0" smtClean="0">
                <a:solidFill>
                  <a:srgbClr val="FF0000"/>
                </a:solidFill>
              </a:rPr>
              <a:t>.</a:t>
            </a:r>
            <a:endParaRPr lang="en-US" dirty="0">
              <a:solidFill>
                <a:srgbClr val="FF0000"/>
              </a:solidFill>
            </a:endParaRPr>
          </a:p>
        </p:txBody>
      </p:sp>
      <p:pic>
        <p:nvPicPr>
          <p:cNvPr id="5" name="Picture 4" descr="Customer Attrition Survey Company | 4 Market Research Options to Examine Customer  Churn"/>
          <p:cNvPicPr/>
          <p:nvPr/>
        </p:nvPicPr>
        <p:blipFill>
          <a:blip r:embed="rId2" cstate="print"/>
          <a:srcRect/>
          <a:stretch>
            <a:fillRect/>
          </a:stretch>
        </p:blipFill>
        <p:spPr bwMode="auto">
          <a:xfrm>
            <a:off x="6324600" y="5257800"/>
            <a:ext cx="2819400" cy="1600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Reasons for Customer Defection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So often, service providers make the mistake of trying to project their personal needs onto others</a:t>
            </a:r>
            <a:r>
              <a:rPr lang="en-US" dirty="0" smtClean="0"/>
              <a:t>.</a:t>
            </a:r>
          </a:p>
          <a:p>
            <a:endParaRPr lang="en-US" sz="800" dirty="0" smtClean="0"/>
          </a:p>
          <a:p>
            <a:pPr lvl="1"/>
            <a:r>
              <a:rPr lang="en-US" dirty="0" smtClean="0"/>
              <a:t>However, today’s diverse world requires you to be more knowledgeable and accepting of the ideas, values, beliefs, and needs of others.  Failure to be sensitive to diversity may set you, your organization and the customers on a collision course.</a:t>
            </a:r>
          </a:p>
          <a:p>
            <a:pPr lvl="1"/>
            <a:endParaRPr lang="en-US" sz="800" dirty="0" smtClean="0"/>
          </a:p>
          <a:p>
            <a:pPr lvl="2"/>
            <a:r>
              <a:rPr lang="en-US" dirty="0" smtClean="0">
                <a:solidFill>
                  <a:srgbClr val="FF0000"/>
                </a:solidFill>
              </a:rPr>
              <a:t>Never lose sight of the fact that establishing and maintaining trust is crucial in sustaining customer-provider relationships.</a:t>
            </a:r>
          </a:p>
        </p:txBody>
      </p:sp>
      <p:pic>
        <p:nvPicPr>
          <p:cNvPr id="5" name="Picture 4" descr="16 Reasons Why You Should Be Focused On Customer Experience"/>
          <p:cNvPicPr/>
          <p:nvPr/>
        </p:nvPicPr>
        <p:blipFill>
          <a:blip r:embed="rId2" cstate="print"/>
          <a:srcRect/>
          <a:stretch>
            <a:fillRect/>
          </a:stretch>
        </p:blipFill>
        <p:spPr bwMode="auto">
          <a:xfrm>
            <a:off x="5638800" y="4876800"/>
            <a:ext cx="3505200" cy="1981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Four Reasons </a:t>
            </a:r>
            <a:r>
              <a:rPr lang="en-US" sz="2400" dirty="0" smtClean="0"/>
              <a:t>for Customer Defection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400" u="sng" dirty="0" smtClean="0"/>
              <a:t>1. Price</a:t>
            </a:r>
          </a:p>
          <a:p>
            <a:endParaRPr lang="en-US" sz="800" dirty="0" smtClean="0"/>
          </a:p>
          <a:p>
            <a:pPr lvl="1"/>
            <a:r>
              <a:rPr lang="en-US" dirty="0" smtClean="0"/>
              <a:t>Customers are often willing to switch product and service providers because of pricing.  </a:t>
            </a:r>
          </a:p>
          <a:p>
            <a:pPr lvl="1"/>
            <a:endParaRPr lang="en-US" sz="800" dirty="0" smtClean="0"/>
          </a:p>
          <a:p>
            <a:pPr lvl="2"/>
            <a:r>
              <a:rPr lang="en-US" dirty="0" smtClean="0">
                <a:solidFill>
                  <a:srgbClr val="FF0000"/>
                </a:solidFill>
              </a:rPr>
              <a:t>If prices increase or they perceive that they are not getting value for what they pay, then a move to another provider often occurs.  </a:t>
            </a:r>
          </a:p>
          <a:p>
            <a:pPr lvl="2"/>
            <a:r>
              <a:rPr lang="en-US" dirty="0" smtClean="0">
                <a:solidFill>
                  <a:srgbClr val="FF0000"/>
                </a:solidFill>
              </a:rPr>
              <a:t>You may not be able to do much about prices set by organization, but you can counter customer comments regarding costs.  </a:t>
            </a:r>
          </a:p>
          <a:p>
            <a:pPr lvl="2"/>
            <a:r>
              <a:rPr lang="en-US" dirty="0" smtClean="0">
                <a:solidFill>
                  <a:srgbClr val="FF0000"/>
                </a:solidFill>
              </a:rPr>
              <a:t>By being aware of what competitors charge for the same or similar products and services, you can help educate customers on value.  </a:t>
            </a:r>
          </a:p>
          <a:p>
            <a:pPr lvl="2"/>
            <a:endParaRPr lang="en-US" sz="800" dirty="0" smtClean="0"/>
          </a:p>
          <a:p>
            <a:pPr lvl="3"/>
            <a:r>
              <a:rPr lang="en-US" dirty="0" smtClean="0">
                <a:solidFill>
                  <a:srgbClr val="0070C0"/>
                </a:solidFill>
              </a:rPr>
              <a:t>A convincing argument relates to the quality of service that your organization provides.  </a:t>
            </a:r>
          </a:p>
        </p:txBody>
      </p:sp>
      <p:pic>
        <p:nvPicPr>
          <p:cNvPr id="5" name="Picture 4" descr="The Importance of a Pricing Strategy in Optimising Sales and Profit - B2B  International"/>
          <p:cNvPicPr/>
          <p:nvPr/>
        </p:nvPicPr>
        <p:blipFill>
          <a:blip r:embed="rId2" cstate="print"/>
          <a:srcRect/>
          <a:stretch>
            <a:fillRect/>
          </a:stretch>
        </p:blipFill>
        <p:spPr bwMode="auto">
          <a:xfrm>
            <a:off x="7467600" y="0"/>
            <a:ext cx="1676400" cy="1371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Four Reasons </a:t>
            </a:r>
            <a:r>
              <a:rPr lang="en-US" sz="2400" dirty="0" smtClean="0"/>
              <a:t>for Customer Defection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400" u="sng" dirty="0" smtClean="0"/>
              <a:t>2. Poor Service and Complacency</a:t>
            </a:r>
          </a:p>
          <a:p>
            <a:endParaRPr lang="en-US" sz="800" dirty="0" smtClean="0"/>
          </a:p>
          <a:p>
            <a:pPr lvl="1"/>
            <a:r>
              <a:rPr lang="en-US" dirty="0"/>
              <a:t>I</a:t>
            </a:r>
            <a:r>
              <a:rPr lang="en-US" dirty="0" smtClean="0"/>
              <a:t>f a concern is important enough for the customer to verbalize (formally or informally) or to write down, it is important enough for you to take seriously. </a:t>
            </a:r>
          </a:p>
          <a:p>
            <a:pPr lvl="1"/>
            <a:endParaRPr lang="en-US" sz="800" dirty="0" smtClean="0"/>
          </a:p>
          <a:p>
            <a:pPr lvl="2"/>
            <a:r>
              <a:rPr lang="en-US" dirty="0" smtClean="0">
                <a:solidFill>
                  <a:srgbClr val="FF0000"/>
                </a:solidFill>
              </a:rPr>
              <a:t>If customers perceive that you and/or your organization do not sincerely care about them or about solving their problems, they may go elsewhere.  You should immediately address any identified problem by listening, gathering information, and taking appropriate action.</a:t>
            </a:r>
          </a:p>
          <a:p>
            <a:pPr lvl="2"/>
            <a:endParaRPr lang="en-US" sz="800" dirty="0" smtClean="0"/>
          </a:p>
          <a:p>
            <a:pPr lvl="3"/>
            <a:r>
              <a:rPr lang="en-US" sz="1800" dirty="0" smtClean="0">
                <a:solidFill>
                  <a:srgbClr val="0070C0"/>
                </a:solidFill>
              </a:rPr>
              <a:t>Sometimes the obvious solutions are the ones that are overlooked, so be perceptive when dealing with customers and look for little clues that could mean the difference in satisfaction and continued business.</a:t>
            </a:r>
          </a:p>
        </p:txBody>
      </p:sp>
      <p:pic>
        <p:nvPicPr>
          <p:cNvPr id="6" name="Picture 5" descr="poor customer service"/>
          <p:cNvPicPr/>
          <p:nvPr/>
        </p:nvPicPr>
        <p:blipFill>
          <a:blip r:embed="rId2" cstate="print"/>
          <a:srcRect/>
          <a:stretch>
            <a:fillRect/>
          </a:stretch>
        </p:blipFill>
        <p:spPr bwMode="auto">
          <a:xfrm>
            <a:off x="7239000" y="0"/>
            <a:ext cx="1905000" cy="1295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a Service Breakdown?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In short, a service breakdown is failure to meet customer wants, needs, and expectations</a:t>
            </a:r>
            <a:r>
              <a:rPr lang="en-US" dirty="0" smtClean="0"/>
              <a:t>.</a:t>
            </a:r>
          </a:p>
          <a:p>
            <a:endParaRPr lang="en-US" sz="800" dirty="0" smtClean="0"/>
          </a:p>
          <a:p>
            <a:pPr lvl="1"/>
            <a:r>
              <a:rPr lang="en-US" u="sng" dirty="0" smtClean="0"/>
              <a:t>Wants</a:t>
            </a:r>
          </a:p>
          <a:p>
            <a:pPr lvl="2"/>
            <a:r>
              <a:rPr lang="en-US" dirty="0" smtClean="0">
                <a:solidFill>
                  <a:srgbClr val="FF0000"/>
                </a:solidFill>
              </a:rPr>
              <a:t>Things that customer typically desire but do not necessarily need.</a:t>
            </a:r>
          </a:p>
          <a:p>
            <a:pPr lvl="1"/>
            <a:r>
              <a:rPr lang="en-US" u="sng" dirty="0" smtClean="0"/>
              <a:t>Needs</a:t>
            </a:r>
          </a:p>
          <a:p>
            <a:pPr lvl="2"/>
            <a:r>
              <a:rPr lang="en-US" dirty="0" smtClean="0">
                <a:solidFill>
                  <a:srgbClr val="FF0000"/>
                </a:solidFill>
              </a:rPr>
              <a:t>Motivators or drivers that cause customers to seek out specific types of products or services.  These may be marketing-driven, based on advertising they have seen, or may tie directly to Abraham Maslow’s hierarchy of needs.</a:t>
            </a:r>
          </a:p>
          <a:p>
            <a:pPr lvl="1"/>
            <a:r>
              <a:rPr lang="en-US" u="sng" dirty="0" smtClean="0"/>
              <a:t>Expectations</a:t>
            </a:r>
          </a:p>
          <a:p>
            <a:pPr lvl="2"/>
            <a:r>
              <a:rPr lang="en-US" dirty="0" smtClean="0">
                <a:solidFill>
                  <a:srgbClr val="FF0000"/>
                </a:solidFill>
              </a:rPr>
              <a:t>The perceptions that customers have when they contact an organization or service provider about the kind, level, and quality of products and services they should receive.</a:t>
            </a:r>
            <a:endParaRPr lang="en-US" dirty="0">
              <a:solidFill>
                <a:srgbClr val="FF0000"/>
              </a:solidFill>
            </a:endParaRPr>
          </a:p>
        </p:txBody>
      </p:sp>
      <p:pic>
        <p:nvPicPr>
          <p:cNvPr id="5" name="Picture 4" descr="Cointegration Breakdown"/>
          <p:cNvPicPr/>
          <p:nvPr/>
        </p:nvPicPr>
        <p:blipFill>
          <a:blip r:embed="rId2" cstate="print"/>
          <a:srcRect/>
          <a:stretch>
            <a:fillRect/>
          </a:stretch>
        </p:blipFill>
        <p:spPr bwMode="auto">
          <a:xfrm>
            <a:off x="7010400" y="0"/>
            <a:ext cx="2133600" cy="1475934"/>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Four Reasons </a:t>
            </a:r>
            <a:r>
              <a:rPr lang="en-US" sz="2800" dirty="0" smtClean="0"/>
              <a:t>for Customer Defection </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3. Inappropriate Complaint Resolution</a:t>
            </a:r>
          </a:p>
          <a:p>
            <a:endParaRPr lang="en-US" sz="800" u="sng" dirty="0" smtClean="0"/>
          </a:p>
          <a:p>
            <a:pPr lvl="1"/>
            <a:r>
              <a:rPr lang="en-US" dirty="0" smtClean="0"/>
              <a:t>The key thing to remember about complaint resolution is that it is the customer’s perception of the situation, not yours, that counts.  If customers believe that they are not treated fairly, honestly, in a timely manner, and in an appropriate fashion, or if they are still dissatisfied, your efforts failed.</a:t>
            </a:r>
          </a:p>
          <a:p>
            <a:pPr lvl="1"/>
            <a:endParaRPr lang="en-US" sz="800" dirty="0" smtClean="0"/>
          </a:p>
          <a:p>
            <a:pPr lvl="2"/>
            <a:r>
              <a:rPr lang="en-US" dirty="0" smtClean="0">
                <a:solidFill>
                  <a:srgbClr val="FF0000"/>
                </a:solidFill>
              </a:rPr>
              <a:t>Remember that only a small percentage of customers complain.  Second attempts at resolution are critical.</a:t>
            </a:r>
            <a:endParaRPr lang="en-US" dirty="0">
              <a:solidFill>
                <a:srgbClr val="FF0000"/>
              </a:solidFill>
            </a:endParaRPr>
          </a:p>
        </p:txBody>
      </p:sp>
      <p:pic>
        <p:nvPicPr>
          <p:cNvPr id="5" name="Picture 4" descr="Mobile Phone Purchase Related Issue, Resolved - Flipkart Complaints"/>
          <p:cNvPicPr/>
          <p:nvPr/>
        </p:nvPicPr>
        <p:blipFill>
          <a:blip r:embed="rId2" cstate="print"/>
          <a:srcRect/>
          <a:stretch>
            <a:fillRect/>
          </a:stretch>
        </p:blipFill>
        <p:spPr bwMode="auto">
          <a:xfrm>
            <a:off x="6172200" y="4648200"/>
            <a:ext cx="2736850" cy="1676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Four Reasons </a:t>
            </a:r>
            <a:r>
              <a:rPr lang="en-US" sz="2800" dirty="0" smtClean="0"/>
              <a:t>for Customer Defection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4. Unmet Needs</a:t>
            </a:r>
          </a:p>
          <a:p>
            <a:endParaRPr lang="en-US" sz="800" dirty="0" smtClean="0"/>
          </a:p>
          <a:p>
            <a:pPr lvl="1"/>
            <a:r>
              <a:rPr lang="en-US" dirty="0" smtClean="0"/>
              <a:t>Customers have very specific needs to which you must attend.  Failure to address or satisfy customer needs will likely cause customers to seek an alternative source of fulfillment.</a:t>
            </a:r>
          </a:p>
          <a:p>
            <a:pPr lvl="1"/>
            <a:endParaRPr lang="en-US" sz="800" dirty="0" smtClean="0"/>
          </a:p>
          <a:p>
            <a:pPr lvl="2"/>
            <a:r>
              <a:rPr lang="en-US" dirty="0" smtClean="0">
                <a:solidFill>
                  <a:srgbClr val="FF0000"/>
                </a:solidFill>
              </a:rPr>
              <a:t>By using effective communication strategies, you can work with customers to identify their expectations and begin to meet them.</a:t>
            </a:r>
            <a:endParaRPr lang="en-US" dirty="0">
              <a:solidFill>
                <a:srgbClr val="FF0000"/>
              </a:solidFill>
            </a:endParaRPr>
          </a:p>
        </p:txBody>
      </p:sp>
      <p:pic>
        <p:nvPicPr>
          <p:cNvPr id="5" name="Picture 4" descr="Call launched to find solutions to NHS unmet needs - AHSN NENC AHSN NENC"/>
          <p:cNvPicPr/>
          <p:nvPr/>
        </p:nvPicPr>
        <p:blipFill>
          <a:blip r:embed="rId2" cstate="print"/>
          <a:srcRect/>
          <a:stretch>
            <a:fillRect/>
          </a:stretch>
        </p:blipFill>
        <p:spPr bwMode="auto">
          <a:xfrm>
            <a:off x="5638800" y="4267200"/>
            <a:ext cx="3155950" cy="19812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Working with Internal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400" u="sng" dirty="0" smtClean="0"/>
              <a:t>Relationships with your internal customers are important.  You should meet your commitments and build a professional reputation</a:t>
            </a:r>
            <a:r>
              <a:rPr lang="en-US" dirty="0" smtClean="0"/>
              <a:t>.</a:t>
            </a:r>
          </a:p>
          <a:p>
            <a:endParaRPr lang="en-US" sz="800" dirty="0" smtClean="0"/>
          </a:p>
          <a:p>
            <a:pPr lvl="1"/>
            <a:r>
              <a:rPr lang="en-US" sz="2000" dirty="0" smtClean="0"/>
              <a:t>If you are a service provider, you have external customers who purchase or use your products or services.  In addition to these external customers or organizations, if you are a service provider and work in any type of organization that has more than one EE, you also have to deal with internal customers.</a:t>
            </a:r>
          </a:p>
          <a:p>
            <a:pPr lvl="1"/>
            <a:endParaRPr lang="en-US" sz="900" dirty="0" smtClean="0"/>
          </a:p>
          <a:p>
            <a:pPr lvl="2"/>
            <a:r>
              <a:rPr lang="en-US" sz="1800" dirty="0" smtClean="0">
                <a:solidFill>
                  <a:srgbClr val="FF0000"/>
                </a:solidFill>
              </a:rPr>
              <a:t>The bottom line is that, if you give information, products, or services to another person or entity (i.e. team, department, div.), you are a service provider and have customers.  If you receive information, products, or services from another person or entity, you are a customer to them.</a:t>
            </a:r>
            <a:endParaRPr lang="en-US" sz="1800" dirty="0">
              <a:solidFill>
                <a:srgbClr val="FF0000"/>
              </a:solidFill>
            </a:endParaRPr>
          </a:p>
        </p:txBody>
      </p:sp>
      <p:pic>
        <p:nvPicPr>
          <p:cNvPr id="5" name="Picture 4" descr="Internal = External - Caroline Leach"/>
          <p:cNvPicPr/>
          <p:nvPr/>
        </p:nvPicPr>
        <p:blipFill>
          <a:blip r:embed="rId2" cstate="print"/>
          <a:srcRect/>
          <a:stretch>
            <a:fillRect/>
          </a:stretch>
        </p:blipFill>
        <p:spPr bwMode="auto">
          <a:xfrm>
            <a:off x="6934200" y="0"/>
            <a:ext cx="2209800" cy="1371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Working with Internal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Although your interactions with internal customers may not be difficult, they can often be more sensitive than your dealings with outsiders</a:t>
            </a:r>
            <a:r>
              <a:rPr lang="en-US" dirty="0" smtClean="0"/>
              <a:t>.</a:t>
            </a:r>
          </a:p>
          <a:p>
            <a:endParaRPr lang="en-US" sz="800" dirty="0" smtClean="0"/>
          </a:p>
          <a:p>
            <a:pPr lvl="1"/>
            <a:r>
              <a:rPr lang="en-US" sz="2000" dirty="0" smtClean="0"/>
              <a:t>This is because if someone within your organization becomes irritated or dissatisfied with you, they do not necessarily go away.  Instead, they might tell coworkers or your supervisor about the encounter, which can damage your reputation and even put your standing in the organization in jeopardy.</a:t>
            </a:r>
          </a:p>
          <a:p>
            <a:pPr lvl="1"/>
            <a:endParaRPr lang="en-US" sz="800" dirty="0" smtClean="0"/>
          </a:p>
          <a:p>
            <a:pPr lvl="2"/>
            <a:r>
              <a:rPr lang="en-US" sz="1800" dirty="0" smtClean="0">
                <a:solidFill>
                  <a:srgbClr val="FF0000"/>
                </a:solidFill>
              </a:rPr>
              <a:t>The customer might also withdraw, which means that you might lose access to knowledge, information, or support that you need.</a:t>
            </a:r>
            <a:endParaRPr lang="en-US" sz="1800" dirty="0">
              <a:solidFill>
                <a:srgbClr val="FF0000"/>
              </a:solidFill>
            </a:endParaRPr>
          </a:p>
        </p:txBody>
      </p:sp>
      <p:pic>
        <p:nvPicPr>
          <p:cNvPr id="5" name="Picture 4" descr="What is total internal reflection? | Britannica"/>
          <p:cNvPicPr/>
          <p:nvPr/>
        </p:nvPicPr>
        <p:blipFill>
          <a:blip r:embed="rId2" cstate="print"/>
          <a:srcRect/>
          <a:stretch>
            <a:fillRect/>
          </a:stretch>
        </p:blipFill>
        <p:spPr bwMode="auto">
          <a:xfrm>
            <a:off x="6400800" y="5334000"/>
            <a:ext cx="2743200" cy="1524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Working with Internal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200" u="sng" dirty="0" smtClean="0"/>
              <a:t>The importance of effective internal customer service cannot be underestimated.  That is because your relationships with individuals and departments within your organization have     far-reaching effects on the organization</a:t>
            </a:r>
            <a:r>
              <a:rPr lang="en-US" sz="2200" dirty="0" smtClean="0"/>
              <a:t>.</a:t>
            </a:r>
          </a:p>
          <a:p>
            <a:endParaRPr lang="en-US" sz="800" dirty="0" smtClean="0"/>
          </a:p>
          <a:p>
            <a:pPr lvl="1"/>
            <a:r>
              <a:rPr lang="en-US" sz="2000" dirty="0" smtClean="0"/>
              <a:t>Sound internal customer service practices can help to boost EE communication and morale while helping to enhance processes and procedures, reduce costs, increase productivity, and replace interdepartmental competition with cooperation.</a:t>
            </a:r>
          </a:p>
          <a:p>
            <a:pPr lvl="1"/>
            <a:endParaRPr lang="en-US" sz="800" dirty="0" smtClean="0"/>
          </a:p>
          <a:p>
            <a:pPr lvl="2"/>
            <a:r>
              <a:rPr lang="en-US" sz="1800" dirty="0" smtClean="0">
                <a:solidFill>
                  <a:srgbClr val="FF0000"/>
                </a:solidFill>
              </a:rPr>
              <a:t>Through such internal collaboration, external customer service improves because EEs have access to information and services needed to better serve external customers.</a:t>
            </a:r>
            <a:endParaRPr lang="en-US" sz="1800" dirty="0">
              <a:solidFill>
                <a:srgbClr val="FF0000"/>
              </a:solidFill>
            </a:endParaRPr>
          </a:p>
        </p:txBody>
      </p:sp>
      <p:pic>
        <p:nvPicPr>
          <p:cNvPr id="5" name="Picture 4" descr="Delivering Internal Customer Service is Crucial for Workplace Culture -  YouTube"/>
          <p:cNvPicPr/>
          <p:nvPr/>
        </p:nvPicPr>
        <p:blipFill>
          <a:blip r:embed="rId2" cstate="print"/>
          <a:srcRect/>
          <a:stretch>
            <a:fillRect/>
          </a:stretch>
        </p:blipFill>
        <p:spPr bwMode="auto">
          <a:xfrm>
            <a:off x="5791200" y="5257800"/>
            <a:ext cx="3352800" cy="1600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Stay Connected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200" u="sng" dirty="0" smtClean="0"/>
              <a:t>Since relationships within the organization are so important, go out of your way to contact internal customers regularly.  You can do this by dropping by their work area to say “hello,” sending an e-mail, texting, or leaving a voice mail message</a:t>
            </a:r>
            <a:r>
              <a:rPr lang="en-US" dirty="0" smtClean="0"/>
              <a:t>.  </a:t>
            </a:r>
          </a:p>
          <a:p>
            <a:endParaRPr lang="en-US" sz="800" dirty="0" smtClean="0"/>
          </a:p>
          <a:p>
            <a:pPr lvl="1"/>
            <a:r>
              <a:rPr lang="en-US" sz="2000" dirty="0" smtClean="0"/>
              <a:t>If you know of a special occasion for a coworker (i.e. birthday) consider sending a card or e-mail to celebrate them.</a:t>
            </a:r>
          </a:p>
          <a:p>
            <a:pPr lvl="1"/>
            <a:endParaRPr lang="en-US" sz="800" dirty="0" smtClean="0"/>
          </a:p>
          <a:p>
            <a:pPr lvl="2"/>
            <a:r>
              <a:rPr lang="en-US" sz="1800" dirty="0" smtClean="0">
                <a:solidFill>
                  <a:srgbClr val="FF0000"/>
                </a:solidFill>
              </a:rPr>
              <a:t>This helps strengthen relationship and can keep door to communication open so if the service does break down someday, you will have a better chance of resolution.</a:t>
            </a:r>
            <a:endParaRPr lang="en-US" sz="1800" dirty="0">
              <a:solidFill>
                <a:srgbClr val="FF0000"/>
              </a:solidFill>
            </a:endParaRPr>
          </a:p>
        </p:txBody>
      </p:sp>
      <p:pic>
        <p:nvPicPr>
          <p:cNvPr id="5" name="Picture 4" descr="Social Media | Bible Center Church"/>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Stay Connected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 might describe your departmental or team coworkers as your “normal” internal customers</a:t>
            </a:r>
            <a:r>
              <a:rPr lang="en-US" dirty="0" smtClean="0"/>
              <a:t>.  </a:t>
            </a:r>
          </a:p>
          <a:p>
            <a:endParaRPr lang="en-US" sz="800" dirty="0" smtClean="0"/>
          </a:p>
          <a:p>
            <a:pPr lvl="1"/>
            <a:r>
              <a:rPr lang="en-US" sz="2000" dirty="0" smtClean="0"/>
              <a:t>However, don’t forget the importance of relationships with other organizational employees, such as the cleaning crew (they service your office and work area), security force (they protect you, your organization, and your vehicle), support staff (who provide services like purchasing, payroll, travel, mail, printing, etc.), and the info- technology staff (they maintain your computer equipment).</a:t>
            </a:r>
          </a:p>
          <a:p>
            <a:pPr lvl="1"/>
            <a:endParaRPr lang="en-US" sz="800" dirty="0" smtClean="0"/>
          </a:p>
          <a:p>
            <a:pPr lvl="2"/>
            <a:r>
              <a:rPr lang="en-US" sz="1800" dirty="0" smtClean="0">
                <a:solidFill>
                  <a:srgbClr val="FF0000"/>
                </a:solidFill>
              </a:rPr>
              <a:t>All these groups or individuals and many others within the organization add value and might be a big help to you at some point.</a:t>
            </a:r>
          </a:p>
        </p:txBody>
      </p:sp>
      <p:pic>
        <p:nvPicPr>
          <p:cNvPr id="5" name="Picture 4" descr="Stay Connected - Grace Avenue United Methodist Church"/>
          <p:cNvPicPr/>
          <p:nvPr/>
        </p:nvPicPr>
        <p:blipFill>
          <a:blip r:embed="rId2" cstate="print"/>
          <a:srcRect/>
          <a:stretch>
            <a:fillRect/>
          </a:stretch>
        </p:blipFill>
        <p:spPr bwMode="auto">
          <a:xfrm>
            <a:off x="6172200" y="5257800"/>
            <a:ext cx="2971800" cy="16002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Meet All Commitments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Service providers forget the importance of internal customers.  Because of familiarity, they sometimes become lax and fail to give the same degree of attention to internal customers that   they give to external customers</a:t>
            </a:r>
            <a:r>
              <a:rPr lang="en-US" sz="2200" dirty="0" smtClean="0"/>
              <a:t>.  </a:t>
            </a:r>
          </a:p>
          <a:p>
            <a:endParaRPr lang="en-US" sz="800" dirty="0" smtClean="0"/>
          </a:p>
          <a:p>
            <a:pPr lvl="1"/>
            <a:r>
              <a:rPr lang="en-US" sz="2000" dirty="0" smtClean="0"/>
              <a:t>Do not forget that if you depend on internal suppliers for materials, products, or information, these people can negatively affect your ability to serve external customers by delaying or withholding the items you need.  Your external customer could suffer and your reputation and that of the organization are on the line.</a:t>
            </a:r>
          </a:p>
          <a:p>
            <a:pPr lvl="1"/>
            <a:endParaRPr lang="en-US" sz="800" dirty="0" smtClean="0"/>
          </a:p>
          <a:p>
            <a:pPr lvl="2"/>
            <a:r>
              <a:rPr lang="en-US" sz="1800" dirty="0" smtClean="0">
                <a:solidFill>
                  <a:srgbClr val="FF0000"/>
                </a:solidFill>
              </a:rPr>
              <a:t>To prevent, or at least reduce, the possibility of such breakdowns,      honor all commitments you make to internal customers.</a:t>
            </a:r>
          </a:p>
          <a:p>
            <a:pPr lvl="2"/>
            <a:r>
              <a:rPr lang="en-US" sz="1800" dirty="0" smtClean="0">
                <a:solidFill>
                  <a:srgbClr val="FF0000"/>
                </a:solidFill>
              </a:rPr>
              <a:t>If you promise to do something…do it, and get it done on time.</a:t>
            </a:r>
            <a:endParaRPr lang="en-US" sz="1800" dirty="0">
              <a:solidFill>
                <a:srgbClr val="FF0000"/>
              </a:solidFill>
            </a:endParaRPr>
          </a:p>
        </p:txBody>
      </p:sp>
      <p:pic>
        <p:nvPicPr>
          <p:cNvPr id="6" name="Picture 5" descr="Honor your commitments with integrity | Picture Quotes"/>
          <p:cNvPicPr/>
          <p:nvPr/>
        </p:nvPicPr>
        <p:blipFill>
          <a:blip r:embed="rId2" cstate="print"/>
          <a:srcRect/>
          <a:stretch>
            <a:fillRect/>
          </a:stretch>
        </p:blipFill>
        <p:spPr bwMode="auto">
          <a:xfrm>
            <a:off x="7467600" y="0"/>
            <a:ext cx="1676400" cy="1524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Do Not Sit On Your Emotions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people hold on to anger, frustration, and other negative emotions rather than getting their feelings out into the open and dealing with them.  Not only is this potentially damaging to health, for it might cause stress-related illnesses, but it can destroy working relationships</a:t>
            </a:r>
            <a:r>
              <a:rPr lang="en-US" dirty="0" smtClean="0"/>
              <a:t>.</a:t>
            </a:r>
          </a:p>
          <a:p>
            <a:endParaRPr lang="en-US" sz="800" dirty="0" smtClean="0"/>
          </a:p>
          <a:p>
            <a:pPr lvl="1"/>
            <a:r>
              <a:rPr lang="en-US" sz="2000" dirty="0" smtClean="0"/>
              <a:t>Whenever something goes wrong or someone troubles you, go to the person and use feedback skills to talk about the situation.  Failure to do so can result in disgruntled internal customers, damage to the customer-supplier relationship, and damage to your reputation.</a:t>
            </a:r>
          </a:p>
          <a:p>
            <a:pPr lvl="1"/>
            <a:endParaRPr lang="en-US" sz="800" dirty="0" smtClean="0"/>
          </a:p>
          <a:p>
            <a:pPr lvl="2"/>
            <a:r>
              <a:rPr lang="en-US" sz="1800" dirty="0" smtClean="0">
                <a:solidFill>
                  <a:srgbClr val="FF0000"/>
                </a:solidFill>
              </a:rPr>
              <a:t>You will likely have to continue to rely on your customers in the future, so you cannot afford a relationship problem.</a:t>
            </a:r>
            <a:endParaRPr lang="en-US" sz="1800" dirty="0">
              <a:solidFill>
                <a:srgbClr val="FF0000"/>
              </a:solidFill>
            </a:endParaRPr>
          </a:p>
        </p:txBody>
      </p:sp>
      <p:pic>
        <p:nvPicPr>
          <p:cNvPr id="5" name="Picture 4" descr="Dont Hold Back Stickers | Redbubble"/>
          <p:cNvPicPr/>
          <p:nvPr/>
        </p:nvPicPr>
        <p:blipFill>
          <a:blip r:embed="rId2" cstate="print"/>
          <a:srcRect/>
          <a:stretch>
            <a:fillRect/>
          </a:stretch>
        </p:blipFill>
        <p:spPr bwMode="auto">
          <a:xfrm>
            <a:off x="6705600" y="0"/>
            <a:ext cx="2438400" cy="16002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 a Professional Reputation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Through your words and actions, go out of your way to let your customer and your supervisor know that you have a positive, can-do, customer-focused attitude.  Let them know that you will do whatever it takes to create and environment in which   internal and external customers are important</a:t>
            </a:r>
            <a:r>
              <a:rPr lang="en-US" dirty="0" smtClean="0"/>
              <a:t>.</a:t>
            </a:r>
          </a:p>
          <a:p>
            <a:endParaRPr lang="en-US" sz="800" dirty="0" smtClean="0"/>
          </a:p>
          <a:p>
            <a:pPr lvl="1"/>
            <a:r>
              <a:rPr lang="en-US" sz="2000" dirty="0" smtClean="0"/>
              <a:t>Part of projecting a professional image is to demonstrate your commitment to proactive service regularly.  </a:t>
            </a:r>
          </a:p>
          <a:p>
            <a:pPr lvl="1"/>
            <a:endParaRPr lang="en-US" sz="800" dirty="0" smtClean="0"/>
          </a:p>
          <a:p>
            <a:pPr lvl="2"/>
            <a:r>
              <a:rPr lang="en-US" sz="1800" dirty="0" smtClean="0">
                <a:solidFill>
                  <a:srgbClr val="FF0000"/>
                </a:solidFill>
              </a:rPr>
              <a:t>This means gathering information, products, and other tools before engaging with a customer so that you are prepared to deal with a variety of situations and people.  It also means doing the unexpected for people and providing exceptional customer service to all customers.</a:t>
            </a:r>
            <a:endParaRPr lang="en-US" sz="1800" dirty="0">
              <a:solidFill>
                <a:srgbClr val="FF0000"/>
              </a:solidFill>
            </a:endParaRPr>
          </a:p>
        </p:txBody>
      </p:sp>
      <p:pic>
        <p:nvPicPr>
          <p:cNvPr id="6" name="Picture 5" descr="Is reputation everything? – Compelling Leadership"/>
          <p:cNvPicPr/>
          <p:nvPr/>
        </p:nvPicPr>
        <p:blipFill>
          <a:blip r:embed="rId2" cstate="print"/>
          <a:srcRect/>
          <a:stretch>
            <a:fillRect/>
          </a:stretch>
        </p:blipFill>
        <p:spPr bwMode="auto">
          <a:xfrm>
            <a:off x="6400800" y="5562600"/>
            <a:ext cx="2743200" cy="1295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Behavioral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Behavioral preferences have a major effect on the interactions of people.  The more you know about style tendencies, the better you will understand your customers</a:t>
            </a:r>
            <a:r>
              <a:rPr lang="en-US" dirty="0" smtClean="0"/>
              <a:t>.</a:t>
            </a:r>
          </a:p>
          <a:p>
            <a:endParaRPr lang="en-US" sz="800" dirty="0" smtClean="0"/>
          </a:p>
          <a:p>
            <a:pPr lvl="1"/>
            <a:r>
              <a:rPr lang="en-US" sz="2000" dirty="0" smtClean="0"/>
              <a:t>Behavioral style preferences play a major part in how we interact.  </a:t>
            </a:r>
          </a:p>
          <a:p>
            <a:pPr lvl="1"/>
            <a:r>
              <a:rPr lang="en-US" sz="2000" dirty="0" smtClean="0"/>
              <a:t>Styles affect the types of things people want and value.  If you and your products and services fail to meet those expectations, you can find yourself in the midst of a service breakdown and have to deal w/ an emotional situation that you might not be prepared to handle.</a:t>
            </a:r>
          </a:p>
          <a:p>
            <a:pPr lvl="1"/>
            <a:endParaRPr lang="en-US" sz="800" dirty="0" smtClean="0"/>
          </a:p>
          <a:p>
            <a:pPr lvl="2"/>
            <a:r>
              <a:rPr lang="en-US" dirty="0" smtClean="0">
                <a:solidFill>
                  <a:srgbClr val="FF0000"/>
                </a:solidFill>
              </a:rPr>
              <a:t>The more you know about behavioral style preferences, the easier it becomes to deal with people in a variety of situations.</a:t>
            </a:r>
            <a:endParaRPr lang="en-US" dirty="0">
              <a:solidFill>
                <a:srgbClr val="FF0000"/>
              </a:solidFill>
            </a:endParaRPr>
          </a:p>
        </p:txBody>
      </p:sp>
      <p:pic>
        <p:nvPicPr>
          <p:cNvPr id="5" name="Picture 4" descr="https://pathwaytoadventure.org/media/upload/corporate_Web-Publishing_TMYK_16x9_Thumbnail_V2.jpg"/>
          <p:cNvPicPr/>
          <p:nvPr/>
        </p:nvPicPr>
        <p:blipFill>
          <a:blip r:embed="rId2" cstate="print"/>
          <a:srcRect/>
          <a:stretch>
            <a:fillRect/>
          </a:stretch>
        </p:blipFill>
        <p:spPr bwMode="auto">
          <a:xfrm>
            <a:off x="6019800" y="5410200"/>
            <a:ext cx="3124200" cy="14478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Adopt a Good-Neighbor Policy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Take a proactive approach to building internal relationships so that you can head off negative situations</a:t>
            </a:r>
            <a:r>
              <a:rPr lang="en-US" dirty="0" smtClean="0"/>
              <a:t>.</a:t>
            </a:r>
          </a:p>
          <a:p>
            <a:endParaRPr lang="en-US" sz="900" dirty="0" smtClean="0"/>
          </a:p>
          <a:p>
            <a:pPr lvl="1"/>
            <a:r>
              <a:rPr lang="en-US" sz="2400" dirty="0" smtClean="0"/>
              <a:t>If your internal customers are in your department, act in a manner that preserves sound working relationships.  You can accomplish this in part by adopting the following work habits:</a:t>
            </a:r>
          </a:p>
          <a:p>
            <a:pPr lvl="1"/>
            <a:endParaRPr lang="en-US" sz="900" dirty="0" smtClean="0"/>
          </a:p>
          <a:p>
            <a:pPr lvl="2"/>
            <a:r>
              <a:rPr lang="en-US" sz="2200" dirty="0" smtClean="0">
                <a:solidFill>
                  <a:srgbClr val="FF0000"/>
                </a:solidFill>
              </a:rPr>
              <a:t>Avoid large gatherings and loud conversation in your workspace.</a:t>
            </a:r>
          </a:p>
          <a:p>
            <a:pPr lvl="2"/>
            <a:r>
              <a:rPr lang="en-US" sz="2200" dirty="0" smtClean="0">
                <a:solidFill>
                  <a:srgbClr val="FF0000"/>
                </a:solidFill>
              </a:rPr>
              <a:t>Maintain good grooming and hygiene habits.</a:t>
            </a:r>
          </a:p>
          <a:p>
            <a:pPr lvl="2"/>
            <a:r>
              <a:rPr lang="en-US" sz="2200" dirty="0" smtClean="0">
                <a:solidFill>
                  <a:srgbClr val="FF0000"/>
                </a:solidFill>
              </a:rPr>
              <a:t>Do not overdo call forwarding.</a:t>
            </a:r>
          </a:p>
          <a:p>
            <a:pPr lvl="2"/>
            <a:r>
              <a:rPr lang="en-US" sz="2200" dirty="0" smtClean="0">
                <a:solidFill>
                  <a:srgbClr val="FF0000"/>
                </a:solidFill>
              </a:rPr>
              <a:t>Avoid unloading personal problems.</a:t>
            </a:r>
          </a:p>
          <a:p>
            <a:pPr lvl="2"/>
            <a:r>
              <a:rPr lang="en-US" sz="2200" dirty="0" smtClean="0">
                <a:solidFill>
                  <a:srgbClr val="FF0000"/>
                </a:solidFill>
              </a:rPr>
              <a:t>Avoid office politics and gossip.</a:t>
            </a:r>
          </a:p>
          <a:p>
            <a:pPr lvl="2"/>
            <a:r>
              <a:rPr lang="en-US" sz="2200" dirty="0" smtClean="0">
                <a:solidFill>
                  <a:srgbClr val="FF0000"/>
                </a:solidFill>
              </a:rPr>
              <a:t>Pitch in to help.</a:t>
            </a:r>
          </a:p>
          <a:p>
            <a:pPr lvl="2"/>
            <a:r>
              <a:rPr lang="en-US" sz="2200" dirty="0" smtClean="0">
                <a:solidFill>
                  <a:srgbClr val="FF0000"/>
                </a:solidFill>
              </a:rPr>
              <a:t>Maintain a clean, organized work area.</a:t>
            </a:r>
          </a:p>
          <a:p>
            <a:pPr lvl="2"/>
            <a:r>
              <a:rPr lang="en-US" sz="2200" dirty="0" smtClean="0">
                <a:solidFill>
                  <a:srgbClr val="FF0000"/>
                </a:solidFill>
              </a:rPr>
              <a:t>Be truthful.</a:t>
            </a:r>
            <a:endParaRPr lang="en-US" sz="2200" dirty="0">
              <a:solidFill>
                <a:srgbClr val="FF0000"/>
              </a:solidFill>
            </a:endParaRPr>
          </a:p>
        </p:txBody>
      </p:sp>
      <p:pic>
        <p:nvPicPr>
          <p:cNvPr id="5" name="Picture 4" descr="Be A Good Neighbor | Spread Kindness | Support Black Lives Matter  FUNdraiser | mConnexions"/>
          <p:cNvPicPr/>
          <p:nvPr/>
        </p:nvPicPr>
        <p:blipFill>
          <a:blip r:embed="rId2" cstate="print"/>
          <a:srcRect/>
          <a:stretch>
            <a:fillRect/>
          </a:stretch>
        </p:blipFill>
        <p:spPr bwMode="auto">
          <a:xfrm>
            <a:off x="5715000" y="5029200"/>
            <a:ext cx="3429000" cy="1828800"/>
          </a:xfrm>
          <a:prstGeom prst="rect">
            <a:avLst/>
          </a:prstGeom>
          <a:noFill/>
          <a:ln w="9525">
            <a:noFill/>
            <a:miter lim="800000"/>
            <a:headEnd/>
            <a:tailEnd/>
          </a:ln>
        </p:spPr>
      </p:pic>
      <p:pic>
        <p:nvPicPr>
          <p:cNvPr id="6" name="Picture 5" descr="Providers — Good Neighbor"/>
          <p:cNvPicPr/>
          <p:nvPr/>
        </p:nvPicPr>
        <p:blipFill>
          <a:blip r:embed="rId3" cstate="print"/>
          <a:srcRect/>
          <a:stretch>
            <a:fillRect/>
          </a:stretch>
        </p:blipFill>
        <p:spPr bwMode="auto">
          <a:xfrm>
            <a:off x="5562600" y="4191000"/>
            <a:ext cx="1104900" cy="11049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Strategies for Preventing Dissatisfaction and Problem Solving</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400" u="sng" dirty="0" smtClean="0"/>
              <a:t>Focusing on the customers’ needs and seeking ways to satisfy them quickly while exceeding customer expectations are ways to prevent dissatisfaction</a:t>
            </a:r>
            <a:r>
              <a:rPr lang="en-US" dirty="0" smtClean="0"/>
              <a:t>.</a:t>
            </a:r>
            <a:endParaRPr lang="en-US" dirty="0" smtClean="0"/>
          </a:p>
        </p:txBody>
      </p:sp>
      <p:pic>
        <p:nvPicPr>
          <p:cNvPr id="5" name="Picture 4" descr="Customer Satisfaction Surveys | Measure Customer Satisfaction | NBRI"/>
          <p:cNvPicPr/>
          <p:nvPr/>
        </p:nvPicPr>
        <p:blipFill>
          <a:blip r:embed="rId2" cstate="print"/>
          <a:srcRect/>
          <a:stretch>
            <a:fillRect/>
          </a:stretch>
        </p:blipFill>
        <p:spPr bwMode="auto">
          <a:xfrm>
            <a:off x="3733800" y="3352800"/>
            <a:ext cx="5109279" cy="2973781"/>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Strategies for Preventing Dissatisfaction and Problem Solving</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a:t>
            </a:r>
            <a:r>
              <a:rPr lang="en-US" sz="2400" u="sng" dirty="0" smtClean="0"/>
              <a:t>best way to deal with a service breakdown is to prevent it from happening.  The following are some specific strategies for preventing </a:t>
            </a:r>
            <a:r>
              <a:rPr lang="en-US" sz="2400" u="sng" dirty="0" smtClean="0"/>
              <a:t>dissatisfaction</a:t>
            </a:r>
            <a:r>
              <a:rPr lang="en-US" dirty="0" smtClean="0"/>
              <a:t>.</a:t>
            </a:r>
          </a:p>
          <a:p>
            <a:endParaRPr lang="en-US" sz="800" dirty="0">
              <a:solidFill>
                <a:srgbClr val="FF0000"/>
              </a:solidFill>
            </a:endParaRPr>
          </a:p>
          <a:p>
            <a:pPr marL="731520" lvl="1" indent="-457200">
              <a:buFont typeface="+mj-lt"/>
              <a:buAutoNum type="arabicPeriod"/>
            </a:pPr>
            <a:r>
              <a:rPr lang="en-US" dirty="0" smtClean="0">
                <a:solidFill>
                  <a:srgbClr val="FF0000"/>
                </a:solidFill>
              </a:rPr>
              <a:t>Make </a:t>
            </a:r>
            <a:r>
              <a:rPr lang="en-US" dirty="0" smtClean="0">
                <a:solidFill>
                  <a:srgbClr val="FF0000"/>
                </a:solidFill>
              </a:rPr>
              <a:t>Positive Initial </a:t>
            </a:r>
            <a:r>
              <a:rPr lang="en-US" dirty="0" smtClean="0">
                <a:solidFill>
                  <a:srgbClr val="FF0000"/>
                </a:solidFill>
              </a:rPr>
              <a:t>Contact</a:t>
            </a:r>
          </a:p>
          <a:p>
            <a:pPr marL="731520" lvl="1" indent="-457200">
              <a:buFont typeface="+mj-lt"/>
              <a:buAutoNum type="arabicPeriod"/>
            </a:pPr>
            <a:r>
              <a:rPr lang="en-US" dirty="0" smtClean="0">
                <a:solidFill>
                  <a:srgbClr val="FF0000"/>
                </a:solidFill>
              </a:rPr>
              <a:t>Think </a:t>
            </a:r>
            <a:r>
              <a:rPr lang="en-US" dirty="0" smtClean="0">
                <a:solidFill>
                  <a:srgbClr val="FF0000"/>
                </a:solidFill>
              </a:rPr>
              <a:t>Like the </a:t>
            </a:r>
            <a:r>
              <a:rPr lang="en-US" dirty="0" smtClean="0">
                <a:solidFill>
                  <a:srgbClr val="FF0000"/>
                </a:solidFill>
              </a:rPr>
              <a:t>Customer</a:t>
            </a:r>
          </a:p>
          <a:p>
            <a:pPr marL="731520" lvl="1" indent="-457200">
              <a:buFont typeface="+mj-lt"/>
              <a:buAutoNum type="arabicPeriod"/>
            </a:pPr>
            <a:r>
              <a:rPr lang="en-US" dirty="0" smtClean="0">
                <a:solidFill>
                  <a:srgbClr val="FF0000"/>
                </a:solidFill>
              </a:rPr>
              <a:t>Pamper </a:t>
            </a:r>
            <a:r>
              <a:rPr lang="en-US" dirty="0" smtClean="0">
                <a:solidFill>
                  <a:srgbClr val="FF0000"/>
                </a:solidFill>
              </a:rPr>
              <a:t>the </a:t>
            </a:r>
            <a:r>
              <a:rPr lang="en-US" dirty="0" smtClean="0">
                <a:solidFill>
                  <a:srgbClr val="FF0000"/>
                </a:solidFill>
              </a:rPr>
              <a:t>Customer</a:t>
            </a:r>
          </a:p>
          <a:p>
            <a:pPr marL="731520" lvl="1" indent="-457200">
              <a:buFont typeface="+mj-lt"/>
              <a:buAutoNum type="arabicPeriod"/>
            </a:pPr>
            <a:r>
              <a:rPr lang="en-US" dirty="0" smtClean="0">
                <a:solidFill>
                  <a:srgbClr val="FF0000"/>
                </a:solidFill>
              </a:rPr>
              <a:t>Respect </a:t>
            </a:r>
            <a:r>
              <a:rPr lang="en-US" dirty="0" smtClean="0">
                <a:solidFill>
                  <a:srgbClr val="FF0000"/>
                </a:solidFill>
              </a:rPr>
              <a:t>the </a:t>
            </a:r>
            <a:r>
              <a:rPr lang="en-US" dirty="0" smtClean="0">
                <a:solidFill>
                  <a:srgbClr val="FF0000"/>
                </a:solidFill>
              </a:rPr>
              <a:t>Customer</a:t>
            </a:r>
          </a:p>
          <a:p>
            <a:pPr marL="731520" lvl="1" indent="-457200">
              <a:buFont typeface="+mj-lt"/>
              <a:buAutoNum type="arabicPeriod"/>
            </a:pPr>
            <a:r>
              <a:rPr lang="en-US" dirty="0" smtClean="0">
                <a:solidFill>
                  <a:srgbClr val="FF0000"/>
                </a:solidFill>
              </a:rPr>
              <a:t>Exceed </a:t>
            </a:r>
            <a:r>
              <a:rPr lang="en-US" dirty="0" smtClean="0">
                <a:solidFill>
                  <a:srgbClr val="FF0000"/>
                </a:solidFill>
              </a:rPr>
              <a:t>Expectations</a:t>
            </a:r>
          </a:p>
        </p:txBody>
      </p:sp>
      <p:pic>
        <p:nvPicPr>
          <p:cNvPr id="6" name="Picture 5" descr="Chapter 7: Service Breakdowns and Service Recovery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4419599" y="3810000"/>
            <a:ext cx="4742873" cy="3467100"/>
          </a:xfrm>
          <a:prstGeom prst="rect">
            <a:avLst/>
          </a:prstGeom>
          <a:noFill/>
          <a:ln>
            <a:noFill/>
          </a:ln>
        </p:spPr>
      </p:pic>
    </p:spTree>
    <p:extLst>
      <p:ext uri="{BB962C8B-B14F-4D97-AF65-F5344CB8AC3E}">
        <p14:creationId xmlns:p14="http://schemas.microsoft.com/office/powerpoint/2010/main" val="1851713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Make Positive Initial Contact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First impressions are crucial and often lasting.  To ensure that you put your best effort forward, remember the basics of positive verbal and nonverbal communication – giving a professional salutation, projecting a positive attitude, and sincerely offering to assist</a:t>
            </a:r>
            <a:r>
              <a:rPr lang="en-US" dirty="0" smtClean="0"/>
              <a:t>.</a:t>
            </a:r>
          </a:p>
          <a:p>
            <a:endParaRPr lang="en-US" sz="800" dirty="0" smtClean="0"/>
          </a:p>
          <a:p>
            <a:pPr lvl="1"/>
            <a:r>
              <a:rPr lang="en-US" dirty="0" smtClean="0">
                <a:solidFill>
                  <a:srgbClr val="FF0000"/>
                </a:solidFill>
              </a:rPr>
              <a:t>This is crucial because the average customer will come into an initial contact with certain expectations.  If the expectations are not met, you and your organization can lose relationship-rating points that can ultimately cost the org. customers.  </a:t>
            </a:r>
          </a:p>
          <a:p>
            <a:pPr lvl="2">
              <a:buNone/>
            </a:pPr>
            <a:endParaRPr lang="en-US" dirty="0"/>
          </a:p>
        </p:txBody>
      </p:sp>
      <p:pic>
        <p:nvPicPr>
          <p:cNvPr id="5" name="Picture 4" descr="First impressions count | The Ralph"/>
          <p:cNvPicPr/>
          <p:nvPr/>
        </p:nvPicPr>
        <p:blipFill>
          <a:blip r:embed="rId2" cstate="print"/>
          <a:srcRect/>
          <a:stretch>
            <a:fillRect/>
          </a:stretch>
        </p:blipFill>
        <p:spPr bwMode="auto">
          <a:xfrm>
            <a:off x="4953000" y="5105400"/>
            <a:ext cx="3886200" cy="116967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Think Like the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order to be successful in serving customers, research and learn to use interactive communication techniques.  Once you have mastered them, set out to discover what customers want by observing nonverbal behavior, asking specific questions, and listening to their comments and responses</a:t>
            </a:r>
            <a:r>
              <a:rPr lang="en-US" dirty="0" smtClean="0"/>
              <a:t>.  </a:t>
            </a:r>
          </a:p>
          <a:p>
            <a:endParaRPr lang="en-US" sz="800" dirty="0" smtClean="0"/>
          </a:p>
          <a:p>
            <a:pPr lvl="1"/>
            <a:r>
              <a:rPr lang="en-US" sz="2000" dirty="0" smtClean="0"/>
              <a:t>Learn to listen for their unspoken and verbalized needs, concerns, and questions.  Think about the manner in which you want to be served under conditions you are dealing with and act accordingly.  </a:t>
            </a:r>
          </a:p>
          <a:p>
            <a:pPr lvl="1"/>
            <a:endParaRPr lang="en-US" sz="800" dirty="0" smtClean="0"/>
          </a:p>
          <a:p>
            <a:pPr lvl="2"/>
            <a:r>
              <a:rPr lang="en-US" dirty="0" smtClean="0">
                <a:solidFill>
                  <a:srgbClr val="FF0000"/>
                </a:solidFill>
              </a:rPr>
              <a:t>Ask what your customers want in order to ensure your assumptions about service are correct.</a:t>
            </a:r>
            <a:endParaRPr lang="en-US" dirty="0">
              <a:solidFill>
                <a:srgbClr val="FF0000"/>
              </a:solidFill>
            </a:endParaRPr>
          </a:p>
        </p:txBody>
      </p:sp>
      <p:pic>
        <p:nvPicPr>
          <p:cNvPr id="5" name="Picture 4" descr="6 Strategies to Convert Your Live Chat Service into a Sale Channel"/>
          <p:cNvPicPr/>
          <p:nvPr/>
        </p:nvPicPr>
        <p:blipFill>
          <a:blip r:embed="rId2" cstate="print"/>
          <a:srcRect/>
          <a:stretch>
            <a:fillRect/>
          </a:stretch>
        </p:blipFill>
        <p:spPr bwMode="auto">
          <a:xfrm>
            <a:off x="5867400" y="5181600"/>
            <a:ext cx="3276600" cy="17145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Pamper the Customer </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You do not have to give into a customer’s every whim and request, but you should certainly attempt to provide the best quality of service that you can deliver, and address the customer’s concerns quickly and professionally</a:t>
            </a:r>
            <a:r>
              <a:rPr lang="en-US" dirty="0" smtClean="0"/>
              <a:t>.</a:t>
            </a:r>
          </a:p>
          <a:p>
            <a:endParaRPr lang="en-US" sz="800" dirty="0" smtClean="0"/>
          </a:p>
          <a:p>
            <a:pPr lvl="1"/>
            <a:r>
              <a:rPr lang="en-US" dirty="0" smtClean="0"/>
              <a:t>Make customers feel special </a:t>
            </a:r>
            <a:r>
              <a:rPr lang="en-US" dirty="0"/>
              <a:t>&amp;</a:t>
            </a:r>
            <a:r>
              <a:rPr lang="en-US" dirty="0" smtClean="0"/>
              <a:t> important. To help accomplish this, do the unexpected, and take any extra effort necessary to meet and exceed their needs and expectations.</a:t>
            </a:r>
          </a:p>
          <a:p>
            <a:pPr lvl="1"/>
            <a:endParaRPr lang="en-US" sz="800" dirty="0" smtClean="0"/>
          </a:p>
          <a:p>
            <a:pPr lvl="2"/>
            <a:r>
              <a:rPr lang="en-US" dirty="0" smtClean="0">
                <a:solidFill>
                  <a:srgbClr val="FF0000"/>
                </a:solidFill>
              </a:rPr>
              <a:t>Even if you cannot satisfy all their wishes, if you are positive and enthusiastic and show initiative, customers might walk away feeling good about the encounter.</a:t>
            </a:r>
            <a:endParaRPr lang="en-US" dirty="0">
              <a:solidFill>
                <a:srgbClr val="FF0000"/>
              </a:solidFill>
            </a:endParaRPr>
          </a:p>
        </p:txBody>
      </p:sp>
      <p:pic>
        <p:nvPicPr>
          <p:cNvPr id="5" name="Picture 4" descr="Pamper Me Right Lounge In Indianapolis IN | Vagaro"/>
          <p:cNvPicPr/>
          <p:nvPr/>
        </p:nvPicPr>
        <p:blipFill>
          <a:blip r:embed="rId2" cstate="print"/>
          <a:srcRect/>
          <a:stretch>
            <a:fillRect/>
          </a:stretch>
        </p:blipFill>
        <p:spPr bwMode="auto">
          <a:xfrm>
            <a:off x="5943600" y="5257800"/>
            <a:ext cx="3200400" cy="16002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Respect the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400" u="sng" dirty="0" smtClean="0"/>
              <a:t>Respect is a basic value that most people expect and in some cases demand</a:t>
            </a:r>
            <a:r>
              <a:rPr lang="en-US" dirty="0" smtClean="0"/>
              <a:t>.  </a:t>
            </a:r>
          </a:p>
          <a:p>
            <a:endParaRPr lang="en-US" sz="800" dirty="0" smtClean="0"/>
          </a:p>
          <a:p>
            <a:pPr lvl="1"/>
            <a:r>
              <a:rPr lang="en-US" sz="2000" dirty="0" smtClean="0"/>
              <a:t>To show respect, you have to demonstrate that you care about, listen to, and are concerned for your customers and their well-being.  Additionally, you must show that they are important to you and the organization and that you appreciate them and value their business.</a:t>
            </a:r>
          </a:p>
          <a:p>
            <a:pPr lvl="1"/>
            <a:endParaRPr lang="en-US" sz="800" dirty="0" smtClean="0"/>
          </a:p>
          <a:p>
            <a:pPr lvl="2"/>
            <a:r>
              <a:rPr lang="en-US" sz="1800" dirty="0" smtClean="0">
                <a:solidFill>
                  <a:srgbClr val="FF0000"/>
                </a:solidFill>
              </a:rPr>
              <a:t>When problems arise, you can show your respect by actively listening to your customers and empathizing with them.  This means that before you can begin focusing on your customers’ problems, you have to take the time to try to understand their concerns and demonstrate that you support the customer’s viewpoint.</a:t>
            </a:r>
            <a:endParaRPr lang="en-US" sz="1800" dirty="0">
              <a:solidFill>
                <a:srgbClr val="FF0000"/>
              </a:solidFill>
            </a:endParaRPr>
          </a:p>
        </p:txBody>
      </p:sp>
      <p:pic>
        <p:nvPicPr>
          <p:cNvPr id="5" name="Picture 4" descr="Respect pin | Respect symbol, Respect, Love words"/>
          <p:cNvPicPr/>
          <p:nvPr/>
        </p:nvPicPr>
        <p:blipFill>
          <a:blip r:embed="rId2" cstate="print"/>
          <a:srcRect/>
          <a:stretch>
            <a:fillRect/>
          </a:stretch>
        </p:blipFill>
        <p:spPr bwMode="auto">
          <a:xfrm>
            <a:off x="6781800" y="152400"/>
            <a:ext cx="2019300" cy="13335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Respect the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400" u="sng" dirty="0" smtClean="0"/>
              <a:t>Look at complaints as a favor from your customer.  </a:t>
            </a:r>
          </a:p>
          <a:p>
            <a:endParaRPr lang="en-US" sz="800" u="sng" dirty="0" smtClean="0"/>
          </a:p>
          <a:p>
            <a:pPr lvl="1"/>
            <a:r>
              <a:rPr lang="en-US" dirty="0" smtClean="0"/>
              <a:t>Most </a:t>
            </a:r>
            <a:r>
              <a:rPr lang="en-US" dirty="0" smtClean="0"/>
              <a:t>dissatisfied customers leave without telling you why.     They then express their displeasure to others and online. </a:t>
            </a:r>
          </a:p>
        </p:txBody>
      </p:sp>
      <p:pic>
        <p:nvPicPr>
          <p:cNvPr id="5" name="Picture 4" descr="Are you Customer-focused or Customer-centric? – Business Entrepreneur-Dr.  Sanjib Neil Chakraborty"/>
          <p:cNvPicPr/>
          <p:nvPr/>
        </p:nvPicPr>
        <p:blipFill>
          <a:blip r:embed="rId2" cstate="print"/>
          <a:srcRect/>
          <a:stretch>
            <a:fillRect/>
          </a:stretch>
        </p:blipFill>
        <p:spPr bwMode="auto">
          <a:xfrm>
            <a:off x="1371600" y="3221921"/>
            <a:ext cx="6553200" cy="28956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Exceed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Go the extra mile by giving customers exemplary service.  Strive to get the highest rating possible on the relationship-rating point scale</a:t>
            </a:r>
            <a:r>
              <a:rPr lang="en-US" dirty="0" smtClean="0"/>
              <a:t>.</a:t>
            </a:r>
          </a:p>
          <a:p>
            <a:endParaRPr lang="en-US" sz="800" dirty="0" smtClean="0"/>
          </a:p>
          <a:p>
            <a:pPr lvl="1"/>
            <a:r>
              <a:rPr lang="en-US" dirty="0" smtClean="0"/>
              <a:t>Work hard to understand what customer wants and expects.  Observe customers, monitor trends, and talk to customers.  Constantly look for opportunities to exceed customer expectations and beat your competitors.  </a:t>
            </a:r>
          </a:p>
          <a:p>
            <a:pPr lvl="1"/>
            <a:endParaRPr lang="en-US" sz="800" dirty="0" smtClean="0"/>
          </a:p>
          <a:p>
            <a:pPr lvl="2"/>
            <a:r>
              <a:rPr lang="en-US" dirty="0" smtClean="0">
                <a:solidFill>
                  <a:srgbClr val="FF0000"/>
                </a:solidFill>
              </a:rPr>
              <a:t>Provide service faster, better, and more efficient than others.</a:t>
            </a:r>
          </a:p>
          <a:p>
            <a:pPr lvl="2"/>
            <a:r>
              <a:rPr lang="en-US" dirty="0" smtClean="0">
                <a:solidFill>
                  <a:srgbClr val="FF0000"/>
                </a:solidFill>
              </a:rPr>
              <a:t>Do things for your customers that set your service attitude apart from that of other providers.</a:t>
            </a:r>
            <a:endParaRPr lang="en-US" dirty="0">
              <a:solidFill>
                <a:srgbClr val="FF0000"/>
              </a:solidFill>
            </a:endParaRPr>
          </a:p>
        </p:txBody>
      </p:sp>
      <p:pic>
        <p:nvPicPr>
          <p:cNvPr id="5" name="Picture 4" descr="Increase Retention Meet Needs Exceed Stock Footage Video (100%  Royalty-free) 17896627 | Shutterstock"/>
          <p:cNvPicPr/>
          <p:nvPr/>
        </p:nvPicPr>
        <p:blipFill>
          <a:blip r:embed="rId2" cstate="print"/>
          <a:srcRect/>
          <a:stretch>
            <a:fillRect/>
          </a:stretch>
        </p:blipFill>
        <p:spPr bwMode="auto">
          <a:xfrm>
            <a:off x="5943600" y="5257800"/>
            <a:ext cx="3200400" cy="16002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Thank Your Customer for the Opportunity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When a customer takes the time to share a concern, complaint, or question, thank them for giving you an opportunity to correct a problem area and then take the following 5 actions</a:t>
            </a:r>
            <a:r>
              <a:rPr lang="en-US" sz="2000" dirty="0" smtClean="0"/>
              <a:t>:</a:t>
            </a:r>
          </a:p>
          <a:p>
            <a:endParaRPr lang="en-US" sz="800" b="1" dirty="0"/>
          </a:p>
          <a:p>
            <a:pPr marL="731520" lvl="1" indent="-457200">
              <a:buFont typeface="+mj-lt"/>
              <a:buAutoNum type="arabicPeriod"/>
            </a:pPr>
            <a:r>
              <a:rPr lang="en-US" dirty="0" smtClean="0"/>
              <a:t>React to Remarks or Actions</a:t>
            </a:r>
          </a:p>
          <a:p>
            <a:pPr lvl="2"/>
            <a:r>
              <a:rPr lang="en-US" sz="1700" dirty="0" smtClean="0">
                <a:solidFill>
                  <a:srgbClr val="FF0000"/>
                </a:solidFill>
              </a:rPr>
              <a:t>Let customer know they are heard.</a:t>
            </a:r>
          </a:p>
          <a:p>
            <a:pPr marL="731520" lvl="1" indent="-457200">
              <a:buFont typeface="+mj-lt"/>
              <a:buAutoNum type="arabicPeriod"/>
            </a:pPr>
            <a:r>
              <a:rPr lang="en-US" dirty="0" smtClean="0"/>
              <a:t>Empathize</a:t>
            </a:r>
            <a:endParaRPr lang="en-US" dirty="0"/>
          </a:p>
          <a:p>
            <a:pPr lvl="2"/>
            <a:r>
              <a:rPr lang="en-US" sz="1700" dirty="0" smtClean="0">
                <a:solidFill>
                  <a:srgbClr val="FF0000"/>
                </a:solidFill>
              </a:rPr>
              <a:t>Let customers know you are concerned and understand.</a:t>
            </a:r>
          </a:p>
          <a:p>
            <a:pPr marL="731520" lvl="1" indent="-457200">
              <a:buFont typeface="+mj-lt"/>
              <a:buAutoNum type="arabicPeriod"/>
            </a:pPr>
            <a:r>
              <a:rPr lang="en-US" dirty="0" smtClean="0"/>
              <a:t>Take Action</a:t>
            </a:r>
          </a:p>
          <a:p>
            <a:pPr lvl="2"/>
            <a:r>
              <a:rPr lang="en-US" sz="1700" dirty="0" smtClean="0">
                <a:solidFill>
                  <a:srgbClr val="FF0000"/>
                </a:solidFill>
              </a:rPr>
              <a:t>Get agreement from customer on plan of action.</a:t>
            </a:r>
          </a:p>
          <a:p>
            <a:pPr marL="731520" lvl="1" indent="-457200">
              <a:buFont typeface="+mj-lt"/>
              <a:buAutoNum type="arabicPeriod"/>
            </a:pPr>
            <a:r>
              <a:rPr lang="en-US" dirty="0" smtClean="0"/>
              <a:t>Reassure or Reaffirm</a:t>
            </a:r>
          </a:p>
          <a:p>
            <a:pPr lvl="2"/>
            <a:r>
              <a:rPr lang="en-US" sz="1700" dirty="0" smtClean="0">
                <a:solidFill>
                  <a:srgbClr val="FF0000"/>
                </a:solidFill>
              </a:rPr>
              <a:t>Let customer know you have best interest.</a:t>
            </a:r>
          </a:p>
          <a:p>
            <a:pPr marL="731520" lvl="1" indent="-457200">
              <a:buFont typeface="+mj-lt"/>
              <a:buAutoNum type="arabicPeriod"/>
            </a:pPr>
            <a:r>
              <a:rPr lang="en-US" dirty="0" smtClean="0"/>
              <a:t>Follow Up</a:t>
            </a:r>
          </a:p>
          <a:p>
            <a:pPr lvl="2"/>
            <a:r>
              <a:rPr lang="en-US" sz="1700" dirty="0" smtClean="0">
                <a:solidFill>
                  <a:srgbClr val="FF0000"/>
                </a:solidFill>
              </a:rPr>
              <a:t>Be sure to begin action steps and fulfill promises.</a:t>
            </a:r>
            <a:endParaRPr lang="en-US" sz="1700" dirty="0">
              <a:solidFill>
                <a:srgbClr val="FF0000"/>
              </a:solidFill>
            </a:endParaRPr>
          </a:p>
        </p:txBody>
      </p:sp>
      <p:pic>
        <p:nvPicPr>
          <p:cNvPr id="6" name="Picture 5" descr="Customer appreciation ideas: 26 ways to express gratitu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105400"/>
            <a:ext cx="2997200" cy="1752600"/>
          </a:xfrm>
          <a:prstGeom prst="rect">
            <a:avLst/>
          </a:prstGeom>
          <a:noFill/>
          <a:ln>
            <a:noFill/>
          </a:ln>
        </p:spPr>
      </p:pic>
    </p:spTree>
    <p:extLst>
      <p:ext uri="{BB962C8B-B14F-4D97-AF65-F5344CB8AC3E}">
        <p14:creationId xmlns:p14="http://schemas.microsoft.com/office/powerpoint/2010/main" val="177381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Role of Behavioral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400" u="sng" dirty="0" smtClean="0"/>
              <a:t>Everyone possesses one or a combination of the following four different behavioral styles</a:t>
            </a:r>
            <a:r>
              <a:rPr lang="en-US" dirty="0" smtClean="0"/>
              <a:t>:</a:t>
            </a:r>
          </a:p>
          <a:p>
            <a:endParaRPr lang="en-US" sz="800" dirty="0" smtClean="0"/>
          </a:p>
          <a:p>
            <a:pPr lvl="1"/>
            <a:r>
              <a:rPr lang="en-US" b="1" u="sng" dirty="0" smtClean="0"/>
              <a:t>R</a:t>
            </a:r>
            <a:r>
              <a:rPr lang="en-US" u="sng" dirty="0" smtClean="0"/>
              <a:t>ational</a:t>
            </a:r>
          </a:p>
          <a:p>
            <a:pPr lvl="2"/>
            <a:r>
              <a:rPr lang="en-US" sz="1900" dirty="0" smtClean="0">
                <a:solidFill>
                  <a:srgbClr val="FF0000"/>
                </a:solidFill>
              </a:rPr>
              <a:t>Prefer one-on-one or small group interaction, are congenial and patient, avoid conflict, and dislike calling attention to themselves.</a:t>
            </a:r>
          </a:p>
          <a:p>
            <a:pPr lvl="1"/>
            <a:r>
              <a:rPr lang="en-US" b="1" u="sng" dirty="0" smtClean="0"/>
              <a:t>I</a:t>
            </a:r>
            <a:r>
              <a:rPr lang="en-US" u="sng" dirty="0" smtClean="0"/>
              <a:t>nquisitive</a:t>
            </a:r>
          </a:p>
          <a:p>
            <a:pPr lvl="2"/>
            <a:r>
              <a:rPr lang="en-US" sz="1900" dirty="0" smtClean="0">
                <a:solidFill>
                  <a:srgbClr val="FF0000"/>
                </a:solidFill>
              </a:rPr>
              <a:t>Rarely volunteer feelings, ask “why” questions, desire facts and figures, and are formal, task-oriented, conservative, and punctual</a:t>
            </a:r>
            <a:r>
              <a:rPr lang="en-US" dirty="0" smtClean="0">
                <a:solidFill>
                  <a:srgbClr val="FF0000"/>
                </a:solidFill>
              </a:rPr>
              <a:t>.</a:t>
            </a:r>
          </a:p>
          <a:p>
            <a:pPr lvl="1"/>
            <a:r>
              <a:rPr lang="en-US" b="1" u="sng" dirty="0" smtClean="0"/>
              <a:t>D</a:t>
            </a:r>
            <a:r>
              <a:rPr lang="en-US" u="sng" dirty="0" smtClean="0"/>
              <a:t>ecisive</a:t>
            </a:r>
          </a:p>
          <a:p>
            <a:pPr lvl="2"/>
            <a:r>
              <a:rPr lang="en-US" sz="1900" dirty="0" smtClean="0">
                <a:solidFill>
                  <a:srgbClr val="FF0000"/>
                </a:solidFill>
              </a:rPr>
              <a:t>Are decisive, directive, task and goal-focused, confident, and competitive; seek immediate gratification or results; and talk more than listen.</a:t>
            </a:r>
          </a:p>
          <a:p>
            <a:pPr lvl="1"/>
            <a:r>
              <a:rPr lang="en-US" b="1" u="sng" dirty="0" smtClean="0"/>
              <a:t>E</a:t>
            </a:r>
            <a:r>
              <a:rPr lang="en-US" u="sng" dirty="0" smtClean="0"/>
              <a:t>xpressive</a:t>
            </a:r>
          </a:p>
          <a:p>
            <a:pPr lvl="2"/>
            <a:r>
              <a:rPr lang="en-US" sz="1900" dirty="0" smtClean="0">
                <a:solidFill>
                  <a:srgbClr val="FF0000"/>
                </a:solidFill>
              </a:rPr>
              <a:t>Are open, laid back, flexible, positive, enthusiastic, and informal; prefer dealing with people; and easily share feelings and emotions.</a:t>
            </a:r>
            <a:endParaRPr lang="en-US" sz="1900" dirty="0">
              <a:solidFill>
                <a:srgbClr val="FF0000"/>
              </a:solidFill>
            </a:endParaRPr>
          </a:p>
        </p:txBody>
      </p:sp>
      <p:pic>
        <p:nvPicPr>
          <p:cNvPr id="5" name="Picture 4" descr="style 9.1 | One1more2time3&amp;#39;s Weblog"/>
          <p:cNvPicPr/>
          <p:nvPr/>
        </p:nvPicPr>
        <p:blipFill>
          <a:blip r:embed="rId2" cstate="print"/>
          <a:srcRect/>
          <a:stretch>
            <a:fillRect/>
          </a:stretch>
        </p:blipFill>
        <p:spPr bwMode="auto">
          <a:xfrm>
            <a:off x="6781800" y="0"/>
            <a:ext cx="2362200" cy="12954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Responding to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Conflict should be viewed as neither positive nor negative.  Instead, it is an opportunity to identify differences that may need to be addressed when dealing with your customers</a:t>
            </a:r>
            <a:r>
              <a:rPr lang="en-US" dirty="0" smtClean="0"/>
              <a:t>.</a:t>
            </a:r>
          </a:p>
          <a:p>
            <a:endParaRPr lang="en-US" sz="800" dirty="0" smtClean="0"/>
          </a:p>
          <a:p>
            <a:pPr lvl="1"/>
            <a:r>
              <a:rPr lang="en-US" dirty="0" smtClean="0"/>
              <a:t>It is not unusual for you to experience conflict when dealing with someone else.  In fact, it is normal and beneficial as long as you stay focused on the issue rather than personalizing and internalizing the conflict.</a:t>
            </a:r>
          </a:p>
          <a:p>
            <a:pPr lvl="1"/>
            <a:endParaRPr lang="en-US" sz="800" dirty="0" smtClean="0"/>
          </a:p>
          <a:p>
            <a:pPr lvl="2"/>
            <a:r>
              <a:rPr lang="en-US" dirty="0" smtClean="0">
                <a:solidFill>
                  <a:srgbClr val="FF0000"/>
                </a:solidFill>
              </a:rPr>
              <a:t>When you focus on the individual, or vice versa, conflict can escalate and ultimately do irreparable damage to the relationship.</a:t>
            </a:r>
            <a:endParaRPr lang="en-US" dirty="0">
              <a:solidFill>
                <a:srgbClr val="FF0000"/>
              </a:solidFill>
            </a:endParaRPr>
          </a:p>
        </p:txBody>
      </p:sp>
      <p:pic>
        <p:nvPicPr>
          <p:cNvPr id="5" name="Picture 4" descr="Volunteers for Youth Justice - Conflict Resolution |"/>
          <p:cNvPicPr/>
          <p:nvPr/>
        </p:nvPicPr>
        <p:blipFill>
          <a:blip r:embed="rId2" cstate="print"/>
          <a:srcRect/>
          <a:stretch>
            <a:fillRect/>
          </a:stretch>
        </p:blipFill>
        <p:spPr bwMode="auto">
          <a:xfrm>
            <a:off x="5181600" y="5181600"/>
            <a:ext cx="3962400" cy="16764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Causes of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There are many causes of conflict. The following are some common ones</a:t>
            </a:r>
            <a:r>
              <a:rPr lang="en-US" dirty="0" smtClean="0"/>
              <a:t>:</a:t>
            </a:r>
          </a:p>
          <a:p>
            <a:endParaRPr lang="en-US" sz="900" dirty="0" smtClean="0"/>
          </a:p>
          <a:p>
            <a:pPr lvl="1"/>
            <a:r>
              <a:rPr lang="en-US" u="sng" dirty="0" smtClean="0"/>
              <a:t>1. Conflicting </a:t>
            </a:r>
            <a:r>
              <a:rPr lang="en-US" u="sng" dirty="0" smtClean="0"/>
              <a:t>Values and Beliefs</a:t>
            </a:r>
          </a:p>
          <a:p>
            <a:pPr lvl="2"/>
            <a:r>
              <a:rPr lang="en-US" dirty="0" smtClean="0">
                <a:solidFill>
                  <a:srgbClr val="FF0000"/>
                </a:solidFill>
              </a:rPr>
              <a:t>These sometimes create situations in which the perceptions of an issue or its impact vary.</a:t>
            </a:r>
          </a:p>
          <a:p>
            <a:pPr lvl="1"/>
            <a:r>
              <a:rPr lang="en-US" u="sng" dirty="0" smtClean="0"/>
              <a:t>2. Personal </a:t>
            </a:r>
            <a:r>
              <a:rPr lang="en-US" u="sng" dirty="0" smtClean="0"/>
              <a:t>Style Differences</a:t>
            </a:r>
          </a:p>
          <a:p>
            <a:pPr lvl="2"/>
            <a:r>
              <a:rPr lang="en-US" dirty="0" smtClean="0">
                <a:solidFill>
                  <a:srgbClr val="FF0000"/>
                </a:solidFill>
              </a:rPr>
              <a:t>Each person is different and requires special consideration and a unique approach to interactions.</a:t>
            </a:r>
          </a:p>
          <a:p>
            <a:pPr lvl="1"/>
            <a:r>
              <a:rPr lang="en-US" u="sng" dirty="0" smtClean="0"/>
              <a:t>3. Differing </a:t>
            </a:r>
            <a:r>
              <a:rPr lang="en-US" u="sng" dirty="0" smtClean="0"/>
              <a:t>Perceptions</a:t>
            </a:r>
          </a:p>
          <a:p>
            <a:pPr lvl="2"/>
            <a:r>
              <a:rPr lang="en-US" dirty="0" smtClean="0">
                <a:solidFill>
                  <a:srgbClr val="FF0000"/>
                </a:solidFill>
              </a:rPr>
              <a:t>People often witness or view an incident or issue differently. This can cause disagreement, frustration, and a multitude of other emotional feelings.</a:t>
            </a:r>
          </a:p>
        </p:txBody>
      </p:sp>
      <p:pic>
        <p:nvPicPr>
          <p:cNvPr id="6" name="Picture 5" descr="12 principles of a problem solving approach to conflict resolution |  Sustaining Community"/>
          <p:cNvPicPr/>
          <p:nvPr/>
        </p:nvPicPr>
        <p:blipFill>
          <a:blip r:embed="rId2" cstate="print"/>
          <a:srcRect/>
          <a:stretch>
            <a:fillRect/>
          </a:stretch>
        </p:blipFill>
        <p:spPr bwMode="auto">
          <a:xfrm>
            <a:off x="6248400" y="152400"/>
            <a:ext cx="2743200" cy="118491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Causes of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There are many causes of conflict. The following are some common ones</a:t>
            </a:r>
            <a:r>
              <a:rPr lang="en-US" dirty="0" smtClean="0"/>
              <a:t>:</a:t>
            </a:r>
          </a:p>
          <a:p>
            <a:endParaRPr lang="en-US" sz="900" dirty="0" smtClean="0"/>
          </a:p>
          <a:p>
            <a:pPr lvl="1"/>
            <a:r>
              <a:rPr lang="en-US" u="sng" dirty="0" smtClean="0"/>
              <a:t>4. Inadequate </a:t>
            </a:r>
            <a:r>
              <a:rPr lang="en-US" u="sng" dirty="0" smtClean="0"/>
              <a:t>or Poor Communication</a:t>
            </a:r>
          </a:p>
          <a:p>
            <a:pPr lvl="2"/>
            <a:r>
              <a:rPr lang="en-US" dirty="0" smtClean="0">
                <a:solidFill>
                  <a:srgbClr val="FF0000"/>
                </a:solidFill>
              </a:rPr>
              <a:t>Anytime there is inadequate communication the chance for conflict escalates.</a:t>
            </a:r>
          </a:p>
          <a:p>
            <a:pPr lvl="1"/>
            <a:r>
              <a:rPr lang="en-US" u="sng" dirty="0" smtClean="0"/>
              <a:t>5. Contrary </a:t>
            </a:r>
            <a:r>
              <a:rPr lang="en-US" u="sng" dirty="0" smtClean="0"/>
              <a:t>Expectations</a:t>
            </a:r>
          </a:p>
          <a:p>
            <a:pPr lvl="2"/>
            <a:r>
              <a:rPr lang="en-US" dirty="0" smtClean="0">
                <a:solidFill>
                  <a:srgbClr val="FF0000"/>
                </a:solidFill>
              </a:rPr>
              <a:t>When one party expects something not provided by another, conflict will likely result.</a:t>
            </a:r>
          </a:p>
          <a:p>
            <a:pPr lvl="1"/>
            <a:r>
              <a:rPr lang="en-US" u="sng" dirty="0" smtClean="0"/>
              <a:t>6. Goals </a:t>
            </a:r>
            <a:r>
              <a:rPr lang="en-US" u="sng" dirty="0" smtClean="0"/>
              <a:t>Out of Sync with Reality</a:t>
            </a:r>
          </a:p>
          <a:p>
            <a:pPr lvl="2"/>
            <a:r>
              <a:rPr lang="en-US" dirty="0" smtClean="0">
                <a:solidFill>
                  <a:srgbClr val="FF0000"/>
                </a:solidFill>
              </a:rPr>
              <a:t>Frustration and resentment can result from misaligned efforts.</a:t>
            </a:r>
          </a:p>
        </p:txBody>
      </p:sp>
      <p:pic>
        <p:nvPicPr>
          <p:cNvPr id="5" name="Picture 4" descr="12 principles of a problem solving approach to conflict resolution |  Sustaining Community"/>
          <p:cNvPicPr/>
          <p:nvPr/>
        </p:nvPicPr>
        <p:blipFill>
          <a:blip r:embed="rId2" cstate="print"/>
          <a:srcRect/>
          <a:stretch>
            <a:fillRect/>
          </a:stretch>
        </p:blipFill>
        <p:spPr bwMode="auto">
          <a:xfrm>
            <a:off x="6248400" y="152400"/>
            <a:ext cx="2743200" cy="118491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Causes of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There are many causes of conflict. The following are some common ones</a:t>
            </a:r>
            <a:r>
              <a:rPr lang="en-US" dirty="0" smtClean="0"/>
              <a:t>:</a:t>
            </a:r>
          </a:p>
          <a:p>
            <a:endParaRPr lang="en-US" sz="900" dirty="0" smtClean="0"/>
          </a:p>
          <a:p>
            <a:pPr lvl="1"/>
            <a:r>
              <a:rPr lang="en-US" u="sng" dirty="0" smtClean="0"/>
              <a:t>7. Competition </a:t>
            </a:r>
            <a:r>
              <a:rPr lang="en-US" u="sng" dirty="0" smtClean="0"/>
              <a:t>for Shared Resources</a:t>
            </a:r>
          </a:p>
          <a:p>
            <a:pPr lvl="2"/>
            <a:r>
              <a:rPr lang="en-US" dirty="0" smtClean="0">
                <a:solidFill>
                  <a:srgbClr val="FF0000"/>
                </a:solidFill>
              </a:rPr>
              <a:t>When two people or groups vie for the same resources, conflict usually results.</a:t>
            </a:r>
          </a:p>
          <a:p>
            <a:pPr lvl="1"/>
            <a:r>
              <a:rPr lang="en-US" u="sng" dirty="0" smtClean="0"/>
              <a:t>8. Outcomes </a:t>
            </a:r>
            <a:r>
              <a:rPr lang="en-US" u="sng" dirty="0" smtClean="0"/>
              <a:t>Dependent on Others</a:t>
            </a:r>
          </a:p>
          <a:p>
            <a:pPr lvl="2"/>
            <a:r>
              <a:rPr lang="en-US" dirty="0" smtClean="0">
                <a:solidFill>
                  <a:srgbClr val="FF0000"/>
                </a:solidFill>
              </a:rPr>
              <a:t>Whenever you have two or more people, departments, teams, or organizations working jointly toward goal attainment, the potential for conflict exists.</a:t>
            </a:r>
          </a:p>
          <a:p>
            <a:pPr lvl="1"/>
            <a:r>
              <a:rPr lang="en-US" u="sng" dirty="0" smtClean="0"/>
              <a:t>9. Misuse </a:t>
            </a:r>
            <a:r>
              <a:rPr lang="en-US" u="sng" dirty="0" smtClean="0"/>
              <a:t>of Power</a:t>
            </a:r>
          </a:p>
          <a:p>
            <a:pPr lvl="2"/>
            <a:r>
              <a:rPr lang="en-US" dirty="0" smtClean="0">
                <a:solidFill>
                  <a:srgbClr val="FF0000"/>
                </a:solidFill>
              </a:rPr>
              <a:t>Resentment, frustration, and retaliation often result when EEs believe that their supervisor is abusing their authority or power.</a:t>
            </a:r>
            <a:endParaRPr lang="en-US" dirty="0">
              <a:solidFill>
                <a:srgbClr val="FF0000"/>
              </a:solidFill>
            </a:endParaRPr>
          </a:p>
        </p:txBody>
      </p:sp>
      <p:pic>
        <p:nvPicPr>
          <p:cNvPr id="5" name="Picture 4" descr="12 principles of a problem solving approach to conflict resolution |  Sustaining Community"/>
          <p:cNvPicPr/>
          <p:nvPr/>
        </p:nvPicPr>
        <p:blipFill>
          <a:blip r:embed="rId2" cstate="print"/>
          <a:srcRect/>
          <a:stretch>
            <a:fillRect/>
          </a:stretch>
        </p:blipFill>
        <p:spPr bwMode="auto">
          <a:xfrm>
            <a:off x="6248400" y="152400"/>
            <a:ext cx="2743200" cy="118491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Guidelines for Effective Conflict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Even though each situation and person you deal with will differ, there are some basic approaches that may help in resolution of disagreements</a:t>
            </a:r>
            <a:r>
              <a:rPr lang="en-US" dirty="0" smtClean="0"/>
              <a:t>.</a:t>
            </a:r>
          </a:p>
          <a:p>
            <a:endParaRPr lang="en-US" sz="800" dirty="0" smtClean="0"/>
          </a:p>
          <a:p>
            <a:pPr lvl="1"/>
            <a:r>
              <a:rPr lang="en-US" sz="2000" dirty="0" smtClean="0">
                <a:solidFill>
                  <a:srgbClr val="FF0000"/>
                </a:solidFill>
              </a:rPr>
              <a:t>Remain Calm</a:t>
            </a:r>
          </a:p>
          <a:p>
            <a:pPr lvl="1"/>
            <a:r>
              <a:rPr lang="en-US" sz="2000" dirty="0" smtClean="0">
                <a:solidFill>
                  <a:srgbClr val="FF0000"/>
                </a:solidFill>
              </a:rPr>
              <a:t>Be Proactive in Avoiding Conflict</a:t>
            </a:r>
          </a:p>
          <a:p>
            <a:pPr lvl="1"/>
            <a:r>
              <a:rPr lang="en-US" sz="2000" dirty="0" smtClean="0">
                <a:solidFill>
                  <a:srgbClr val="FF0000"/>
                </a:solidFill>
              </a:rPr>
              <a:t>Keep an Open Mind</a:t>
            </a:r>
          </a:p>
          <a:p>
            <a:pPr lvl="1"/>
            <a:r>
              <a:rPr lang="en-US" sz="2000" dirty="0" smtClean="0">
                <a:solidFill>
                  <a:srgbClr val="FF0000"/>
                </a:solidFill>
              </a:rPr>
              <a:t>Identify and Confront Underlying Issues Immediately</a:t>
            </a:r>
          </a:p>
          <a:p>
            <a:pPr lvl="1"/>
            <a:r>
              <a:rPr lang="en-US" sz="2000" dirty="0" smtClean="0">
                <a:solidFill>
                  <a:srgbClr val="FF0000"/>
                </a:solidFill>
              </a:rPr>
              <a:t>Clarify Communication</a:t>
            </a:r>
          </a:p>
          <a:p>
            <a:pPr lvl="1"/>
            <a:r>
              <a:rPr lang="en-US" sz="2000" dirty="0" smtClean="0">
                <a:solidFill>
                  <a:srgbClr val="FF0000"/>
                </a:solidFill>
              </a:rPr>
              <a:t>Stress Cooperation Rather Than Competition</a:t>
            </a:r>
          </a:p>
          <a:p>
            <a:pPr lvl="1"/>
            <a:r>
              <a:rPr lang="en-US" sz="2000" dirty="0" smtClean="0">
                <a:solidFill>
                  <a:srgbClr val="FF0000"/>
                </a:solidFill>
              </a:rPr>
              <a:t>Focus Resolution Efforts on the Issues</a:t>
            </a:r>
            <a:endParaRPr lang="en-US" sz="2000" dirty="0">
              <a:solidFill>
                <a:srgbClr val="FF0000"/>
              </a:solidFill>
            </a:endParaRPr>
          </a:p>
        </p:txBody>
      </p:sp>
      <p:pic>
        <p:nvPicPr>
          <p:cNvPr id="5" name="Picture 4" descr="Conflict Management - Wits University"/>
          <p:cNvPicPr/>
          <p:nvPr/>
        </p:nvPicPr>
        <p:blipFill>
          <a:blip r:embed="rId2" cstate="print"/>
          <a:srcRect/>
          <a:stretch>
            <a:fillRect/>
          </a:stretch>
        </p:blipFill>
        <p:spPr bwMode="auto">
          <a:xfrm>
            <a:off x="6019800" y="5105400"/>
            <a:ext cx="3124200" cy="17526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Salvaging Relationships After Conflict</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Managing conflict involves more than just resolving the disagreement.  If you fail to address emotional and psychological needs of those involved, you may find conflict returning and/or severe damage to the customer-provider relationship may occur</a:t>
            </a:r>
            <a:r>
              <a:rPr lang="en-US" dirty="0" smtClean="0"/>
              <a:t>.</a:t>
            </a:r>
          </a:p>
          <a:p>
            <a:endParaRPr lang="en-US" sz="800" dirty="0" smtClean="0"/>
          </a:p>
          <a:p>
            <a:pPr lvl="1"/>
            <a:r>
              <a:rPr lang="en-US" dirty="0" smtClean="0"/>
              <a:t>Often poorly handled service recovery efforts result in such things as complaints to a service provider’s supervisor or consumer agencies, bad word-of-mouth publicity, and lost customers.</a:t>
            </a:r>
          </a:p>
          <a:p>
            <a:pPr lvl="1"/>
            <a:endParaRPr lang="en-US" sz="900" dirty="0" smtClean="0"/>
          </a:p>
          <a:p>
            <a:pPr lvl="2"/>
            <a:r>
              <a:rPr lang="en-US" sz="1900" dirty="0" smtClean="0">
                <a:solidFill>
                  <a:srgbClr val="FF0000"/>
                </a:solidFill>
              </a:rPr>
              <a:t>Depending on the severity of the conflict and how you handle it at each step of the resolution process, it may be impossible to go back to the relationship as it was before the disagreement.  The key to reducing this possibility is to identify and address conflicting issues as early as possible and make the effort needed to protect-salvage the relationship.</a:t>
            </a:r>
            <a:endParaRPr lang="en-US" sz="1900" dirty="0">
              <a:solidFill>
                <a:srgbClr val="FF0000"/>
              </a:solidFill>
            </a:endParaRPr>
          </a:p>
        </p:txBody>
      </p:sp>
      <p:pic>
        <p:nvPicPr>
          <p:cNvPr id="5" name="Picture 4" descr="The Conflicts Between Intergroups and Interpersonal Relationships — Steemit"/>
          <p:cNvPicPr/>
          <p:nvPr/>
        </p:nvPicPr>
        <p:blipFill>
          <a:blip r:embed="rId2" cstate="print"/>
          <a:srcRect/>
          <a:stretch>
            <a:fillRect/>
          </a:stretch>
        </p:blipFill>
        <p:spPr bwMode="auto">
          <a:xfrm>
            <a:off x="7010400" y="0"/>
            <a:ext cx="2133600" cy="12954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Salvaging Relationships After Conflict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lnSpcReduction="10000"/>
          </a:bodyPr>
          <a:lstStyle/>
          <a:p>
            <a:r>
              <a:rPr lang="en-US" sz="2300" u="sng" dirty="0" smtClean="0"/>
              <a:t>The following strategies can assist in service recovery efforts</a:t>
            </a:r>
            <a:r>
              <a:rPr lang="en-US" sz="2300" dirty="0" smtClean="0"/>
              <a:t>:</a:t>
            </a:r>
          </a:p>
          <a:p>
            <a:endParaRPr lang="en-US" sz="800" dirty="0" smtClean="0"/>
          </a:p>
          <a:p>
            <a:pPr lvl="1"/>
            <a:r>
              <a:rPr lang="en-US" u="sng" dirty="0" smtClean="0"/>
              <a:t>1. Reaffirm </a:t>
            </a:r>
            <a:r>
              <a:rPr lang="en-US" u="sng" dirty="0" smtClean="0"/>
              <a:t>the Value of the Relationship</a:t>
            </a:r>
          </a:p>
          <a:p>
            <a:pPr lvl="2"/>
            <a:r>
              <a:rPr lang="en-US" dirty="0" smtClean="0">
                <a:solidFill>
                  <a:srgbClr val="FF0000"/>
                </a:solidFill>
              </a:rPr>
              <a:t>You cannot assume that others feel the same as you or understand your intent unless you communicate it.  Apologize sincerely and tell them how much you value the relationship between them and the organization.  Also, stress that your goal is to assist them in whatever manner possible.</a:t>
            </a:r>
          </a:p>
          <a:p>
            <a:pPr lvl="2"/>
            <a:endParaRPr lang="en-US" sz="800" dirty="0" smtClean="0"/>
          </a:p>
          <a:p>
            <a:pPr lvl="1"/>
            <a:r>
              <a:rPr lang="en-US" u="sng" dirty="0" smtClean="0"/>
              <a:t>2. Demonstrate </a:t>
            </a:r>
            <a:r>
              <a:rPr lang="en-US" u="sng" dirty="0" smtClean="0"/>
              <a:t>Commitment</a:t>
            </a:r>
            <a:endParaRPr lang="en-US" dirty="0" smtClean="0"/>
          </a:p>
          <a:p>
            <a:pPr lvl="2"/>
            <a:r>
              <a:rPr lang="en-US" dirty="0" smtClean="0">
                <a:solidFill>
                  <a:srgbClr val="FF0000"/>
                </a:solidFill>
              </a:rPr>
              <a:t>You must verbalize and demonstrate your desire to continue or strengthen your relationship.  The way to do this with customers is through sound interpersonal communication efforts.  Once you have smoothed things over a bit emotionally with the customer, take definitive action to address the service or product breakdown.</a:t>
            </a:r>
          </a:p>
        </p:txBody>
      </p:sp>
      <p:pic>
        <p:nvPicPr>
          <p:cNvPr id="5" name="Picture 4" descr="Salvage &amp;amp; Co Indy – Salvage &amp;amp; Co Indy"/>
          <p:cNvPicPr/>
          <p:nvPr/>
        </p:nvPicPr>
        <p:blipFill>
          <a:blip r:embed="rId2" cstate="print"/>
          <a:srcRect/>
          <a:stretch>
            <a:fillRect/>
          </a:stretch>
        </p:blipFill>
        <p:spPr bwMode="auto">
          <a:xfrm>
            <a:off x="7239000" y="1"/>
            <a:ext cx="1905000" cy="129540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Salvaging Relationships After Conflict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lnSpcReduction="10000"/>
          </a:bodyPr>
          <a:lstStyle/>
          <a:p>
            <a:r>
              <a:rPr lang="en-US" sz="2300" u="sng" dirty="0" smtClean="0"/>
              <a:t>The following strategies can assist in service recovery efforts</a:t>
            </a:r>
            <a:r>
              <a:rPr lang="en-US" sz="2300" dirty="0" smtClean="0"/>
              <a:t>:</a:t>
            </a:r>
          </a:p>
          <a:p>
            <a:endParaRPr lang="en-US" sz="800" dirty="0" smtClean="0"/>
          </a:p>
          <a:p>
            <a:pPr lvl="1"/>
            <a:r>
              <a:rPr lang="en-US" u="sng" dirty="0" smtClean="0"/>
              <a:t>3. Be </a:t>
            </a:r>
            <a:r>
              <a:rPr lang="en-US" u="sng" dirty="0" smtClean="0"/>
              <a:t>Realistic</a:t>
            </a:r>
          </a:p>
          <a:p>
            <a:pPr lvl="2"/>
            <a:r>
              <a:rPr lang="en-US" dirty="0" smtClean="0">
                <a:solidFill>
                  <a:srgbClr val="FF0000"/>
                </a:solidFill>
              </a:rPr>
              <a:t>Because of cultural, gender, generational, and behavioral style differences, it is difficult for some people to “forgive and forget.”  You have to help restore their trust systematically.  </a:t>
            </a:r>
          </a:p>
          <a:p>
            <a:pPr lvl="1"/>
            <a:r>
              <a:rPr lang="en-US" u="sng" dirty="0" smtClean="0"/>
              <a:t>4. Remain </a:t>
            </a:r>
            <a:r>
              <a:rPr lang="en-US" u="sng" dirty="0" smtClean="0"/>
              <a:t>Flexible</a:t>
            </a:r>
          </a:p>
          <a:p>
            <a:pPr lvl="2"/>
            <a:r>
              <a:rPr lang="en-US" dirty="0" smtClean="0">
                <a:solidFill>
                  <a:srgbClr val="FF0000"/>
                </a:solidFill>
              </a:rPr>
              <a:t>A solid customer-provider relationship involves the ability to give and take.  It is especially crucial that you and the other people involved make concessions following conflict.</a:t>
            </a:r>
          </a:p>
          <a:p>
            <a:pPr lvl="1"/>
            <a:r>
              <a:rPr lang="en-US" u="sng" dirty="0" smtClean="0"/>
              <a:t>5. Keep </a:t>
            </a:r>
            <a:r>
              <a:rPr lang="en-US" u="sng" dirty="0" smtClean="0"/>
              <a:t>Communication Open</a:t>
            </a:r>
          </a:p>
          <a:p>
            <a:pPr lvl="2"/>
            <a:r>
              <a:rPr lang="en-US" dirty="0" smtClean="0">
                <a:solidFill>
                  <a:srgbClr val="FF0000"/>
                </a:solidFill>
              </a:rPr>
              <a:t>One of the biggest cause of conflict and destroyed relationships is poor communication.  Recognize and soothe emotions.  Be willing to compromise and let the customer take the lead in discussion.</a:t>
            </a:r>
          </a:p>
        </p:txBody>
      </p:sp>
      <p:pic>
        <p:nvPicPr>
          <p:cNvPr id="5" name="Picture 4" descr="Salvage &amp;amp; Co Indy – Salvage &amp;amp; Co Indy"/>
          <p:cNvPicPr/>
          <p:nvPr/>
        </p:nvPicPr>
        <p:blipFill>
          <a:blip r:embed="rId2" cstate="print"/>
          <a:srcRect/>
          <a:stretch>
            <a:fillRect/>
          </a:stretch>
        </p:blipFill>
        <p:spPr bwMode="auto">
          <a:xfrm>
            <a:off x="7239000" y="1"/>
            <a:ext cx="1905000" cy="12954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Salvaging Relationships After Conflict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lnSpcReduction="10000"/>
          </a:bodyPr>
          <a:lstStyle/>
          <a:p>
            <a:r>
              <a:rPr lang="en-US" sz="2300" u="sng" dirty="0" smtClean="0"/>
              <a:t>The following strategies can assist in service recovery efforts</a:t>
            </a:r>
            <a:r>
              <a:rPr lang="en-US" sz="2300" dirty="0" smtClean="0"/>
              <a:t>:</a:t>
            </a:r>
          </a:p>
          <a:p>
            <a:endParaRPr lang="en-US" sz="800" dirty="0" smtClean="0"/>
          </a:p>
          <a:p>
            <a:pPr lvl="1"/>
            <a:r>
              <a:rPr lang="en-US" u="sng" dirty="0" smtClean="0"/>
              <a:t>6. Gain </a:t>
            </a:r>
            <a:r>
              <a:rPr lang="en-US" u="sng" dirty="0" smtClean="0"/>
              <a:t>Commitment</a:t>
            </a:r>
          </a:p>
          <a:p>
            <a:pPr lvl="2"/>
            <a:r>
              <a:rPr lang="en-US" dirty="0" smtClean="0">
                <a:solidFill>
                  <a:srgbClr val="FF0000"/>
                </a:solidFill>
              </a:rPr>
              <a:t>You cannot do it all by yourself.  Get a commitment to work toward reconciliation from any other person(s) involved.  Also, once they relax a bit and seem to be more receptive to listening to your suggestions, reaffirm that you have acted in a manner to resolve the issue to their satisfaction.  Let them know that your goal is to help them as best you can.</a:t>
            </a:r>
          </a:p>
          <a:p>
            <a:pPr lvl="2"/>
            <a:endParaRPr lang="en-US" sz="800" dirty="0" smtClean="0"/>
          </a:p>
          <a:p>
            <a:pPr lvl="1"/>
            <a:r>
              <a:rPr lang="en-US" u="sng" dirty="0" smtClean="0"/>
              <a:t>7. Monitor </a:t>
            </a:r>
            <a:r>
              <a:rPr lang="en-US" u="sng" dirty="0" smtClean="0"/>
              <a:t>Progress</a:t>
            </a:r>
          </a:p>
          <a:p>
            <a:pPr lvl="2"/>
            <a:r>
              <a:rPr lang="en-US" dirty="0" smtClean="0">
                <a:solidFill>
                  <a:srgbClr val="FF0000"/>
                </a:solidFill>
              </a:rPr>
              <a:t>Do not assume that, because the conflict or problem was resolved, it will remain that way.  Deep-seated issues often resurface, especially when you do not obtain commitment from the other party.  Be sure to follow-up shortly afterward to ensure that a spark does not rekindle into a blazing fire in their mind.</a:t>
            </a:r>
            <a:endParaRPr lang="en-US" dirty="0">
              <a:solidFill>
                <a:srgbClr val="FF0000"/>
              </a:solidFill>
            </a:endParaRPr>
          </a:p>
        </p:txBody>
      </p:sp>
      <p:pic>
        <p:nvPicPr>
          <p:cNvPr id="5" name="Picture 4" descr="Salvage &amp;amp; Co Indy – Salvage &amp;amp; Co Indy"/>
          <p:cNvPicPr/>
          <p:nvPr/>
        </p:nvPicPr>
        <p:blipFill>
          <a:blip r:embed="rId2" cstate="print"/>
          <a:srcRect/>
          <a:stretch>
            <a:fillRect/>
          </a:stretch>
        </p:blipFill>
        <p:spPr bwMode="auto">
          <a:xfrm>
            <a:off x="7239000" y="1"/>
            <a:ext cx="1905000" cy="12954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Problem-Solving Process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Before you begin to solve a customer’s problem, consider the fact that they may not really want you to “solve the problem.”  In some cases, a person simply wants to vent frustration or be heard</a:t>
            </a:r>
            <a:r>
              <a:rPr lang="en-US" dirty="0" smtClean="0"/>
              <a:t>.  </a:t>
            </a:r>
          </a:p>
          <a:p>
            <a:endParaRPr lang="en-US" sz="800" dirty="0" smtClean="0"/>
          </a:p>
          <a:p>
            <a:pPr lvl="1"/>
            <a:r>
              <a:rPr lang="en-US" sz="2000" dirty="0" smtClean="0">
                <a:solidFill>
                  <a:srgbClr val="FF0000"/>
                </a:solidFill>
              </a:rPr>
              <a:t>This is where empathetic listening – where you actively listen for messages being sent by the customer and then respond with statements such as, “I can appreciate your frustration,” and “I understand why you feel that way,” will come in handy</a:t>
            </a:r>
            <a:r>
              <a:rPr lang="en-US" dirty="0" smtClean="0">
                <a:solidFill>
                  <a:srgbClr val="FF0000"/>
                </a:solidFill>
              </a:rPr>
              <a:t>.</a:t>
            </a:r>
          </a:p>
          <a:p>
            <a:pPr lvl="2">
              <a:buNone/>
            </a:pPr>
            <a:endParaRPr lang="en-US" dirty="0"/>
          </a:p>
        </p:txBody>
      </p:sp>
      <p:pic>
        <p:nvPicPr>
          <p:cNvPr id="5" name="Picture 4" descr="Problem Solving Circle Word Cloud, Business Concept Royalty Free Cliparts,  Vectors, And Stock Illustration. Image 90594546."/>
          <p:cNvPicPr/>
          <p:nvPr/>
        </p:nvPicPr>
        <p:blipFill>
          <a:blip r:embed="rId2" cstate="print"/>
          <a:srcRect/>
          <a:stretch>
            <a:fillRect/>
          </a:stretch>
        </p:blipFill>
        <p:spPr bwMode="auto">
          <a:xfrm>
            <a:off x="5791200" y="4800600"/>
            <a:ext cx="3352800" cy="2057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Role of Behavioral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Because customers can display various types of behavior from time to time, you should carefully observe their behavior and learn about each style as an indicator of the type of person with whom you are dealing</a:t>
            </a:r>
            <a:r>
              <a:rPr lang="en-US" dirty="0" smtClean="0"/>
              <a:t>.</a:t>
            </a:r>
          </a:p>
          <a:p>
            <a:endParaRPr lang="en-US" sz="800" dirty="0" smtClean="0"/>
          </a:p>
          <a:p>
            <a:pPr lvl="1"/>
            <a:r>
              <a:rPr lang="en-US" dirty="0" smtClean="0"/>
              <a:t>Just remember that human beings are complex and react to stimuli in various ways, so  adapt your approach as needed.</a:t>
            </a:r>
          </a:p>
          <a:p>
            <a:pPr lvl="1"/>
            <a:endParaRPr lang="en-US" sz="800" dirty="0" smtClean="0"/>
          </a:p>
          <a:p>
            <a:pPr lvl="2"/>
            <a:r>
              <a:rPr lang="en-US" dirty="0" smtClean="0">
                <a:solidFill>
                  <a:srgbClr val="FF0000"/>
                </a:solidFill>
              </a:rPr>
              <a:t>Do not use information you learn about styles as the definitive answer for resolving the situation.  In addition, learn to deal with your emotions so that you can prevent or resolve heated situations that may arise when dealing w/ personalities different from yours. </a:t>
            </a:r>
            <a:endParaRPr lang="en-US" dirty="0">
              <a:solidFill>
                <a:srgbClr val="FF0000"/>
              </a:solidFill>
            </a:endParaRPr>
          </a:p>
        </p:txBody>
      </p:sp>
      <p:pic>
        <p:nvPicPr>
          <p:cNvPr id="7" name="Picture 6" descr="Observe Provides SaaS Observability"/>
          <p:cNvPicPr/>
          <p:nvPr/>
        </p:nvPicPr>
        <p:blipFill>
          <a:blip r:embed="rId2" cstate="print"/>
          <a:srcRect/>
          <a:stretch>
            <a:fillRect/>
          </a:stretch>
        </p:blipFill>
        <p:spPr bwMode="auto">
          <a:xfrm>
            <a:off x="5410200" y="5486400"/>
            <a:ext cx="3733800" cy="13716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Problem-Solving Process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200" u="sng" dirty="0" smtClean="0"/>
              <a:t>In many cases, your customer will often have a solution in mind when they call you.  Your role may be to simply listen and offer to facilitate the implementation of the suggested solution</a:t>
            </a:r>
            <a:r>
              <a:rPr lang="en-US" dirty="0" smtClean="0"/>
              <a:t>.</a:t>
            </a:r>
          </a:p>
          <a:p>
            <a:endParaRPr lang="en-US" sz="800" dirty="0" smtClean="0"/>
          </a:p>
          <a:p>
            <a:pPr lvl="1"/>
            <a:r>
              <a:rPr lang="en-US" sz="2000" dirty="0" smtClean="0"/>
              <a:t>In some situations, you may have to “plant a seed” of possible solution by asking an open-end question that suggests your recommended approach.  If the customer takes your “seed” and nourishes it, you end up with an outcome for which they feel ownership, yet is actually one that you thought is best.</a:t>
            </a:r>
          </a:p>
          <a:p>
            <a:pPr lvl="1"/>
            <a:endParaRPr lang="en-US" sz="800" dirty="0" smtClean="0"/>
          </a:p>
          <a:p>
            <a:pPr lvl="2"/>
            <a:r>
              <a:rPr lang="en-US" sz="1800" dirty="0" smtClean="0">
                <a:solidFill>
                  <a:srgbClr val="FF0000"/>
                </a:solidFill>
              </a:rPr>
              <a:t>If you jointly solve a problem, the customer often feels ownership for the solution – they made the decision, and this leads to customer satisfaction.</a:t>
            </a:r>
            <a:endParaRPr lang="en-US" sz="1800" dirty="0">
              <a:solidFill>
                <a:srgbClr val="FF0000"/>
              </a:solidFill>
            </a:endParaRPr>
          </a:p>
        </p:txBody>
      </p:sp>
      <p:pic>
        <p:nvPicPr>
          <p:cNvPr id="5" name="Picture 4" descr="5 Problem Solving Strategies to Become a Better Problem Solver - SlideModel"/>
          <p:cNvPicPr/>
          <p:nvPr/>
        </p:nvPicPr>
        <p:blipFill>
          <a:blip r:embed="rId2" cstate="print"/>
          <a:srcRect/>
          <a:stretch>
            <a:fillRect/>
          </a:stretch>
        </p:blipFill>
        <p:spPr bwMode="auto">
          <a:xfrm>
            <a:off x="6096000" y="5257800"/>
            <a:ext cx="3048000" cy="16002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Problem-Solving Process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400" u="sng" dirty="0" smtClean="0"/>
              <a:t>To solve a problem, you need to first identify the cause and result of the issue and determine if it needs to be solved</a:t>
            </a:r>
            <a:r>
              <a:rPr lang="en-US" dirty="0" smtClean="0"/>
              <a:t>.</a:t>
            </a:r>
          </a:p>
          <a:p>
            <a:endParaRPr lang="en-US" sz="800" dirty="0" smtClean="0"/>
          </a:p>
          <a:p>
            <a:pPr lvl="1"/>
            <a:r>
              <a:rPr lang="en-US" dirty="0" smtClean="0"/>
              <a:t>Once you decide to solve the problem, follow the six proven steps to problem solving:</a:t>
            </a:r>
          </a:p>
          <a:p>
            <a:pPr lvl="1"/>
            <a:endParaRPr lang="en-US" sz="900" dirty="0" smtClean="0"/>
          </a:p>
          <a:p>
            <a:pPr marL="1051560" lvl="2" indent="-457200">
              <a:buFont typeface="+mj-lt"/>
              <a:buAutoNum type="arabicPeriod"/>
            </a:pPr>
            <a:r>
              <a:rPr lang="en-US" dirty="0" smtClean="0">
                <a:solidFill>
                  <a:srgbClr val="FF0000"/>
                </a:solidFill>
              </a:rPr>
              <a:t>Identify the Problem</a:t>
            </a:r>
          </a:p>
          <a:p>
            <a:pPr marL="1051560" lvl="2" indent="-457200">
              <a:buFont typeface="+mj-lt"/>
              <a:buAutoNum type="arabicPeriod"/>
            </a:pPr>
            <a:r>
              <a:rPr lang="en-US" dirty="0" smtClean="0">
                <a:solidFill>
                  <a:srgbClr val="FF0000"/>
                </a:solidFill>
              </a:rPr>
              <a:t>Compile and Analyze the Data</a:t>
            </a:r>
          </a:p>
          <a:p>
            <a:pPr marL="1051560" lvl="2" indent="-457200">
              <a:buFont typeface="+mj-lt"/>
              <a:buAutoNum type="arabicPeriod"/>
            </a:pPr>
            <a:r>
              <a:rPr lang="en-US" dirty="0" smtClean="0">
                <a:solidFill>
                  <a:srgbClr val="FF0000"/>
                </a:solidFill>
              </a:rPr>
              <a:t>Identify the Alternatives</a:t>
            </a:r>
          </a:p>
          <a:p>
            <a:pPr marL="1051560" lvl="2" indent="-457200">
              <a:buFont typeface="+mj-lt"/>
              <a:buAutoNum type="arabicPeriod"/>
            </a:pPr>
            <a:r>
              <a:rPr lang="en-US" dirty="0" smtClean="0">
                <a:solidFill>
                  <a:srgbClr val="FF0000"/>
                </a:solidFill>
              </a:rPr>
              <a:t>Evaluate the Alternatives</a:t>
            </a:r>
          </a:p>
          <a:p>
            <a:pPr marL="1051560" lvl="2" indent="-457200">
              <a:buFont typeface="+mj-lt"/>
              <a:buAutoNum type="arabicPeriod"/>
            </a:pPr>
            <a:r>
              <a:rPr lang="en-US" dirty="0" smtClean="0">
                <a:solidFill>
                  <a:srgbClr val="FF0000"/>
                </a:solidFill>
              </a:rPr>
              <a:t>Make a Decision</a:t>
            </a:r>
          </a:p>
          <a:p>
            <a:pPr marL="1051560" lvl="2" indent="-457200">
              <a:buFont typeface="+mj-lt"/>
              <a:buAutoNum type="arabicPeriod"/>
            </a:pPr>
            <a:r>
              <a:rPr lang="en-US" dirty="0" smtClean="0">
                <a:solidFill>
                  <a:srgbClr val="FF0000"/>
                </a:solidFill>
              </a:rPr>
              <a:t>Monitor the Results</a:t>
            </a:r>
          </a:p>
        </p:txBody>
      </p:sp>
      <p:pic>
        <p:nvPicPr>
          <p:cNvPr id="5" name="Picture 4" descr="Problem solving in word tag cloud on white Royalty Free Photo, Stock Image  by © olechowski #11448018"/>
          <p:cNvPicPr/>
          <p:nvPr/>
        </p:nvPicPr>
        <p:blipFill>
          <a:blip r:embed="rId2" cstate="print"/>
          <a:srcRect/>
          <a:stretch>
            <a:fillRect/>
          </a:stretch>
        </p:blipFill>
        <p:spPr bwMode="auto">
          <a:xfrm>
            <a:off x="5638800" y="3505200"/>
            <a:ext cx="2971800" cy="2697873"/>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Identify the Problem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400" u="sng" dirty="0" smtClean="0"/>
              <a:t>Before you can decide on a course of action, you must first know the nature and scope of the issue you are facing</a:t>
            </a:r>
            <a:r>
              <a:rPr lang="en-US" dirty="0" smtClean="0"/>
              <a:t>.</a:t>
            </a:r>
          </a:p>
          <a:p>
            <a:endParaRPr lang="en-US" sz="800" dirty="0" smtClean="0"/>
          </a:p>
          <a:p>
            <a:pPr lvl="1"/>
            <a:r>
              <a:rPr lang="en-US" sz="2000" dirty="0" smtClean="0"/>
              <a:t>The customer may not know how to explain their problem well.        In such cases, it is up to you to do a little detective work and ask questions or review available information.  </a:t>
            </a:r>
          </a:p>
          <a:p>
            <a:pPr lvl="1"/>
            <a:endParaRPr lang="en-US" sz="800" dirty="0" smtClean="0"/>
          </a:p>
          <a:p>
            <a:pPr lvl="2"/>
            <a:r>
              <a:rPr lang="en-US" sz="1800" dirty="0" smtClean="0">
                <a:solidFill>
                  <a:srgbClr val="FF0000"/>
                </a:solidFill>
              </a:rPr>
              <a:t>To learn as much about the issue as you can, start by speaking directly to the customer, when possible.  Collect any documentation or other background information available.</a:t>
            </a:r>
          </a:p>
          <a:p>
            <a:pPr lvl="2"/>
            <a:endParaRPr lang="en-US" dirty="0" smtClean="0"/>
          </a:p>
          <a:p>
            <a:pPr lvl="2">
              <a:buNone/>
            </a:pPr>
            <a:endParaRPr lang="en-US" dirty="0"/>
          </a:p>
        </p:txBody>
      </p:sp>
      <p:pic>
        <p:nvPicPr>
          <p:cNvPr id="5" name="Picture 4" descr="Problem Scenarios as a Device - Actuation Consulting"/>
          <p:cNvPicPr/>
          <p:nvPr/>
        </p:nvPicPr>
        <p:blipFill>
          <a:blip r:embed="rId2" cstate="print"/>
          <a:srcRect/>
          <a:stretch>
            <a:fillRect/>
          </a:stretch>
        </p:blipFill>
        <p:spPr bwMode="auto">
          <a:xfrm>
            <a:off x="4800600" y="4419600"/>
            <a:ext cx="4114800" cy="1879702"/>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Identify the Problem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Begin your journey into problem solving by apologizing for any inconvenience caused by your or your organization</a:t>
            </a:r>
            <a:r>
              <a:rPr lang="en-US" dirty="0" smtClean="0"/>
              <a:t>.</a:t>
            </a:r>
          </a:p>
          <a:p>
            <a:endParaRPr lang="en-US" sz="800" dirty="0" smtClean="0"/>
          </a:p>
          <a:p>
            <a:pPr lvl="1"/>
            <a:r>
              <a:rPr lang="en-US" sz="2000" dirty="0" smtClean="0"/>
              <a:t>Take responsibility for the problem or concern, even if you did not actually cause it.  Remember that you represent the organization to the customer.  In that role, you are “chosen” to be responsible.  Do not point fingers at others, policies or procedures, or other factors.  </a:t>
            </a:r>
          </a:p>
          <a:p>
            <a:pPr lvl="1"/>
            <a:endParaRPr lang="en-US" sz="800" dirty="0" smtClean="0"/>
          </a:p>
          <a:p>
            <a:pPr lvl="2"/>
            <a:r>
              <a:rPr lang="en-US" sz="1800" dirty="0" smtClean="0">
                <a:solidFill>
                  <a:srgbClr val="FF0000"/>
                </a:solidFill>
              </a:rPr>
              <a:t>It is important to let the customer know that you are sincerely remorseful (on behalf of the organization) and that you will do whatever possible to resolve the issue quickly and effectively.</a:t>
            </a:r>
            <a:endParaRPr lang="en-US" sz="1800" dirty="0">
              <a:solidFill>
                <a:srgbClr val="FF0000"/>
              </a:solidFill>
            </a:endParaRPr>
          </a:p>
        </p:txBody>
      </p:sp>
      <p:pic>
        <p:nvPicPr>
          <p:cNvPr id="5" name="Picture 4" descr="Clean Elections commissioner condemns shooting joke by state representative  - Rose Law Group Reporter"/>
          <p:cNvPicPr/>
          <p:nvPr/>
        </p:nvPicPr>
        <p:blipFill>
          <a:blip r:embed="rId2" cstate="print"/>
          <a:srcRect/>
          <a:stretch>
            <a:fillRect/>
          </a:stretch>
        </p:blipFill>
        <p:spPr bwMode="auto">
          <a:xfrm>
            <a:off x="5638800" y="4724400"/>
            <a:ext cx="3505200" cy="21336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Compile and Analyze the Data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400" u="sng" dirty="0" smtClean="0"/>
              <a:t>To effectively determine a course of action, you need as much information as possible and thorough understanding of what you are dealing with</a:t>
            </a:r>
            <a:r>
              <a:rPr lang="en-US" dirty="0" smtClean="0"/>
              <a:t>.</a:t>
            </a:r>
          </a:p>
          <a:p>
            <a:endParaRPr lang="en-US" sz="800" dirty="0" smtClean="0"/>
          </a:p>
          <a:p>
            <a:pPr lvl="1"/>
            <a:r>
              <a:rPr lang="en-US" sz="2000" dirty="0" smtClean="0"/>
              <a:t>Getting that data requires active listening and investigative work.  </a:t>
            </a:r>
          </a:p>
          <a:p>
            <a:pPr lvl="1"/>
            <a:r>
              <a:rPr lang="en-US" sz="2000" dirty="0" smtClean="0"/>
              <a:t>You may need to collect information from a variety of sources, such as sales receipts, correspondence, the customer, public records, coworkers, organizational files, and the manufacturer.</a:t>
            </a:r>
          </a:p>
          <a:p>
            <a:pPr lvl="1"/>
            <a:endParaRPr lang="en-US" sz="800" dirty="0" smtClean="0"/>
          </a:p>
          <a:p>
            <a:pPr lvl="2"/>
            <a:r>
              <a:rPr lang="en-US" dirty="0" smtClean="0">
                <a:solidFill>
                  <a:srgbClr val="FF0000"/>
                </a:solidFill>
              </a:rPr>
              <a:t>In gathering data, you should also do a quick assessment of the seriousness of the problem.  Look for patterns or trends in complaints received.  Ask for opinions from others.  </a:t>
            </a:r>
            <a:endParaRPr lang="en-US" dirty="0">
              <a:solidFill>
                <a:srgbClr val="FF0000"/>
              </a:solidFill>
            </a:endParaRPr>
          </a:p>
        </p:txBody>
      </p:sp>
      <p:pic>
        <p:nvPicPr>
          <p:cNvPr id="5" name="Picture 4" descr="Analyze Meaning - YouTube"/>
          <p:cNvPicPr/>
          <p:nvPr/>
        </p:nvPicPr>
        <p:blipFill>
          <a:blip r:embed="rId2" cstate="print"/>
          <a:srcRect/>
          <a:stretch>
            <a:fillRect/>
          </a:stretch>
        </p:blipFill>
        <p:spPr bwMode="auto">
          <a:xfrm>
            <a:off x="6096000" y="5486400"/>
            <a:ext cx="3048000" cy="13716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Identify the Alternatives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Let customers know that you are willing to work with them to find an acceptable issue resolution.  Tell them what you can do, gain agreement, and then set about taking action</a:t>
            </a:r>
            <a:r>
              <a:rPr lang="en-US" dirty="0" smtClean="0"/>
              <a:t>.</a:t>
            </a:r>
          </a:p>
          <a:p>
            <a:endParaRPr lang="en-US" sz="800" dirty="0" smtClean="0"/>
          </a:p>
          <a:p>
            <a:pPr lvl="1"/>
            <a:r>
              <a:rPr lang="en-US" sz="2000" dirty="0" smtClean="0">
                <a:solidFill>
                  <a:srgbClr val="FF0000"/>
                </a:solidFill>
              </a:rPr>
              <a:t>You have an advantage when a customer notifies you of a problem or their dissatisfaction.  You can offer an objective, outside perspective.  In effect, you are performing as an outside consultant.  Use this outside vantage point to offer suggestions or viewpoints that the customer may not see or has overlooked.  Additionally, make sure you consider various possibilities and alternatives when thinking about potential resolutions.</a:t>
            </a:r>
            <a:endParaRPr lang="en-US" sz="2000" dirty="0">
              <a:solidFill>
                <a:srgbClr val="FF0000"/>
              </a:solidFill>
            </a:endParaRPr>
          </a:p>
        </p:txBody>
      </p:sp>
      <p:pic>
        <p:nvPicPr>
          <p:cNvPr id="5" name="Picture 4" descr="Identify - Home"/>
          <p:cNvPicPr/>
          <p:nvPr/>
        </p:nvPicPr>
        <p:blipFill>
          <a:blip r:embed="rId2" cstate="print"/>
          <a:srcRect/>
          <a:stretch>
            <a:fillRect/>
          </a:stretch>
        </p:blipFill>
        <p:spPr bwMode="auto">
          <a:xfrm>
            <a:off x="4267200" y="4800600"/>
            <a:ext cx="4648200" cy="16002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Identify the Alternatives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Look out for the best interests of your customer and your organization throughout the problem-solving process</a:t>
            </a:r>
            <a:r>
              <a:rPr lang="en-US" dirty="0" smtClean="0"/>
              <a:t>.  </a:t>
            </a:r>
          </a:p>
          <a:p>
            <a:endParaRPr lang="en-US" sz="800" dirty="0" smtClean="0"/>
          </a:p>
          <a:p>
            <a:pPr lvl="1"/>
            <a:r>
              <a:rPr lang="en-US" dirty="0" smtClean="0"/>
              <a:t>Be willing to listen to customer suggestions and think “outside the box” for ideas other than the ones that you and your organization typically use.  </a:t>
            </a:r>
          </a:p>
          <a:p>
            <a:pPr lvl="2"/>
            <a:endParaRPr lang="en-US" sz="800" dirty="0" smtClean="0"/>
          </a:p>
          <a:p>
            <a:pPr lvl="2"/>
            <a:r>
              <a:rPr lang="en-US" dirty="0" smtClean="0">
                <a:solidFill>
                  <a:srgbClr val="FF0000"/>
                </a:solidFill>
              </a:rPr>
              <a:t>Do not opt for convenience at the risk of customer satisfaction.  </a:t>
            </a:r>
          </a:p>
          <a:p>
            <a:pPr lvl="2"/>
            <a:r>
              <a:rPr lang="en-US" dirty="0" smtClean="0">
                <a:solidFill>
                  <a:srgbClr val="FF0000"/>
                </a:solidFill>
              </a:rPr>
              <a:t>If necessary, seek any needed approval from higher authority to access other options. </a:t>
            </a:r>
            <a:endParaRPr lang="en-US" dirty="0">
              <a:solidFill>
                <a:srgbClr val="FF0000"/>
              </a:solidFill>
            </a:endParaRPr>
          </a:p>
        </p:txBody>
      </p:sp>
      <p:pic>
        <p:nvPicPr>
          <p:cNvPr id="5" name="Picture 4" descr="Identify | Definitions &amp;amp; Meanings That Nobody Will Tell You."/>
          <p:cNvPicPr/>
          <p:nvPr/>
        </p:nvPicPr>
        <p:blipFill>
          <a:blip r:embed="rId2" cstate="print"/>
          <a:srcRect/>
          <a:stretch>
            <a:fillRect/>
          </a:stretch>
        </p:blipFill>
        <p:spPr bwMode="auto">
          <a:xfrm>
            <a:off x="4953000" y="4724400"/>
            <a:ext cx="4191000" cy="21336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Evaluate the Alternatives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400" u="sng" dirty="0" smtClean="0"/>
              <a:t>Once you have collected all the facts, look at your alternatives or possible options. </a:t>
            </a:r>
          </a:p>
          <a:p>
            <a:endParaRPr lang="en-US" sz="800" u="sng" dirty="0" smtClean="0"/>
          </a:p>
          <a:p>
            <a:pPr lvl="1"/>
            <a:r>
              <a:rPr lang="en-US" dirty="0" smtClean="0"/>
              <a:t>While you should certainly strive to hold down costs to your organization, be careful not to let cost be the deciding factor.</a:t>
            </a:r>
            <a:endParaRPr lang="en-US" sz="800" dirty="0" smtClean="0"/>
          </a:p>
          <a:p>
            <a:pPr lvl="1"/>
            <a:r>
              <a:rPr lang="en-US" dirty="0" smtClean="0"/>
              <a:t>Consider the following factors in this evaluation process:</a:t>
            </a:r>
          </a:p>
          <a:p>
            <a:pPr lvl="1"/>
            <a:endParaRPr lang="en-US" sz="800" dirty="0" smtClean="0"/>
          </a:p>
          <a:p>
            <a:pPr lvl="2"/>
            <a:r>
              <a:rPr lang="en-US" dirty="0" smtClean="0">
                <a:solidFill>
                  <a:srgbClr val="FF0000"/>
                </a:solidFill>
              </a:rPr>
              <a:t>What is the most efficient way to solve this problem?</a:t>
            </a:r>
          </a:p>
          <a:p>
            <a:pPr lvl="2"/>
            <a:r>
              <a:rPr lang="en-US" dirty="0" smtClean="0">
                <a:solidFill>
                  <a:srgbClr val="FF0000"/>
                </a:solidFill>
              </a:rPr>
              <a:t>Which are the most effective options for solving this problem?</a:t>
            </a:r>
          </a:p>
          <a:p>
            <a:pPr lvl="2"/>
            <a:r>
              <a:rPr lang="en-US" dirty="0" smtClean="0">
                <a:solidFill>
                  <a:srgbClr val="FF0000"/>
                </a:solidFill>
              </a:rPr>
              <a:t>Which options are the most cost-effective?</a:t>
            </a:r>
          </a:p>
          <a:p>
            <a:pPr lvl="2"/>
            <a:r>
              <a:rPr lang="en-US" dirty="0" smtClean="0">
                <a:solidFill>
                  <a:srgbClr val="FF0000"/>
                </a:solidFill>
              </a:rPr>
              <a:t>Will the options solve the problem and satisfy the customer?</a:t>
            </a:r>
          </a:p>
          <a:p>
            <a:pPr lvl="2"/>
            <a:r>
              <a:rPr lang="en-US" dirty="0" smtClean="0">
                <a:solidFill>
                  <a:srgbClr val="FF0000"/>
                </a:solidFill>
              </a:rPr>
              <a:t>Will the selected alternative create new issues?</a:t>
            </a:r>
            <a:endParaRPr lang="en-US" dirty="0">
              <a:solidFill>
                <a:srgbClr val="FF0000"/>
              </a:solidFill>
            </a:endParaRPr>
          </a:p>
        </p:txBody>
      </p:sp>
      <p:pic>
        <p:nvPicPr>
          <p:cNvPr id="5" name="Picture 4" descr="Evaluate Acquires Bioscience Advisors, Adding the Most Comprehensive  Database of Biopharma Deals to Its Commercial Intelligence Portfolio |  Business Wire"/>
          <p:cNvPicPr/>
          <p:nvPr/>
        </p:nvPicPr>
        <p:blipFill>
          <a:blip r:embed="rId2" cstate="print"/>
          <a:srcRect/>
          <a:stretch>
            <a:fillRect/>
          </a:stretch>
        </p:blipFill>
        <p:spPr bwMode="auto">
          <a:xfrm>
            <a:off x="5791200" y="5562600"/>
            <a:ext cx="3352800" cy="12954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Make a Decision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400" u="sng" dirty="0" smtClean="0"/>
              <a:t>Make a decision on what your course of action will be.  To do this, ask the customer, “Which option do you prefer</a:t>
            </a:r>
            <a:r>
              <a:rPr lang="en-US" dirty="0" smtClean="0"/>
              <a:t>?”</a:t>
            </a:r>
          </a:p>
          <a:p>
            <a:endParaRPr lang="en-US" sz="800" dirty="0" smtClean="0"/>
          </a:p>
          <a:p>
            <a:pPr lvl="1"/>
            <a:r>
              <a:rPr lang="en-US" dirty="0" smtClean="0"/>
              <a:t>This simple question now puts the customer into the decision-making position and they will feel empowered. It now becomes their choice, and you can potentially avoid recurring problems.  </a:t>
            </a:r>
          </a:p>
          <a:p>
            <a:pPr lvl="1"/>
            <a:endParaRPr lang="en-US" sz="800" dirty="0" smtClean="0"/>
          </a:p>
          <a:p>
            <a:pPr lvl="2"/>
            <a:r>
              <a:rPr lang="en-US" dirty="0" smtClean="0">
                <a:solidFill>
                  <a:srgbClr val="FF0000"/>
                </a:solidFill>
              </a:rPr>
              <a:t>Proceed and resolve the issue if the customer’s request is reasonable and possible.  If not, negotiate a different alternative.</a:t>
            </a:r>
            <a:endParaRPr lang="en-US" dirty="0">
              <a:solidFill>
                <a:srgbClr val="FF0000"/>
              </a:solidFill>
            </a:endParaRPr>
          </a:p>
        </p:txBody>
      </p:sp>
      <p:pic>
        <p:nvPicPr>
          <p:cNvPr id="5" name="Picture 4" descr="The Power of Decision - Silver Lining Recovery"/>
          <p:cNvPicPr/>
          <p:nvPr/>
        </p:nvPicPr>
        <p:blipFill>
          <a:blip r:embed="rId2" cstate="print"/>
          <a:srcRect/>
          <a:stretch>
            <a:fillRect/>
          </a:stretch>
        </p:blipFill>
        <p:spPr bwMode="auto">
          <a:xfrm>
            <a:off x="5105400" y="4572000"/>
            <a:ext cx="4038600" cy="22860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Monitor the Results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lstStyle/>
          <a:p>
            <a:r>
              <a:rPr lang="en-US" sz="2200" u="sng" dirty="0" smtClean="0"/>
              <a:t>Once you have made a decision, monitor the effect or results.   Do not assume that your customer is satisfied, especially if any negotiation occurred between the two of you</a:t>
            </a:r>
            <a:r>
              <a:rPr lang="en-US" dirty="0" smtClean="0"/>
              <a:t>.</a:t>
            </a:r>
          </a:p>
          <a:p>
            <a:endParaRPr lang="en-US" sz="800" dirty="0" smtClean="0"/>
          </a:p>
          <a:p>
            <a:pPr lvl="1"/>
            <a:r>
              <a:rPr lang="en-US" sz="2000" dirty="0" smtClean="0"/>
              <a:t>You can monitor the situation with a follow-up call, by asking if the customer needs anything else when you next speak to them, or by sending a written follow-up.  Many companies now use online surveys through websites like </a:t>
            </a:r>
            <a:r>
              <a:rPr lang="en-US" sz="2000" dirty="0" err="1" smtClean="0"/>
              <a:t>SurveyMonkey</a:t>
            </a:r>
            <a:r>
              <a:rPr lang="en-US" sz="2000" dirty="0" smtClean="0"/>
              <a:t>.</a:t>
            </a:r>
          </a:p>
          <a:p>
            <a:pPr lvl="1"/>
            <a:endParaRPr lang="en-US" sz="800" dirty="0" smtClean="0"/>
          </a:p>
          <a:p>
            <a:pPr lvl="2"/>
            <a:r>
              <a:rPr lang="en-US" dirty="0" smtClean="0">
                <a:solidFill>
                  <a:srgbClr val="FF0000"/>
                </a:solidFill>
              </a:rPr>
              <a:t>If you determine that your customer is not satisfied or additional needs are present, go back to step one and start over.</a:t>
            </a:r>
          </a:p>
        </p:txBody>
      </p:sp>
      <p:pic>
        <p:nvPicPr>
          <p:cNvPr id="5" name="Picture 4" descr="Mother and Newborn Information for Tracking Outcomes and Results (MoNITOR)"/>
          <p:cNvPicPr/>
          <p:nvPr/>
        </p:nvPicPr>
        <p:blipFill>
          <a:blip r:embed="rId2" cstate="print"/>
          <a:srcRect/>
          <a:stretch>
            <a:fillRect/>
          </a:stretch>
        </p:blipFill>
        <p:spPr bwMode="auto">
          <a:xfrm>
            <a:off x="1752600" y="4953000"/>
            <a:ext cx="5715000" cy="14554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Difficult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Ultimately, successful service is delivered through effective communication skills, positive attitude, patience, and a willingness to help the customer</a:t>
            </a:r>
            <a:r>
              <a:rPr lang="en-US" dirty="0" smtClean="0"/>
              <a:t>.</a:t>
            </a:r>
          </a:p>
          <a:p>
            <a:endParaRPr lang="en-US" sz="800" dirty="0" smtClean="0"/>
          </a:p>
          <a:p>
            <a:pPr lvl="1"/>
            <a:r>
              <a:rPr lang="en-US" dirty="0" smtClean="0"/>
              <a:t>You may think of difficult customer contacts as those in which you have to deal with negative, angry, demanding, or aggressive people.  </a:t>
            </a:r>
          </a:p>
          <a:p>
            <a:pPr lvl="1"/>
            <a:endParaRPr lang="en-US" sz="800" dirty="0" smtClean="0"/>
          </a:p>
          <a:p>
            <a:pPr lvl="2"/>
            <a:r>
              <a:rPr lang="en-US" dirty="0" smtClean="0">
                <a:solidFill>
                  <a:srgbClr val="FF0000"/>
                </a:solidFill>
              </a:rPr>
              <a:t>These are just a few of the types of potentially difficult interactions that you may encounter as a service representative.  </a:t>
            </a:r>
            <a:endParaRPr lang="en-US" dirty="0">
              <a:solidFill>
                <a:srgbClr val="FF0000"/>
              </a:solidFill>
            </a:endParaRPr>
          </a:p>
        </p:txBody>
      </p:sp>
      <p:pic>
        <p:nvPicPr>
          <p:cNvPr id="5" name="Picture 4" descr="http://ultimmatraining.com/wp-content/uploads/2019/01/The-Art-of-dealing-1.jpg"/>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Implementing a Service Recovery Strategy</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r>
              <a:rPr lang="en-US" sz="2400" u="sng" dirty="0" smtClean="0"/>
              <a:t>The job of a service provider is to return the customer to a satisfied state.  Not listening, poor communication, and lack of respect are roadblocks</a:t>
            </a:r>
            <a:r>
              <a:rPr lang="en-US" dirty="0" smtClean="0"/>
              <a:t>.</a:t>
            </a:r>
          </a:p>
          <a:p>
            <a:endParaRPr lang="en-US" sz="800" dirty="0" smtClean="0"/>
          </a:p>
          <a:p>
            <a:pPr lvl="1"/>
            <a:r>
              <a:rPr lang="en-US" dirty="0" smtClean="0"/>
              <a:t>We make mistakes.  Mistakes can appear glaring to customers, who can be very demanding and unforgiving.  </a:t>
            </a:r>
          </a:p>
          <a:p>
            <a:pPr lvl="1"/>
            <a:endParaRPr lang="en-US" sz="800" dirty="0" smtClean="0"/>
          </a:p>
          <a:p>
            <a:pPr lvl="2"/>
            <a:r>
              <a:rPr lang="en-US" sz="1800" dirty="0" smtClean="0">
                <a:solidFill>
                  <a:srgbClr val="FF0000"/>
                </a:solidFill>
              </a:rPr>
              <a:t>The best you can hope for when something goes wrong is that you can identify the cause and remedy it quickly to satisfaction.</a:t>
            </a:r>
          </a:p>
          <a:p>
            <a:pPr lvl="2"/>
            <a:r>
              <a:rPr lang="en-US" sz="1800" dirty="0" smtClean="0">
                <a:solidFill>
                  <a:srgbClr val="FF0000"/>
                </a:solidFill>
              </a:rPr>
              <a:t>The primary purpose of any good service recovery program should be to return the customer-provider relationship to its normal state.  If done well, a disgruntled customer can often become one who is very loyal      and who acts as a publicist for the organization.</a:t>
            </a:r>
          </a:p>
          <a:p>
            <a:pPr lvl="2">
              <a:buNone/>
            </a:pPr>
            <a:endParaRPr lang="en-US" dirty="0" smtClean="0"/>
          </a:p>
          <a:p>
            <a:pPr lvl="1"/>
            <a:endParaRPr lang="en-US" dirty="0"/>
          </a:p>
        </p:txBody>
      </p:sp>
      <p:pic>
        <p:nvPicPr>
          <p:cNvPr id="5" name="Picture 4" descr="The 5 best tricks for recovery! - Maik Wiedenbach"/>
          <p:cNvPicPr/>
          <p:nvPr/>
        </p:nvPicPr>
        <p:blipFill>
          <a:blip r:embed="rId2" cstate="print"/>
          <a:srcRect/>
          <a:stretch>
            <a:fillRect/>
          </a:stretch>
        </p:blipFill>
        <p:spPr bwMode="auto">
          <a:xfrm>
            <a:off x="6477000" y="5410200"/>
            <a:ext cx="2667000" cy="14478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Implementing a Service Recovery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normAutofit/>
          </a:bodyPr>
          <a:lstStyle/>
          <a:p>
            <a:r>
              <a:rPr lang="en-US" sz="2400" u="sng" dirty="0" smtClean="0"/>
              <a:t>Some typical reasons that necessitate service recovery</a:t>
            </a:r>
            <a:r>
              <a:rPr lang="en-US" dirty="0" smtClean="0"/>
              <a:t>:</a:t>
            </a:r>
          </a:p>
          <a:p>
            <a:endParaRPr lang="en-US" sz="800" dirty="0" smtClean="0"/>
          </a:p>
          <a:p>
            <a:pPr lvl="1"/>
            <a:r>
              <a:rPr lang="en-US" sz="2100" dirty="0" smtClean="0">
                <a:solidFill>
                  <a:srgbClr val="FF0000"/>
                </a:solidFill>
              </a:rPr>
              <a:t>Product or service did not deliver as expected.</a:t>
            </a:r>
          </a:p>
          <a:p>
            <a:pPr lvl="1"/>
            <a:r>
              <a:rPr lang="en-US" sz="2100" dirty="0" smtClean="0">
                <a:solidFill>
                  <a:srgbClr val="FF0000"/>
                </a:solidFill>
              </a:rPr>
              <a:t>There was a failure to keep a promise.</a:t>
            </a:r>
          </a:p>
          <a:p>
            <a:pPr lvl="1"/>
            <a:r>
              <a:rPr lang="en-US" sz="2100" dirty="0" smtClean="0">
                <a:solidFill>
                  <a:srgbClr val="FF0000"/>
                </a:solidFill>
              </a:rPr>
              <a:t>A deadline was missed.</a:t>
            </a:r>
          </a:p>
          <a:p>
            <a:pPr lvl="1"/>
            <a:r>
              <a:rPr lang="en-US" sz="2100" dirty="0" smtClean="0">
                <a:solidFill>
                  <a:srgbClr val="FF0000"/>
                </a:solidFill>
              </a:rPr>
              <a:t>Customer service was not adequately provided.</a:t>
            </a:r>
          </a:p>
          <a:p>
            <a:pPr lvl="1"/>
            <a:r>
              <a:rPr lang="en-US" sz="2100" dirty="0" smtClean="0">
                <a:solidFill>
                  <a:srgbClr val="FF0000"/>
                </a:solidFill>
              </a:rPr>
              <a:t>A service provider lacked adequate knowledge or skills.</a:t>
            </a:r>
          </a:p>
          <a:p>
            <a:pPr lvl="1"/>
            <a:r>
              <a:rPr lang="en-US" sz="2100" dirty="0" smtClean="0">
                <a:solidFill>
                  <a:srgbClr val="FF0000"/>
                </a:solidFill>
              </a:rPr>
              <a:t>Actions taken by organization inconvenienced customer.</a:t>
            </a:r>
          </a:p>
          <a:p>
            <a:pPr lvl="1"/>
            <a:r>
              <a:rPr lang="en-US" sz="2100" dirty="0" smtClean="0">
                <a:solidFill>
                  <a:srgbClr val="FF0000"/>
                </a:solidFill>
              </a:rPr>
              <a:t>A customer order or request was not handled properly.</a:t>
            </a:r>
          </a:p>
          <a:p>
            <a:pPr lvl="1"/>
            <a:r>
              <a:rPr lang="en-US" sz="2100" dirty="0" smtClean="0">
                <a:solidFill>
                  <a:srgbClr val="FF0000"/>
                </a:solidFill>
              </a:rPr>
              <a:t>Attempt to return or exchange item was hampered by policy.</a:t>
            </a:r>
          </a:p>
          <a:p>
            <a:pPr lvl="1"/>
            <a:r>
              <a:rPr lang="en-US" sz="2100" dirty="0" smtClean="0">
                <a:solidFill>
                  <a:srgbClr val="FF0000"/>
                </a:solidFill>
              </a:rPr>
              <a:t>A customer was given the “runaround” or treated rudely.</a:t>
            </a:r>
          </a:p>
          <a:p>
            <a:pPr lvl="1">
              <a:buNone/>
            </a:pPr>
            <a:endParaRPr lang="en-US" dirty="0" smtClean="0"/>
          </a:p>
          <a:p>
            <a:pPr lvl="1"/>
            <a:endParaRPr lang="en-US" dirty="0"/>
          </a:p>
        </p:txBody>
      </p:sp>
      <p:pic>
        <p:nvPicPr>
          <p:cNvPr id="5" name="Picture 4" descr="Why Earth Is A Gift We Need To Protect - Lessons - Blendspace"/>
          <p:cNvPicPr/>
          <p:nvPr/>
        </p:nvPicPr>
        <p:blipFill>
          <a:blip r:embed="rId2" cstate="print"/>
          <a:srcRect/>
          <a:stretch>
            <a:fillRect/>
          </a:stretch>
        </p:blipFill>
        <p:spPr bwMode="auto">
          <a:xfrm>
            <a:off x="6811079" y="2057400"/>
            <a:ext cx="2057400" cy="1500622"/>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Implementing a Service Recovery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normAutofit/>
          </a:bodyPr>
          <a:lstStyle/>
          <a:p>
            <a:r>
              <a:rPr lang="en-US" sz="2400" u="sng" dirty="0" smtClean="0"/>
              <a:t>Actually, there are numerous factors in the service process that can lead to a failure to meet customer expectations.  Ultimately, they can all influence service recovery</a:t>
            </a:r>
            <a:r>
              <a:rPr lang="en-US" dirty="0" smtClean="0"/>
              <a:t>.</a:t>
            </a:r>
          </a:p>
          <a:p>
            <a:endParaRPr lang="en-US" sz="800" dirty="0" smtClean="0"/>
          </a:p>
          <a:p>
            <a:pPr lvl="1"/>
            <a:r>
              <a:rPr lang="en-US" dirty="0" smtClean="0"/>
              <a:t>According to an </a:t>
            </a:r>
            <a:r>
              <a:rPr lang="en-US" dirty="0" err="1" smtClean="0"/>
              <a:t>AchieveGlobal</a:t>
            </a:r>
            <a:r>
              <a:rPr lang="en-US" dirty="0" smtClean="0"/>
              <a:t> customer survey, customers want the service they receive to be:</a:t>
            </a:r>
          </a:p>
          <a:p>
            <a:pPr lvl="1"/>
            <a:endParaRPr lang="en-US" sz="800" dirty="0" smtClean="0"/>
          </a:p>
          <a:p>
            <a:pPr lvl="2"/>
            <a:r>
              <a:rPr lang="en-US" dirty="0" smtClean="0">
                <a:solidFill>
                  <a:srgbClr val="FF0000"/>
                </a:solidFill>
              </a:rPr>
              <a:t>Seamless</a:t>
            </a:r>
          </a:p>
          <a:p>
            <a:pPr lvl="2"/>
            <a:r>
              <a:rPr lang="en-US" dirty="0" smtClean="0">
                <a:solidFill>
                  <a:srgbClr val="FF0000"/>
                </a:solidFill>
              </a:rPr>
              <a:t>Trustworthy</a:t>
            </a:r>
          </a:p>
          <a:p>
            <a:pPr lvl="2"/>
            <a:r>
              <a:rPr lang="en-US" dirty="0" smtClean="0">
                <a:solidFill>
                  <a:srgbClr val="FF0000"/>
                </a:solidFill>
              </a:rPr>
              <a:t>Attentive</a:t>
            </a:r>
          </a:p>
          <a:p>
            <a:pPr lvl="2"/>
            <a:r>
              <a:rPr lang="en-US" dirty="0" smtClean="0">
                <a:solidFill>
                  <a:srgbClr val="FF0000"/>
                </a:solidFill>
              </a:rPr>
              <a:t>Resourceful</a:t>
            </a:r>
            <a:endParaRPr lang="en-US" dirty="0">
              <a:solidFill>
                <a:srgbClr val="FF0000"/>
              </a:solidFill>
            </a:endParaRPr>
          </a:p>
        </p:txBody>
      </p:sp>
      <p:pic>
        <p:nvPicPr>
          <p:cNvPr id="5" name="Picture 4" descr="Know the customer, The Importance Of Knowing Your Customer"/>
          <p:cNvPicPr/>
          <p:nvPr/>
        </p:nvPicPr>
        <p:blipFill>
          <a:blip r:embed="rId2" cstate="print"/>
          <a:srcRect/>
          <a:stretch>
            <a:fillRect/>
          </a:stretch>
        </p:blipFill>
        <p:spPr bwMode="auto">
          <a:xfrm>
            <a:off x="3886200" y="4267200"/>
            <a:ext cx="5105400" cy="2495931"/>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Implementing a Service Recovery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lstStyle/>
          <a:p>
            <a:r>
              <a:rPr lang="en-US" sz="2400" u="sng" dirty="0" smtClean="0"/>
              <a:t>There are five phases to the service recovery process</a:t>
            </a:r>
            <a:r>
              <a:rPr lang="en-US" dirty="0" smtClean="0"/>
              <a:t>:</a:t>
            </a:r>
          </a:p>
          <a:p>
            <a:endParaRPr lang="en-US" sz="800" dirty="0" smtClean="0"/>
          </a:p>
          <a:p>
            <a:pPr marL="731520" lvl="1" indent="-457200">
              <a:buFont typeface="+mj-lt"/>
              <a:buAutoNum type="arabicPeriod"/>
            </a:pPr>
            <a:r>
              <a:rPr lang="en-US" dirty="0" smtClean="0">
                <a:solidFill>
                  <a:srgbClr val="FF0000"/>
                </a:solidFill>
              </a:rPr>
              <a:t>Apologize, Apologize and Apologize Again.</a:t>
            </a:r>
          </a:p>
          <a:p>
            <a:pPr marL="731520" lvl="1" indent="-457200">
              <a:buFont typeface="+mj-lt"/>
              <a:buAutoNum type="arabicPeriod"/>
            </a:pPr>
            <a:r>
              <a:rPr lang="en-US" dirty="0" smtClean="0">
                <a:solidFill>
                  <a:srgbClr val="FF0000"/>
                </a:solidFill>
              </a:rPr>
              <a:t>Take Immediate Action</a:t>
            </a:r>
          </a:p>
          <a:p>
            <a:pPr marL="731520" lvl="1" indent="-457200">
              <a:buFont typeface="+mj-lt"/>
              <a:buAutoNum type="arabicPeriod"/>
            </a:pPr>
            <a:r>
              <a:rPr lang="en-US" dirty="0" smtClean="0">
                <a:solidFill>
                  <a:srgbClr val="FF0000"/>
                </a:solidFill>
              </a:rPr>
              <a:t>Show Compassion</a:t>
            </a:r>
          </a:p>
          <a:p>
            <a:pPr marL="731520" lvl="1" indent="-457200">
              <a:buFont typeface="+mj-lt"/>
              <a:buAutoNum type="arabicPeriod"/>
            </a:pPr>
            <a:r>
              <a:rPr lang="en-US" dirty="0" smtClean="0">
                <a:solidFill>
                  <a:srgbClr val="FF0000"/>
                </a:solidFill>
              </a:rPr>
              <a:t>Provide Compensation</a:t>
            </a:r>
          </a:p>
          <a:p>
            <a:pPr marL="731520" lvl="1" indent="-457200">
              <a:buFont typeface="+mj-lt"/>
              <a:buAutoNum type="arabicPeriod"/>
            </a:pPr>
            <a:r>
              <a:rPr lang="en-US" dirty="0" smtClean="0">
                <a:solidFill>
                  <a:srgbClr val="FF0000"/>
                </a:solidFill>
              </a:rPr>
              <a:t>Conduct Follow-up</a:t>
            </a:r>
            <a:endParaRPr lang="en-US" dirty="0">
              <a:solidFill>
                <a:srgbClr val="FF0000"/>
              </a:solidFill>
            </a:endParaRPr>
          </a:p>
        </p:txBody>
      </p:sp>
      <p:pic>
        <p:nvPicPr>
          <p:cNvPr id="5" name="Picture 4" descr="Redemption | Lancelot&amp;#39;s blog"/>
          <p:cNvPicPr/>
          <p:nvPr/>
        </p:nvPicPr>
        <p:blipFill>
          <a:blip r:embed="rId2" cstate="print"/>
          <a:srcRect/>
          <a:stretch>
            <a:fillRect/>
          </a:stretch>
        </p:blipFill>
        <p:spPr bwMode="auto">
          <a:xfrm>
            <a:off x="4572000" y="3276600"/>
            <a:ext cx="4267200" cy="302895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Apologize, Apologize and Apologize Again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lstStyle/>
          <a:p>
            <a:r>
              <a:rPr lang="en-US" sz="2400" u="sng" dirty="0" smtClean="0"/>
              <a:t>Showing sincere remorse throughout the recovery cycle is crucial</a:t>
            </a:r>
            <a:r>
              <a:rPr lang="en-US" dirty="0" smtClean="0"/>
              <a:t>.</a:t>
            </a:r>
          </a:p>
          <a:p>
            <a:endParaRPr lang="en-US" sz="800" dirty="0" smtClean="0"/>
          </a:p>
          <a:p>
            <a:pPr lvl="1"/>
            <a:r>
              <a:rPr lang="en-US" sz="2000" dirty="0" smtClean="0"/>
              <a:t>Listen carefully.  Empathize with the customer as they explain and do not make excuses, interrupt, or otherwise indicate that you do not have time for the customer.  Demonstrate that you care for the customer and they are important to you and the organization.</a:t>
            </a:r>
          </a:p>
          <a:p>
            <a:pPr lvl="1"/>
            <a:endParaRPr lang="en-US" sz="800" dirty="0" smtClean="0"/>
          </a:p>
          <a:p>
            <a:pPr lvl="2"/>
            <a:r>
              <a:rPr lang="en-US" sz="1800" dirty="0" smtClean="0">
                <a:solidFill>
                  <a:srgbClr val="FF0000"/>
                </a:solidFill>
              </a:rPr>
              <a:t>An apology should come immediately after the discovery of the customer’s dissatisfaction and be delivered in person, if possible.</a:t>
            </a:r>
            <a:endParaRPr lang="en-US" sz="1800" dirty="0">
              <a:solidFill>
                <a:srgbClr val="FF0000"/>
              </a:solidFill>
            </a:endParaRPr>
          </a:p>
        </p:txBody>
      </p:sp>
      <p:pic>
        <p:nvPicPr>
          <p:cNvPr id="5" name="Picture 4" descr="Quotes About Not Apologizing. QuotesGram"/>
          <p:cNvPicPr/>
          <p:nvPr/>
        </p:nvPicPr>
        <p:blipFill>
          <a:blip r:embed="rId2" cstate="print"/>
          <a:srcRect/>
          <a:stretch>
            <a:fillRect/>
          </a:stretch>
        </p:blipFill>
        <p:spPr bwMode="auto">
          <a:xfrm>
            <a:off x="5867400" y="4648200"/>
            <a:ext cx="3276600" cy="22098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Take Immediate Action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lstStyle/>
          <a:p>
            <a:r>
              <a:rPr lang="en-US" sz="2400" u="sng" dirty="0" smtClean="0"/>
              <a:t>As soon as your customer has identified a problem,          you must set about positively resolving it</a:t>
            </a:r>
            <a:r>
              <a:rPr lang="en-US" dirty="0" smtClean="0"/>
              <a:t>.</a:t>
            </a:r>
          </a:p>
          <a:p>
            <a:endParaRPr lang="en-US" sz="800" dirty="0" smtClean="0"/>
          </a:p>
          <a:p>
            <a:pPr lvl="1"/>
            <a:r>
              <a:rPr lang="en-US" dirty="0" smtClean="0"/>
              <a:t>It is crucial that you keep the customer informed of actions, barriers encountered, or successful efforts.  </a:t>
            </a:r>
          </a:p>
          <a:p>
            <a:pPr lvl="1"/>
            <a:r>
              <a:rPr lang="en-US" dirty="0" smtClean="0"/>
              <a:t>Even if you are unable to make a quick resolution, the customer may be satisfied if they perceive your efforts as sincere and ongoing.  </a:t>
            </a:r>
          </a:p>
          <a:p>
            <a:pPr lvl="1"/>
            <a:endParaRPr lang="en-US" sz="800" dirty="0" smtClean="0"/>
          </a:p>
          <a:p>
            <a:pPr lvl="2"/>
            <a:r>
              <a:rPr lang="en-US" dirty="0" smtClean="0">
                <a:solidFill>
                  <a:srgbClr val="FF0000"/>
                </a:solidFill>
              </a:rPr>
              <a:t>You must convince customers through your actions and words that you are doing your best to solve the problem in a timely manner.  </a:t>
            </a:r>
            <a:endParaRPr lang="en-US" dirty="0">
              <a:solidFill>
                <a:srgbClr val="FF0000"/>
              </a:solidFill>
            </a:endParaRPr>
          </a:p>
        </p:txBody>
      </p:sp>
      <p:pic>
        <p:nvPicPr>
          <p:cNvPr id="5" name="Picture 4" descr="TAKE IMMEDIATE ACTION – WE WILL NOT BE SILENT"/>
          <p:cNvPicPr/>
          <p:nvPr/>
        </p:nvPicPr>
        <p:blipFill>
          <a:blip r:embed="rId2" cstate="print"/>
          <a:srcRect/>
          <a:stretch>
            <a:fillRect/>
          </a:stretch>
        </p:blipFill>
        <p:spPr bwMode="auto">
          <a:xfrm>
            <a:off x="2514600" y="5562600"/>
            <a:ext cx="4343400" cy="11430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Show Compassion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lstStyle/>
          <a:p>
            <a:r>
              <a:rPr lang="en-US" sz="2400" u="sng" dirty="0" smtClean="0"/>
              <a:t>To help the customer see that your remorse and desire to solve a problem are genuine, you must demonstrate empathy</a:t>
            </a:r>
            <a:r>
              <a:rPr lang="en-US" dirty="0" smtClean="0"/>
              <a:t>.</a:t>
            </a:r>
          </a:p>
          <a:p>
            <a:endParaRPr lang="en-US" sz="800" dirty="0" smtClean="0"/>
          </a:p>
          <a:p>
            <a:pPr lvl="1"/>
            <a:r>
              <a:rPr lang="en-US" dirty="0" smtClean="0">
                <a:solidFill>
                  <a:srgbClr val="FF0000"/>
                </a:solidFill>
              </a:rPr>
              <a:t>Expressions such as, “I can appreciate your frustration,”          “I understand how we have inconvenienced you,” or “I can imagine how you must feel” can go a long way in soothing and winning the customer over.</a:t>
            </a:r>
          </a:p>
          <a:p>
            <a:pPr lvl="2">
              <a:buNone/>
            </a:pPr>
            <a:endParaRPr lang="en-US" dirty="0"/>
          </a:p>
        </p:txBody>
      </p:sp>
      <p:pic>
        <p:nvPicPr>
          <p:cNvPr id="6" name="Picture 5" descr="We need to talk about compassion in business - Plymouth Social Enterprise  Network"/>
          <p:cNvPicPr/>
          <p:nvPr/>
        </p:nvPicPr>
        <p:blipFill>
          <a:blip r:embed="rId2" cstate="print"/>
          <a:srcRect/>
          <a:stretch>
            <a:fillRect/>
          </a:stretch>
        </p:blipFill>
        <p:spPr bwMode="auto">
          <a:xfrm>
            <a:off x="4419600" y="4419600"/>
            <a:ext cx="4724400" cy="24384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Provide Compensation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97</a:t>
            </a:fld>
            <a:endParaRPr lang="en-US" dirty="0"/>
          </a:p>
        </p:txBody>
      </p:sp>
      <p:sp>
        <p:nvSpPr>
          <p:cNvPr id="4" name="Content Placeholder 3"/>
          <p:cNvSpPr>
            <a:spLocks noGrp="1"/>
          </p:cNvSpPr>
          <p:nvPr>
            <p:ph sz="quarter" idx="1"/>
          </p:nvPr>
        </p:nvSpPr>
        <p:spPr/>
        <p:txBody>
          <a:bodyPr/>
          <a:lstStyle/>
          <a:p>
            <a:r>
              <a:rPr lang="en-US" sz="2400" u="sng" dirty="0" smtClean="0"/>
              <a:t>Prove to customers that they are valuable and that you are trying to make up for their inconvenience or loss.  This penance or symbolic self-punishment should be significant enough that the customer feels that you and your organization have suffered an equal loss</a:t>
            </a:r>
            <a:r>
              <a:rPr lang="en-US" dirty="0" smtClean="0"/>
              <a:t>.</a:t>
            </a:r>
          </a:p>
          <a:p>
            <a:endParaRPr lang="en-US" sz="800" dirty="0" smtClean="0"/>
          </a:p>
          <a:p>
            <a:pPr lvl="1"/>
            <a:r>
              <a:rPr lang="en-US" dirty="0" smtClean="0"/>
              <a:t>The value or degree of your atonement should equal the customer’s loss in time, money, energy, or frustration.</a:t>
            </a:r>
          </a:p>
          <a:p>
            <a:pPr lvl="1"/>
            <a:endParaRPr lang="en-US" sz="800" dirty="0" smtClean="0"/>
          </a:p>
          <a:p>
            <a:pPr lvl="2"/>
            <a:r>
              <a:rPr lang="en-US" dirty="0" smtClean="0">
                <a:solidFill>
                  <a:srgbClr val="FF0000"/>
                </a:solidFill>
              </a:rPr>
              <a:t>Not only should the recovery compensate original loss, it should give additional value, thus “making the customer whole.”</a:t>
            </a:r>
            <a:endParaRPr lang="en-US" dirty="0">
              <a:solidFill>
                <a:srgbClr val="FF0000"/>
              </a:solidFill>
            </a:endParaRPr>
          </a:p>
        </p:txBody>
      </p:sp>
      <p:pic>
        <p:nvPicPr>
          <p:cNvPr id="5" name="Picture 4" descr="Compensate | Definitions &amp;amp; Meanings That Nobody Will Tell You."/>
          <p:cNvPicPr/>
          <p:nvPr/>
        </p:nvPicPr>
        <p:blipFill>
          <a:blip r:embed="rId2" cstate="print"/>
          <a:srcRect/>
          <a:stretch>
            <a:fillRect/>
          </a:stretch>
        </p:blipFill>
        <p:spPr bwMode="auto">
          <a:xfrm>
            <a:off x="5943600" y="5334000"/>
            <a:ext cx="3200400" cy="15240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Conduct Follow-up</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98</a:t>
            </a:fld>
            <a:endParaRPr lang="en-US" dirty="0"/>
          </a:p>
        </p:txBody>
      </p:sp>
      <p:sp>
        <p:nvSpPr>
          <p:cNvPr id="4" name="Content Placeholder 3"/>
          <p:cNvSpPr>
            <a:spLocks noGrp="1"/>
          </p:cNvSpPr>
          <p:nvPr>
            <p:ph sz="quarter" idx="1"/>
          </p:nvPr>
        </p:nvSpPr>
        <p:spPr/>
        <p:txBody>
          <a:bodyPr/>
          <a:lstStyle/>
          <a:p>
            <a:r>
              <a:rPr lang="en-US" sz="2400" u="sng" dirty="0" smtClean="0"/>
              <a:t>Following up after service is the only way to find out whether you were successful in your recovery efforts or whether the customer is truly satisfied</a:t>
            </a:r>
            <a:r>
              <a:rPr lang="en-US" dirty="0" smtClean="0"/>
              <a:t>.</a:t>
            </a:r>
          </a:p>
          <a:p>
            <a:endParaRPr lang="en-US" sz="800" dirty="0" smtClean="0"/>
          </a:p>
          <a:p>
            <a:pPr lvl="1"/>
            <a:r>
              <a:rPr lang="en-US" dirty="0" smtClean="0"/>
              <a:t>The preferable methods are face-to-face or phone call.  This contact should come w/in a few days after the complaint was resolved.</a:t>
            </a:r>
          </a:p>
          <a:p>
            <a:pPr lvl="1"/>
            <a:endParaRPr lang="en-US" sz="800" dirty="0" smtClean="0"/>
          </a:p>
          <a:p>
            <a:pPr lvl="2"/>
            <a:r>
              <a:rPr lang="en-US" dirty="0" smtClean="0">
                <a:solidFill>
                  <a:srgbClr val="FF0000"/>
                </a:solidFill>
              </a:rPr>
              <a:t>This last step in the recovery process can be the deciding factor in whether the customer returns to you or your organization</a:t>
            </a:r>
          </a:p>
          <a:p>
            <a:pPr lvl="2"/>
            <a:r>
              <a:rPr lang="en-US" dirty="0" smtClean="0">
                <a:solidFill>
                  <a:srgbClr val="FF0000"/>
                </a:solidFill>
              </a:rPr>
              <a:t>This phase emphasizes the message “We truly care.”</a:t>
            </a:r>
            <a:endParaRPr lang="en-US" dirty="0">
              <a:solidFill>
                <a:srgbClr val="FF0000"/>
              </a:solidFill>
            </a:endParaRPr>
          </a:p>
        </p:txBody>
      </p:sp>
      <p:pic>
        <p:nvPicPr>
          <p:cNvPr id="5" name="Picture 4" descr="Follow up Images, Stock Photos &amp;amp; Vectors | Shutterstock"/>
          <p:cNvPicPr/>
          <p:nvPr/>
        </p:nvPicPr>
        <p:blipFill>
          <a:blip r:embed="rId2" cstate="print"/>
          <a:srcRect/>
          <a:stretch>
            <a:fillRect/>
          </a:stretch>
        </p:blipFill>
        <p:spPr bwMode="auto">
          <a:xfrm>
            <a:off x="6019800" y="5257800"/>
            <a:ext cx="3124200" cy="18288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99</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13514</TotalTime>
  <Words>9312</Words>
  <Application>Microsoft Office PowerPoint</Application>
  <PresentationFormat>On-screen Show (4:3)</PresentationFormat>
  <Paragraphs>781</Paragraphs>
  <Slides>99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Calibri</vt:lpstr>
      <vt:lpstr>Georgia</vt:lpstr>
      <vt:lpstr>Wingdings</vt:lpstr>
      <vt:lpstr>Wingdings 2</vt:lpstr>
      <vt:lpstr>Civic</vt:lpstr>
      <vt:lpstr>Customer Service Management Session Five</vt:lpstr>
      <vt:lpstr>Part Three: Building and Maintaining Relationships</vt:lpstr>
      <vt:lpstr>What is a Service Breakdown?</vt:lpstr>
      <vt:lpstr>What is a Service Breakdown?</vt:lpstr>
      <vt:lpstr>What is a Service Breakdown?</vt:lpstr>
      <vt:lpstr>The Role of Behavioral Style</vt:lpstr>
      <vt:lpstr>Role of Behavioral Style</vt:lpstr>
      <vt:lpstr>Role of Behavioral Style</vt:lpstr>
      <vt:lpstr>Difficult Customers</vt:lpstr>
      <vt:lpstr>Difficult Customers</vt:lpstr>
      <vt:lpstr>Difficult Customers</vt:lpstr>
      <vt:lpstr>Difficult Customers</vt:lpstr>
      <vt:lpstr>Demanding or Domineering Customers</vt:lpstr>
      <vt:lpstr>Demanding or Domineering Customers</vt:lpstr>
      <vt:lpstr>1. Be Professional</vt:lpstr>
      <vt:lpstr>2. Respect the Customer</vt:lpstr>
      <vt:lpstr>3. Be Firm and Fair and Focus on the Customer’s Needs</vt:lpstr>
      <vt:lpstr>4. Tell the Customer What You Can Do</vt:lpstr>
      <vt:lpstr>Demanding or Domineering Customers</vt:lpstr>
      <vt:lpstr>Indecisive Customers</vt:lpstr>
      <vt:lpstr>Indecisive Customers</vt:lpstr>
      <vt:lpstr>Indecisive Customer</vt:lpstr>
      <vt:lpstr>1. Be Patient</vt:lpstr>
      <vt:lpstr>2. Ask Open-End Questions</vt:lpstr>
      <vt:lpstr>3. Listen Actively</vt:lpstr>
      <vt:lpstr>4. Suggest Other Options</vt:lpstr>
      <vt:lpstr>5. Guide Decision-Making</vt:lpstr>
      <vt:lpstr>Dissatisfied and Angry Customers</vt:lpstr>
      <vt:lpstr>Dissatisfied and Angry Customers</vt:lpstr>
      <vt:lpstr>Dissatisfied and Angry Customers</vt:lpstr>
      <vt:lpstr>Dissatisfied and Angry Customers</vt:lpstr>
      <vt:lpstr>Dissatisfied and Angry Customers</vt:lpstr>
      <vt:lpstr>Dissatisfied and Angry Customers</vt:lpstr>
      <vt:lpstr>Dissatisfied and Angry Customers</vt:lpstr>
      <vt:lpstr>Dissatisfied and Angry Customers</vt:lpstr>
      <vt:lpstr>Rude or Inconsiderate Customers</vt:lpstr>
      <vt:lpstr>Rude or Inconsiderate Customers</vt:lpstr>
      <vt:lpstr>Talkative Customers</vt:lpstr>
      <vt:lpstr>Talkative Customers</vt:lpstr>
      <vt:lpstr>Handling Emotions with the Emotion-Reducing Model</vt:lpstr>
      <vt:lpstr>Handling Emotions with the Emotion-Reducing Model</vt:lpstr>
      <vt:lpstr>Handling Emotions with the Emotion-Reducing Model</vt:lpstr>
      <vt:lpstr>Handling Emotions with the Emotion-Reducing Model</vt:lpstr>
      <vt:lpstr>Handling Emotions with the Emotion-Reducing Model</vt:lpstr>
      <vt:lpstr>Emotion-Reducing Model</vt:lpstr>
      <vt:lpstr>Reasons for Customer Defection</vt:lpstr>
      <vt:lpstr>Reasons for Customer Defection</vt:lpstr>
      <vt:lpstr>Four Reasons for Customer Defection</vt:lpstr>
      <vt:lpstr>Four Reasons for Customer Defection</vt:lpstr>
      <vt:lpstr>Four Reasons for Customer Defection </vt:lpstr>
      <vt:lpstr>Four Reasons for Customer Defection</vt:lpstr>
      <vt:lpstr>Working with Internal Customers</vt:lpstr>
      <vt:lpstr>Working with Internal Customers</vt:lpstr>
      <vt:lpstr>Working with Internal Customers</vt:lpstr>
      <vt:lpstr>Stay Connected</vt:lpstr>
      <vt:lpstr>Stay Connected</vt:lpstr>
      <vt:lpstr>Meet All Commitments</vt:lpstr>
      <vt:lpstr>Do Not Sit On Your Emotions</vt:lpstr>
      <vt:lpstr>Build a Professional Reputation</vt:lpstr>
      <vt:lpstr>Adopt a Good-Neighbor Policy</vt:lpstr>
      <vt:lpstr>Strategies for Preventing Dissatisfaction and Problem Solving</vt:lpstr>
      <vt:lpstr>Strategies for Preventing Dissatisfaction and Problem Solving</vt:lpstr>
      <vt:lpstr>1. Make Positive Initial Contact</vt:lpstr>
      <vt:lpstr>2. Think Like the Customer</vt:lpstr>
      <vt:lpstr>3. Pamper the Customer </vt:lpstr>
      <vt:lpstr>4. Respect the Customer</vt:lpstr>
      <vt:lpstr>4. Respect the Customer</vt:lpstr>
      <vt:lpstr>5. Exceed Expectations</vt:lpstr>
      <vt:lpstr>Thank Your Customer for the Opportunity</vt:lpstr>
      <vt:lpstr>Responding to Conflict</vt:lpstr>
      <vt:lpstr>Causes of Conflict</vt:lpstr>
      <vt:lpstr>Causes of Conflict</vt:lpstr>
      <vt:lpstr>Causes of Conflict</vt:lpstr>
      <vt:lpstr>Guidelines for Effective Conflict Management</vt:lpstr>
      <vt:lpstr>Salvaging Relationships After Conflict</vt:lpstr>
      <vt:lpstr>Salvaging Relationships After Conflict</vt:lpstr>
      <vt:lpstr>Salvaging Relationships After Conflict</vt:lpstr>
      <vt:lpstr>Salvaging Relationships After Conflict</vt:lpstr>
      <vt:lpstr>The Problem-Solving Process</vt:lpstr>
      <vt:lpstr>The Problem-Solving Process</vt:lpstr>
      <vt:lpstr>The Problem-Solving Process</vt:lpstr>
      <vt:lpstr>1. Identify the Problem</vt:lpstr>
      <vt:lpstr>1. Identify the Problem</vt:lpstr>
      <vt:lpstr>2. Compile and Analyze the Data</vt:lpstr>
      <vt:lpstr>3. Identify the Alternatives</vt:lpstr>
      <vt:lpstr>3. Identify the Alternatives</vt:lpstr>
      <vt:lpstr>4. Evaluate the Alternatives</vt:lpstr>
      <vt:lpstr>5. Make a Decision</vt:lpstr>
      <vt:lpstr>6. Monitor the Results</vt:lpstr>
      <vt:lpstr>Implementing a Service Recovery Strategy</vt:lpstr>
      <vt:lpstr>Implementing a Service Recovery Strategy</vt:lpstr>
      <vt:lpstr>Implementing a Service Recovery Strategy</vt:lpstr>
      <vt:lpstr>Implementing a Service Recovery Strategy</vt:lpstr>
      <vt:lpstr>1. Apologize, Apologize and Apologize Again</vt:lpstr>
      <vt:lpstr>2. Take Immediate Action</vt:lpstr>
      <vt:lpstr>3. Show Compassion</vt:lpstr>
      <vt:lpstr>4. Provide Compensation</vt:lpstr>
      <vt:lpstr>5. Conduct Follow-up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740</cp:revision>
  <dcterms:created xsi:type="dcterms:W3CDTF">2015-02-01T00:37:43Z</dcterms:created>
  <dcterms:modified xsi:type="dcterms:W3CDTF">2023-05-01T22:58:04Z</dcterms:modified>
</cp:coreProperties>
</file>