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handoutMasterIdLst>
    <p:handoutMasterId r:id="rId23"/>
  </p:handoutMasterIdLst>
  <p:sldIdLst>
    <p:sldId id="327" r:id="rId2"/>
    <p:sldId id="308" r:id="rId3"/>
    <p:sldId id="303" r:id="rId4"/>
    <p:sldId id="325" r:id="rId5"/>
    <p:sldId id="302" r:id="rId6"/>
    <p:sldId id="304" r:id="rId7"/>
    <p:sldId id="305" r:id="rId8"/>
    <p:sldId id="307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24" r:id="rId20"/>
    <p:sldId id="32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5" autoAdjust="0"/>
    <p:restoredTop sz="94660"/>
  </p:normalViewPr>
  <p:slideViewPr>
    <p:cSldViewPr>
      <p:cViewPr varScale="1">
        <p:scale>
          <a:sx n="85" d="100"/>
          <a:sy n="85" d="100"/>
        </p:scale>
        <p:origin x="-878" y="-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B20394-5536-4B06-A0FA-B32977A1226A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EC0907-54BC-4B07-81F5-3E82B875F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11C80F-D7C2-42BE-9E62-4C02C00DE13B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8745F-521D-45B3-BE16-23EE10B3D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D84-2F0F-4CFC-9469-E00716EE8572}" type="datetime1">
              <a:rPr lang="en-US" smtClean="0"/>
              <a:pPr/>
              <a:t>8/31/2021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F4B6-1BF4-442E-A1DA-BFE8CF01468B}" type="datetime1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BB68-AECF-4095-9CC1-5997E15B6900}" type="datetime1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A67-C818-4C97-9DF7-FAFFD95E5486}" type="datetime1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6AC9-11FD-4D20-B481-194CA13E0A13}" type="datetime1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6062AFF-EFF8-4000-9F66-5BFA0D03A9DC}" type="datetime1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945C-836F-4A48-A6ED-93551CCB710A}" type="datetime1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701-167F-450D-BF97-887B070C6432}" type="datetime1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053F-30D5-4F9B-AEA0-2092D94CEAE3}" type="datetime1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9ADB-2168-4E7D-8FFC-997AC304416D}" type="datetime1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E110C59-F9FE-4F5D-9E93-84216AF3D8B9}" type="datetime1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2AA4B97-E495-4357-89D2-9B5EA5D2C61F}" type="datetime1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morrissey@azwestern.org" TargetMode="External"/><Relationship Id="rId2" Type="http://schemas.openxmlformats.org/officeDocument/2006/relationships/hyperlink" Target="mailto:Michaelm@hacy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mailto:luza@hacy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source=images&amp;cd=&amp;cad=rja&amp;uact=8&amp;ved=0ahUKEwi4xPn3j9rVAhVF3mMKHZkcArsQjRwIBw&amp;url=http://www.kbluam.com/wp-content/uploads/2013/04/&amp;psig=AFQjCNFZqe2Dk1qxXbnBRBgrh48g-ecZKQ&amp;ust=150291691215200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SHINE Mentor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Customer Service Management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Content Placeholder 5" descr="Customer service 101 | Off the Cuff - Edmonds Beacon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3888" y="1527175"/>
            <a:ext cx="46597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 One: The Profession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Two: Contributing to the Service Culture</a:t>
            </a:r>
          </a:p>
          <a:p>
            <a:endParaRPr lang="en-US" sz="800" u="sng" dirty="0" smtClean="0"/>
          </a:p>
          <a:p>
            <a:pPr lvl="1"/>
            <a:r>
              <a:rPr lang="en-US" u="sng" dirty="0" smtClean="0"/>
              <a:t>Chapter Outline</a:t>
            </a:r>
            <a:r>
              <a:rPr lang="en-US" dirty="0" smtClean="0"/>
              <a:t>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/>
              <a:t>Explain the elements of a successful service culture.</a:t>
            </a:r>
          </a:p>
          <a:p>
            <a:pPr lvl="2"/>
            <a:r>
              <a:rPr lang="en-US" dirty="0" smtClean="0"/>
              <a:t>Define a service strategy.</a:t>
            </a:r>
          </a:p>
          <a:p>
            <a:pPr lvl="2"/>
            <a:r>
              <a:rPr lang="en-US" dirty="0" smtClean="0"/>
              <a:t>Recognize customer-friendly systems.</a:t>
            </a:r>
          </a:p>
          <a:p>
            <a:pPr lvl="2"/>
            <a:r>
              <a:rPr lang="en-US" dirty="0" smtClean="0"/>
              <a:t>Implement strategies for promoting a positive service culture.</a:t>
            </a:r>
          </a:p>
          <a:p>
            <a:pPr lvl="2"/>
            <a:r>
              <a:rPr lang="en-US" dirty="0" smtClean="0"/>
              <a:t>Separate average companies from exceptional companies.</a:t>
            </a:r>
          </a:p>
          <a:p>
            <a:pPr lvl="2"/>
            <a:r>
              <a:rPr lang="en-US" dirty="0" smtClean="0"/>
              <a:t>Identify what customers want.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7" name="Picture 6" descr="The Culture and Customer Service Connection | Corporate Culture |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5720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MichaelM\AppData\Local\Microsoft\Windows\INetCache\IE\76VTN800\original-261523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 Two: Skills for Success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Three: Verbal Communication Skills</a:t>
            </a:r>
          </a:p>
          <a:p>
            <a:endParaRPr lang="en-US" sz="800" u="sng" dirty="0" smtClean="0"/>
          </a:p>
          <a:p>
            <a:pPr lvl="1"/>
            <a:r>
              <a:rPr lang="en-US" u="sng" dirty="0" smtClean="0"/>
              <a:t>Chapter Outline</a:t>
            </a:r>
            <a:r>
              <a:rPr lang="en-US" dirty="0" smtClean="0"/>
              <a:t>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Explain the importance of effective communication in customer service.</a:t>
            </a:r>
          </a:p>
          <a:p>
            <a:pPr lvl="2"/>
            <a:r>
              <a:rPr lang="en-US" sz="1800" dirty="0" smtClean="0"/>
              <a:t>Recognize elements of effective two-way interpersonal communication.</a:t>
            </a:r>
          </a:p>
          <a:p>
            <a:pPr lvl="2"/>
            <a:r>
              <a:rPr lang="en-US" sz="1800" dirty="0" smtClean="0"/>
              <a:t>Project a professional customer service image through positive comm.</a:t>
            </a:r>
          </a:p>
          <a:p>
            <a:pPr lvl="2"/>
            <a:r>
              <a:rPr lang="en-US" sz="1800" dirty="0" smtClean="0"/>
              <a:t>Provide feedback effectively.</a:t>
            </a:r>
          </a:p>
          <a:p>
            <a:pPr lvl="2"/>
            <a:r>
              <a:rPr lang="en-US" sz="1800" dirty="0" smtClean="0"/>
              <a:t>Avoid language that could send a negative message and harm the customer relationship.</a:t>
            </a:r>
          </a:p>
          <a:p>
            <a:pPr lvl="2"/>
            <a:r>
              <a:rPr lang="en-US" sz="1800" dirty="0" smtClean="0"/>
              <a:t>Use assertive communication techniques to enhance service.</a:t>
            </a:r>
          </a:p>
          <a:p>
            <a:pPr lvl="2"/>
            <a:r>
              <a:rPr lang="en-US" sz="1800" dirty="0" smtClean="0"/>
              <a:t>Identify key differences between assertive and aggressive behavior.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7" name="Picture 6" descr="Effective communica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MichaelM\AppData\Local\Microsoft\Windows\INetCache\IE\76VTN800\original-261523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 Two: Skills for Success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Four: Nonverbal Communication Skills</a:t>
            </a:r>
          </a:p>
          <a:p>
            <a:endParaRPr lang="en-US" sz="800" u="sng" dirty="0" smtClean="0"/>
          </a:p>
          <a:p>
            <a:pPr lvl="1"/>
            <a:r>
              <a:rPr lang="en-US" u="sng" dirty="0" smtClean="0"/>
              <a:t>Chapter Outline</a:t>
            </a:r>
            <a:r>
              <a:rPr lang="en-US" dirty="0" smtClean="0"/>
              <a:t>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Define nonverbal communication.</a:t>
            </a:r>
          </a:p>
          <a:p>
            <a:pPr lvl="2"/>
            <a:r>
              <a:rPr lang="en-US" sz="1800" dirty="0" smtClean="0"/>
              <a:t>Recognize various nonverbal cues and their effect on customers.</a:t>
            </a:r>
          </a:p>
          <a:p>
            <a:pPr lvl="2"/>
            <a:r>
              <a:rPr lang="en-US" sz="1800" dirty="0" smtClean="0"/>
              <a:t>Explain the effect that gender has on communication.</a:t>
            </a:r>
          </a:p>
          <a:p>
            <a:pPr lvl="2"/>
            <a:r>
              <a:rPr lang="en-US" sz="1800" dirty="0" smtClean="0"/>
              <a:t>Describe the effect of culture on nonverbal communication.</a:t>
            </a:r>
          </a:p>
          <a:p>
            <a:pPr lvl="2"/>
            <a:r>
              <a:rPr lang="en-US" sz="1800" dirty="0" smtClean="0"/>
              <a:t>Identify unproductive behaviors.</a:t>
            </a:r>
          </a:p>
          <a:p>
            <a:pPr lvl="2"/>
            <a:r>
              <a:rPr lang="en-US" sz="1800" dirty="0" smtClean="0"/>
              <a:t>Use a variety of nonverbal communication strategies.</a:t>
            </a:r>
          </a:p>
          <a:p>
            <a:pPr lvl="2"/>
            <a:r>
              <a:rPr lang="en-US" sz="1800" dirty="0" smtClean="0"/>
              <a:t>Demonstrate specific customer-focused nonverbal behavior.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7" name="Picture 6" descr="Nonverbal Communication: What it says About You – Nichols College Career  and Professional Development Cent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105400"/>
            <a:ext cx="335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MichaelM\AppData\Local\Microsoft\Windows\INetCache\IE\76VTN800\original-261523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 Two: Skills for Success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Five: Listening to the Customer</a:t>
            </a:r>
          </a:p>
          <a:p>
            <a:endParaRPr lang="en-US" sz="800" u="sng" dirty="0" smtClean="0"/>
          </a:p>
          <a:p>
            <a:pPr lvl="1"/>
            <a:r>
              <a:rPr lang="en-US" u="sng" dirty="0" smtClean="0"/>
              <a:t>Chapter Outline</a:t>
            </a:r>
            <a:r>
              <a:rPr lang="en-US" dirty="0" smtClean="0"/>
              <a:t>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Describe why listening is important to customer service.</a:t>
            </a:r>
          </a:p>
          <a:p>
            <a:pPr lvl="2"/>
            <a:r>
              <a:rPr lang="en-US" sz="1800" dirty="0" smtClean="0"/>
              <a:t>Define the four steps in the listening process.</a:t>
            </a:r>
          </a:p>
          <a:p>
            <a:pPr lvl="2"/>
            <a:r>
              <a:rPr lang="en-US" sz="1800" dirty="0" smtClean="0"/>
              <a:t>List the characteristics of a good listener.</a:t>
            </a:r>
          </a:p>
          <a:p>
            <a:pPr lvl="2"/>
            <a:r>
              <a:rPr lang="en-US" sz="1800" dirty="0" smtClean="0"/>
              <a:t>Recognize the causes of listening breakdown.</a:t>
            </a:r>
          </a:p>
          <a:p>
            <a:pPr lvl="2"/>
            <a:r>
              <a:rPr lang="en-US" sz="1800" dirty="0" smtClean="0"/>
              <a:t>Develop strategies to improve your listening ability.</a:t>
            </a:r>
          </a:p>
          <a:p>
            <a:pPr lvl="2"/>
            <a:r>
              <a:rPr lang="en-US" sz="1800" dirty="0" smtClean="0"/>
              <a:t>Use information-gathering techniques learned to better serve customers.</a:t>
            </a:r>
          </a:p>
          <a:p>
            <a:pPr lvl="2"/>
            <a:r>
              <a:rPr lang="en-US" sz="1800" dirty="0" smtClean="0"/>
              <a:t>Apply concepts discussed to generate meaningful responses to your questions from customers.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7" name="Picture 6" descr="5 tips to improve your French listening - Master Your Frenc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181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MichaelM\AppData\Local\Microsoft\Windows\INetCache\IE\76VTN800\original-261523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Part Three: Building and Maintaining Relationships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Six: Customer Service and Behavior</a:t>
            </a:r>
          </a:p>
          <a:p>
            <a:endParaRPr lang="en-US" sz="800" u="sng" dirty="0" smtClean="0"/>
          </a:p>
          <a:p>
            <a:pPr lvl="1"/>
            <a:r>
              <a:rPr lang="en-US" u="sng" dirty="0" smtClean="0"/>
              <a:t>Chapter Outline</a:t>
            </a:r>
            <a:r>
              <a:rPr lang="en-US" dirty="0" smtClean="0"/>
              <a:t>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700" dirty="0" smtClean="0"/>
              <a:t>Explain what behavioral styles are and why you should be concerned w/ them.</a:t>
            </a:r>
          </a:p>
          <a:p>
            <a:pPr lvl="2"/>
            <a:r>
              <a:rPr lang="en-US" sz="1700" dirty="0" smtClean="0"/>
              <a:t>Identify four key behavioral styles and the roles they play in customer service.</a:t>
            </a:r>
          </a:p>
          <a:p>
            <a:pPr lvl="2"/>
            <a:r>
              <a:rPr lang="en-US" sz="1700" dirty="0" smtClean="0"/>
              <a:t>Develop strategies for communicating effectively with each behavioral style.</a:t>
            </a:r>
          </a:p>
          <a:p>
            <a:pPr lvl="2"/>
            <a:r>
              <a:rPr lang="en-US" sz="1700" dirty="0" smtClean="0"/>
              <a:t>Respond to customer problems effectively while building relationships.</a:t>
            </a:r>
          </a:p>
          <a:p>
            <a:pPr lvl="2"/>
            <a:r>
              <a:rPr lang="en-US" sz="1700" dirty="0" smtClean="0"/>
              <a:t>Use knowledge of behavioral styles to help manage perceptions of others.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7" name="Picture 6" descr="Behavioral Styl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724400"/>
            <a:ext cx="3581400" cy="100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s://interrelativity.com/Interrelativity-LogoNameMantr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95800"/>
            <a:ext cx="426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MichaelM\AppData\Local\Microsoft\Windows\INetCache\IE\76VTN800\original-261523-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0"/>
            <a:ext cx="16002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Part Three: Building and Maintaining Relationships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Seven: Service Breakdowns and Recovery</a:t>
            </a:r>
          </a:p>
          <a:p>
            <a:endParaRPr lang="en-US" sz="800" u="sng" dirty="0" smtClean="0"/>
          </a:p>
          <a:p>
            <a:pPr lvl="1"/>
            <a:r>
              <a:rPr lang="en-US" u="sng" dirty="0" smtClean="0"/>
              <a:t>Chapter Outline</a:t>
            </a:r>
            <a:r>
              <a:rPr lang="en-US" dirty="0" smtClean="0"/>
              <a:t>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Define what a service breakdown is.</a:t>
            </a:r>
          </a:p>
          <a:p>
            <a:pPr lvl="2"/>
            <a:r>
              <a:rPr lang="en-US" sz="1800" dirty="0" smtClean="0"/>
              <a:t>Apply knowledge of behavioral styles in difficult customer situations.</a:t>
            </a:r>
          </a:p>
          <a:p>
            <a:pPr lvl="2"/>
            <a:r>
              <a:rPr lang="en-US" sz="1800" dirty="0" smtClean="0"/>
              <a:t>Recognize different types of difficult customers and deal with them.</a:t>
            </a:r>
          </a:p>
          <a:p>
            <a:pPr lvl="2"/>
            <a:r>
              <a:rPr lang="en-US" sz="1800" dirty="0" smtClean="0"/>
              <a:t>Use emotion-reducing model to keep difficult situations from escalating.</a:t>
            </a:r>
          </a:p>
          <a:p>
            <a:pPr lvl="2"/>
            <a:r>
              <a:rPr lang="en-US" sz="1800" dirty="0" smtClean="0"/>
              <a:t>Explain why customers defect.</a:t>
            </a:r>
          </a:p>
          <a:p>
            <a:pPr lvl="2"/>
            <a:r>
              <a:rPr lang="en-US" sz="1800" dirty="0" smtClean="0"/>
              <a:t>Develop effective strategies for working with internal customers.</a:t>
            </a:r>
          </a:p>
          <a:p>
            <a:pPr lvl="2"/>
            <a:r>
              <a:rPr lang="en-US" sz="1800" dirty="0" smtClean="0"/>
              <a:t>Identify strategies for preventing dissatisfaction and problem-solving.</a:t>
            </a:r>
          </a:p>
          <a:p>
            <a:pPr lvl="2"/>
            <a:r>
              <a:rPr lang="en-US" sz="1800" dirty="0" smtClean="0"/>
              <a:t>Explain the 6 steps of the problem-solving model.</a:t>
            </a:r>
          </a:p>
          <a:p>
            <a:pPr lvl="2"/>
            <a:r>
              <a:rPr lang="en-US" sz="1800" dirty="0" smtClean="0"/>
              <a:t>Implement a frontline service recovery strategy.</a:t>
            </a:r>
          </a:p>
          <a:p>
            <a:pPr lvl="2"/>
            <a:r>
              <a:rPr lang="en-US" sz="1800" dirty="0" smtClean="0"/>
              <a:t>Discuss importance of disaster planning initiatives.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7" name="Picture 6" descr="7 Steps on How to Handle Irate and Angry Customer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1816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MichaelM\AppData\Local\Microsoft\Windows\INetCache\IE\76VTN800\original-261523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Part Three: Building and Maintaining Relationships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Eight: Customer Service in a Diverse World</a:t>
            </a:r>
          </a:p>
          <a:p>
            <a:endParaRPr lang="en-US" sz="800" u="sng" dirty="0" smtClean="0"/>
          </a:p>
          <a:p>
            <a:pPr lvl="1"/>
            <a:r>
              <a:rPr lang="en-US" u="sng" dirty="0" smtClean="0"/>
              <a:t>Chapter Outline</a:t>
            </a:r>
            <a:r>
              <a:rPr lang="en-US" dirty="0" smtClean="0"/>
              <a:t>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Recognize that diversity is not a bad thing.</a:t>
            </a:r>
          </a:p>
          <a:p>
            <a:pPr lvl="2"/>
            <a:r>
              <a:rPr lang="en-US" sz="1800" dirty="0" smtClean="0"/>
              <a:t>Describe some of the characteristics that make people unique.</a:t>
            </a:r>
          </a:p>
          <a:p>
            <a:pPr lvl="2"/>
            <a:r>
              <a:rPr lang="en-US" sz="1800" dirty="0" smtClean="0"/>
              <a:t>Embrace the need to treat customers as individuals.</a:t>
            </a:r>
          </a:p>
          <a:p>
            <a:pPr lvl="2"/>
            <a:r>
              <a:rPr lang="en-US" sz="1800" dirty="0" smtClean="0"/>
              <a:t>Determine actions for dealing with various types of people.</a:t>
            </a:r>
          </a:p>
          <a:p>
            <a:pPr lvl="2"/>
            <a:r>
              <a:rPr lang="en-US" sz="1800" dirty="0" smtClean="0"/>
              <a:t>Identify a variety of factors that make people diverse and that help to better serve them.</a:t>
            </a:r>
          </a:p>
          <a:p>
            <a:pPr lvl="2"/>
            <a:r>
              <a:rPr lang="en-US" sz="1800" dirty="0" smtClean="0"/>
              <a:t>Communicate effectively with a diverse customer population.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7" name="Picture 2" descr="ON Semiconductor: Diversity &amp;amp; Inclu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029200"/>
            <a:ext cx="3429000" cy="1219200"/>
          </a:xfrm>
          <a:prstGeom prst="rect">
            <a:avLst/>
          </a:prstGeom>
          <a:noFill/>
        </p:spPr>
      </p:pic>
      <p:pic>
        <p:nvPicPr>
          <p:cNvPr id="11" name="Picture 3" descr="C:\Users\MichaelM\AppData\Local\Microsoft\Windows\INetCache\IE\76VTN800\original-261523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Part Three: Building and Maintaining Relationships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Nine: Customer Service Via Technology</a:t>
            </a:r>
          </a:p>
          <a:p>
            <a:endParaRPr lang="en-US" sz="800" u="sng" dirty="0" smtClean="0"/>
          </a:p>
          <a:p>
            <a:pPr lvl="1"/>
            <a:r>
              <a:rPr lang="en-US" u="sng" dirty="0" smtClean="0"/>
              <a:t>Chapter Outline</a:t>
            </a:r>
            <a:r>
              <a:rPr lang="en-US" dirty="0" smtClean="0"/>
              <a:t>:</a:t>
            </a:r>
          </a:p>
          <a:p>
            <a:pPr lvl="1"/>
            <a:endParaRPr lang="en-US" sz="800" dirty="0" smtClean="0"/>
          </a:p>
          <a:p>
            <a:pPr lvl="2"/>
            <a:endParaRPr lang="en-US" sz="1800" dirty="0" smtClean="0"/>
          </a:p>
          <a:p>
            <a:pPr lvl="2"/>
            <a:r>
              <a:rPr lang="en-US" sz="1800" dirty="0" smtClean="0"/>
              <a:t>Recognize the role of technology-effective service delivery.</a:t>
            </a:r>
          </a:p>
          <a:p>
            <a:pPr lvl="2"/>
            <a:r>
              <a:rPr lang="en-US" sz="1800" dirty="0" smtClean="0"/>
              <a:t>Describe the ways in which technology enhances an organization’s service delivery capabilities.</a:t>
            </a:r>
          </a:p>
          <a:p>
            <a:pPr lvl="2"/>
            <a:r>
              <a:rPr lang="en-US" sz="1800" dirty="0" smtClean="0"/>
              <a:t>Discuss ways in which companies are integrating the evolving web-based and mobile technologies into their service strategies.</a:t>
            </a:r>
          </a:p>
          <a:p>
            <a:pPr lvl="2"/>
            <a:r>
              <a:rPr lang="en-US" sz="1800" dirty="0" smtClean="0"/>
              <a:t>Communicate effectively via e-mail, the Internet, and fax.</a:t>
            </a:r>
          </a:p>
          <a:p>
            <a:pPr lvl="2"/>
            <a:r>
              <a:rPr lang="en-US" sz="1800" dirty="0" smtClean="0"/>
              <a:t>Deliver quality service through effective telephone techniques.</a:t>
            </a:r>
          </a:p>
          <a:p>
            <a:pPr lvl="2"/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7" name="Picture 6" descr="Engaging with Customers via Technology — Officium Lab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257800"/>
            <a:ext cx="304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MichaelM\AppData\Local\Microsoft\Windows\INetCache\IE\76VTN800\original-261523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1028700"/>
          </a:xfrm>
          <a:prstGeom prst="rect">
            <a:avLst/>
          </a:prstGeom>
          <a:noFill/>
        </p:spPr>
      </p:pic>
      <p:pic>
        <p:nvPicPr>
          <p:cNvPr id="2050" name="Picture 2" descr="C:\Program Files (x86)\Microsoft Office\MEDIA\CAGCAT10\j028541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343400"/>
            <a:ext cx="133380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 Four: Retaining Customers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Ten: Encouraging Customer Loyalty</a:t>
            </a:r>
          </a:p>
          <a:p>
            <a:endParaRPr lang="en-US" sz="800" u="sng" dirty="0" smtClean="0"/>
          </a:p>
          <a:p>
            <a:pPr lvl="1"/>
            <a:r>
              <a:rPr lang="en-US" u="sng" dirty="0" smtClean="0"/>
              <a:t>Chapter Outline</a:t>
            </a:r>
            <a:r>
              <a:rPr lang="en-US" dirty="0" smtClean="0"/>
              <a:t>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600" dirty="0" smtClean="0"/>
              <a:t>Relate the role of customer and brand loyalty to organizational success.</a:t>
            </a:r>
          </a:p>
          <a:p>
            <a:pPr lvl="2"/>
            <a:r>
              <a:rPr lang="en-US" sz="1600" dirty="0" smtClean="0"/>
              <a:t>Establish and maintain trust with customers.</a:t>
            </a:r>
          </a:p>
          <a:p>
            <a:pPr lvl="2"/>
            <a:r>
              <a:rPr lang="en-US" sz="1600" dirty="0" smtClean="0"/>
              <a:t>Explain customer relationship management and its importance to quality service.</a:t>
            </a:r>
          </a:p>
          <a:p>
            <a:pPr lvl="2"/>
            <a:r>
              <a:rPr lang="en-US" sz="1600" dirty="0" smtClean="0"/>
              <a:t>Develop the service provider characteristics that will enhance customer loyalty.</a:t>
            </a:r>
          </a:p>
          <a:p>
            <a:pPr lvl="2"/>
            <a:r>
              <a:rPr lang="en-US" sz="1600" dirty="0" smtClean="0"/>
              <a:t>Describe the provider’s responsibility for establishing and maintaining positive customer relationships.</a:t>
            </a:r>
          </a:p>
          <a:p>
            <a:pPr lvl="2"/>
            <a:r>
              <a:rPr lang="en-US" sz="1600" dirty="0" smtClean="0"/>
              <a:t>Identify strategies used to make customers feel like they are number one.</a:t>
            </a:r>
          </a:p>
          <a:p>
            <a:pPr lvl="2"/>
            <a:r>
              <a:rPr lang="en-US" sz="1600" dirty="0" smtClean="0"/>
              <a:t>Discuss strategies that can enhance customer satisfaction.</a:t>
            </a:r>
          </a:p>
          <a:p>
            <a:pPr lvl="2"/>
            <a:r>
              <a:rPr lang="en-US" sz="1600" dirty="0" smtClean="0"/>
              <a:t>Define quality service.</a:t>
            </a:r>
          </a:p>
          <a:p>
            <a:pPr lvl="2"/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7" name="Picture 6" descr="How to Build Customer Loyalty | Marketing | Workful Blo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029200"/>
            <a:ext cx="3581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MichaelM\AppData\Local\Microsoft\Windows\INetCache\IE\76VTN800\original-261523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Team Building Exercise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Build a Tower</a:t>
            </a:r>
          </a:p>
          <a:p>
            <a:pPr lvl="1"/>
            <a:r>
              <a:rPr lang="en-US" dirty="0" smtClean="0"/>
              <a:t>Connect Spaghetti and Marshmallows (Toothpick-Jelly Beans)</a:t>
            </a:r>
          </a:p>
          <a:p>
            <a:pPr lvl="2"/>
            <a:r>
              <a:rPr lang="en-US" dirty="0" smtClean="0"/>
              <a:t>Tallest and most sturdy tower wins</a:t>
            </a:r>
          </a:p>
          <a:p>
            <a:pPr lvl="2"/>
            <a:endParaRPr lang="en-US" sz="800" dirty="0" smtClean="0"/>
          </a:p>
          <a:p>
            <a:r>
              <a:rPr lang="en-US" sz="2400" u="sng" dirty="0" smtClean="0"/>
              <a:t>Analyze and Discuss Activity</a:t>
            </a:r>
          </a:p>
          <a:p>
            <a:pPr lvl="1"/>
            <a:r>
              <a:rPr lang="en-US" dirty="0" smtClean="0"/>
              <a:t>Human Relations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Leadership</a:t>
            </a:r>
          </a:p>
          <a:p>
            <a:pPr lvl="1"/>
            <a:endParaRPr lang="en-US" sz="800" dirty="0" smtClean="0"/>
          </a:p>
          <a:p>
            <a:pPr lvl="1">
              <a:buNone/>
            </a:pPr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u="sng" dirty="0" smtClean="0"/>
          </a:p>
          <a:p>
            <a:endParaRPr lang="en-US" u="sng" dirty="0"/>
          </a:p>
        </p:txBody>
      </p:sp>
      <p:pic>
        <p:nvPicPr>
          <p:cNvPr id="2058" name="Picture 10" descr="C:\Users\michaelm\AppData\Local\Microsoft\Windows\INetCache\IE\8ZR0P28V\White_Marshmallow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267200"/>
            <a:ext cx="1905000" cy="2057400"/>
          </a:xfrm>
          <a:prstGeom prst="rect">
            <a:avLst/>
          </a:prstGeom>
          <a:noFill/>
        </p:spPr>
      </p:pic>
      <p:pic>
        <p:nvPicPr>
          <p:cNvPr id="2059" name="Picture 11" descr="C:\Users\michaelm\AppData\Local\Microsoft\Windows\INetCache\IE\XNQPUWUE\Spaghetti_spiral_splaye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267200"/>
            <a:ext cx="1828800" cy="2057400"/>
          </a:xfrm>
          <a:prstGeom prst="rect">
            <a:avLst/>
          </a:prstGeom>
          <a:noFill/>
        </p:spPr>
      </p:pic>
      <p:pic>
        <p:nvPicPr>
          <p:cNvPr id="2060" name="Picture 12" descr="C:\Users\michaelm\AppData\Local\Microsoft\Windows\INetCache\IE\XNQPUWUE\spaghetti-tower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800600"/>
            <a:ext cx="1981200" cy="1510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Meeting Information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SHINE Mentor: </a:t>
            </a:r>
            <a:r>
              <a:rPr lang="en-US" sz="2400" u="sng" dirty="0" smtClean="0"/>
              <a:t>Customer Service Management</a:t>
            </a:r>
            <a:endParaRPr lang="en-US" sz="2400" u="sng" dirty="0" smtClean="0"/>
          </a:p>
          <a:p>
            <a:endParaRPr lang="en-US" sz="800" u="sng" dirty="0" smtClean="0"/>
          </a:p>
          <a:p>
            <a:pPr lvl="1"/>
            <a:r>
              <a:rPr lang="en-US" sz="1900" dirty="0" smtClean="0"/>
              <a:t>September 22</a:t>
            </a:r>
            <a:r>
              <a:rPr lang="en-US" sz="1900" baseline="30000" dirty="0" smtClean="0"/>
              <a:t>nd</a:t>
            </a:r>
            <a:r>
              <a:rPr lang="en-US" sz="1900" dirty="0" smtClean="0"/>
              <a:t> </a:t>
            </a:r>
            <a:r>
              <a:rPr lang="en-US" sz="1900" dirty="0" smtClean="0"/>
              <a:t>through </a:t>
            </a:r>
            <a:r>
              <a:rPr lang="en-US" sz="1900" dirty="0" smtClean="0"/>
              <a:t>May </a:t>
            </a:r>
            <a:r>
              <a:rPr lang="en-US" sz="1900" dirty="0" smtClean="0"/>
              <a:t>12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</a:t>
            </a:r>
            <a:endParaRPr lang="en-US" sz="1900" dirty="0" smtClean="0"/>
          </a:p>
          <a:p>
            <a:pPr lvl="2"/>
            <a:r>
              <a:rPr lang="en-US" sz="1600" u="sng" dirty="0" smtClean="0"/>
              <a:t>Fall</a:t>
            </a:r>
            <a:r>
              <a:rPr lang="en-US" sz="1600" dirty="0" smtClean="0"/>
              <a:t>: 	Wednesdays from 6:30 to 8:30 PM</a:t>
            </a:r>
          </a:p>
          <a:p>
            <a:pPr lvl="2"/>
            <a:r>
              <a:rPr lang="en-US" sz="1600" u="sng" dirty="0" smtClean="0"/>
              <a:t>Spring</a:t>
            </a:r>
            <a:r>
              <a:rPr lang="en-US" sz="1600" dirty="0" smtClean="0"/>
              <a:t>:	Thursdays </a:t>
            </a:r>
            <a:r>
              <a:rPr lang="en-US" sz="1600" dirty="0" smtClean="0"/>
              <a:t>from 6:30 to 8:30 </a:t>
            </a:r>
            <a:r>
              <a:rPr lang="en-US" sz="1600" dirty="0" smtClean="0"/>
              <a:t>PM</a:t>
            </a:r>
          </a:p>
          <a:p>
            <a:pPr lvl="2">
              <a:buNone/>
            </a:pPr>
            <a:endParaRPr lang="en-US" sz="1600" dirty="0" smtClean="0"/>
          </a:p>
          <a:p>
            <a:pPr lvl="3"/>
            <a:r>
              <a:rPr lang="en-US" sz="1700" dirty="0" smtClean="0"/>
              <a:t>SHINE Boys and Girls </a:t>
            </a:r>
            <a:r>
              <a:rPr lang="en-US" sz="1700" dirty="0" smtClean="0"/>
              <a:t>Center - </a:t>
            </a:r>
            <a:r>
              <a:rPr lang="en-US" sz="1400" dirty="0" smtClean="0"/>
              <a:t>1100 </a:t>
            </a:r>
            <a:r>
              <a:rPr lang="en-US" sz="1400" dirty="0" smtClean="0"/>
              <a:t>South 13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Avenue, Yuma, Arizona 85364</a:t>
            </a:r>
            <a:endParaRPr lang="en-US" sz="1400" dirty="0"/>
          </a:p>
        </p:txBody>
      </p:sp>
      <p:pic>
        <p:nvPicPr>
          <p:cNvPr id="6" name="Picture 5" descr="Notice of Search Committee Meeting – Rockcastle County School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0"/>
            <a:ext cx="487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5" name="Picture 9" descr="C:\Users\michaelm\AppData\Local\Microsoft\Windows\INetCache\IE\8ZR0P28V\the-end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Contact Information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Coach Mike</a:t>
            </a:r>
          </a:p>
          <a:p>
            <a:pPr lvl="1"/>
            <a:r>
              <a:rPr lang="en-US" sz="1800" dirty="0" smtClean="0"/>
              <a:t>Michael Morrissey, AWC Associate Faculty</a:t>
            </a:r>
          </a:p>
          <a:p>
            <a:pPr lvl="1"/>
            <a:r>
              <a:rPr lang="en-US" sz="1800" dirty="0" smtClean="0"/>
              <a:t>Executive Director, Housing Authority City of Yuma – AHDC/SHINE</a:t>
            </a:r>
          </a:p>
          <a:p>
            <a:pPr lvl="2"/>
            <a:r>
              <a:rPr lang="en-US" sz="1600" dirty="0" smtClean="0"/>
              <a:t>420 South Madison Avenue; Yuma, AZ 85364</a:t>
            </a:r>
          </a:p>
          <a:p>
            <a:pPr lvl="2"/>
            <a:r>
              <a:rPr lang="en-US" sz="1600" dirty="0" smtClean="0"/>
              <a:t>Work: (928) 782-3823 x.128; Cell: (928) 920-2085</a:t>
            </a:r>
          </a:p>
          <a:p>
            <a:pPr lvl="2"/>
            <a:r>
              <a:rPr lang="en-US" sz="1600" dirty="0" smtClean="0">
                <a:hlinkClick r:id="rId2"/>
              </a:rPr>
              <a:t>Michaelm@hacy.org</a:t>
            </a:r>
            <a:r>
              <a:rPr lang="en-US" sz="1600" dirty="0" smtClean="0"/>
              <a:t> or </a:t>
            </a:r>
            <a:r>
              <a:rPr lang="en-US" sz="1600" dirty="0" smtClean="0">
                <a:hlinkClick r:id="rId3"/>
              </a:rPr>
              <a:t>michael.morrissey@azwestern.org</a:t>
            </a:r>
            <a:endParaRPr lang="en-US" sz="1600" dirty="0" smtClean="0"/>
          </a:p>
          <a:p>
            <a:r>
              <a:rPr lang="en-US" sz="2400" u="sng" dirty="0" smtClean="0"/>
              <a:t>Coach Luz</a:t>
            </a:r>
          </a:p>
          <a:p>
            <a:pPr lvl="1"/>
            <a:r>
              <a:rPr lang="en-US" sz="1800" dirty="0" smtClean="0"/>
              <a:t>Luz Acosta, SHINE Program Manager</a:t>
            </a:r>
          </a:p>
          <a:p>
            <a:pPr lvl="2"/>
            <a:r>
              <a:rPr lang="en-US" sz="1600" dirty="0" smtClean="0"/>
              <a:t>Work: (928) 318-5800; Cell (928) 261-8635</a:t>
            </a:r>
          </a:p>
          <a:p>
            <a:pPr lvl="2"/>
            <a:r>
              <a:rPr lang="en-US" sz="1600" dirty="0" smtClean="0">
                <a:hlinkClick r:id="rId4"/>
              </a:rPr>
              <a:t>luza@hacy.org</a:t>
            </a:r>
            <a:r>
              <a:rPr lang="en-US" sz="1600" dirty="0" smtClean="0"/>
              <a:t> </a:t>
            </a:r>
          </a:p>
          <a:p>
            <a:pPr lvl="1"/>
            <a:endParaRPr lang="en-US" sz="1800" dirty="0" smtClean="0"/>
          </a:p>
          <a:p>
            <a:pPr lvl="1"/>
            <a:endParaRPr lang="en-US" sz="1900" dirty="0" smtClean="0"/>
          </a:p>
          <a:p>
            <a:pPr lvl="4">
              <a:buNone/>
            </a:pPr>
            <a:endParaRPr lang="en-US" sz="15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endParaRPr lang="en-US" dirty="0"/>
          </a:p>
        </p:txBody>
      </p:sp>
      <p:pic>
        <p:nvPicPr>
          <p:cNvPr id="6" name="Picture 5" descr="Contact Us Png Stock Photo - Contact Us Png, Transparent Png , Transparent  Png Image - PNGite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495800"/>
            <a:ext cx="335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Pick a Partner (from a distance :)…</a:t>
            </a:r>
          </a:p>
          <a:p>
            <a:pPr lvl="1"/>
            <a:r>
              <a:rPr lang="en-US" sz="2000" dirty="0" smtClean="0"/>
              <a:t>Someone You Don’t Already </a:t>
            </a:r>
            <a:r>
              <a:rPr lang="en-US" sz="2000" dirty="0" smtClean="0"/>
              <a:t>Know</a:t>
            </a:r>
          </a:p>
          <a:p>
            <a:pPr lvl="1">
              <a:buNone/>
            </a:pPr>
            <a:endParaRPr lang="en-US" sz="800" dirty="0" smtClean="0"/>
          </a:p>
          <a:p>
            <a:r>
              <a:rPr lang="en-US" sz="2400" u="sng" dirty="0" smtClean="0"/>
              <a:t>Learn the following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Name</a:t>
            </a:r>
          </a:p>
          <a:p>
            <a:pPr lvl="1"/>
            <a:r>
              <a:rPr lang="en-US" sz="2000" dirty="0" smtClean="0"/>
              <a:t>High School – Grade</a:t>
            </a:r>
          </a:p>
          <a:p>
            <a:pPr lvl="1"/>
            <a:r>
              <a:rPr lang="en-US" sz="2000" dirty="0" smtClean="0"/>
              <a:t>School Activities – Hobbies – Interests</a:t>
            </a:r>
          </a:p>
          <a:p>
            <a:pPr lvl="1"/>
            <a:r>
              <a:rPr lang="en-US" sz="2000" dirty="0" smtClean="0"/>
              <a:t>College and/or Career Goals</a:t>
            </a:r>
          </a:p>
          <a:p>
            <a:pPr lvl="1"/>
            <a:r>
              <a:rPr lang="en-US" sz="2000" dirty="0" smtClean="0"/>
              <a:t>Other Interesting </a:t>
            </a:r>
            <a:r>
              <a:rPr lang="en-US" sz="2000" dirty="0" smtClean="0"/>
              <a:t>Facts</a:t>
            </a:r>
          </a:p>
          <a:p>
            <a:pPr lvl="1">
              <a:buNone/>
            </a:pPr>
            <a:endParaRPr lang="en-US" sz="800" dirty="0" smtClean="0"/>
          </a:p>
          <a:p>
            <a:r>
              <a:rPr lang="en-US" sz="2400" u="sng" dirty="0" smtClean="0"/>
              <a:t>Introduce Partner to the Class</a:t>
            </a:r>
            <a:endParaRPr lang="en-US" sz="2400" u="sng" dirty="0"/>
          </a:p>
        </p:txBody>
      </p:sp>
      <p:pic>
        <p:nvPicPr>
          <p:cNvPr id="1033" name="Picture 9" descr="C:\Users\michaelm\AppData\Local\Microsoft\Windows\INetCache\IE\XNQPUWUE\hello_my_name_is__sticker__by_littledarksprit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2266950" cy="1676400"/>
          </a:xfrm>
          <a:prstGeom prst="rect">
            <a:avLst/>
          </a:prstGeom>
          <a:noFill/>
        </p:spPr>
      </p:pic>
      <p:pic>
        <p:nvPicPr>
          <p:cNvPr id="1037" name="Picture 13" descr="C:\Users\michaelm\AppData\Local\Microsoft\Windows\INetCache\IE\2HBKIZ1C\introduction_by_vasichk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86200"/>
            <a:ext cx="3429000" cy="2057400"/>
          </a:xfrm>
          <a:prstGeom prst="rect">
            <a:avLst/>
          </a:prstGeom>
          <a:noFill/>
        </p:spPr>
      </p:pic>
      <p:pic>
        <p:nvPicPr>
          <p:cNvPr id="1040" name="Picture 16" descr="C:\Users\michaelm\AppData\Local\Microsoft\Windows\INetCache\IE\8ZR0P28V\Povray_hello_worl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105400"/>
            <a:ext cx="21336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Course Information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BUA </a:t>
            </a:r>
            <a:r>
              <a:rPr lang="en-US" sz="2400" u="sng" dirty="0" smtClean="0"/>
              <a:t>210</a:t>
            </a:r>
            <a:r>
              <a:rPr lang="en-US" sz="2400" u="sng" dirty="0" smtClean="0"/>
              <a:t>: Customer Servic</a:t>
            </a:r>
            <a:r>
              <a:rPr lang="en-US" sz="2400" u="sng" dirty="0" smtClean="0"/>
              <a:t>e Management</a:t>
            </a:r>
          </a:p>
          <a:p>
            <a:endParaRPr lang="en-US" sz="800" u="sng" dirty="0" smtClean="0"/>
          </a:p>
          <a:p>
            <a:pPr lvl="1"/>
            <a:r>
              <a:rPr lang="en-US" u="sng" dirty="0" smtClean="0"/>
              <a:t>Skills for Success – 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Edition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/>
              <a:t>Robert W. Lucas; McGraw-Hill Education; New York, NY 2019</a:t>
            </a:r>
          </a:p>
          <a:p>
            <a:pPr lvl="3"/>
            <a:r>
              <a:rPr lang="en-US" dirty="0" smtClean="0"/>
              <a:t>ISBN: 978-1-259-95407-8</a:t>
            </a:r>
          </a:p>
          <a:p>
            <a:pPr lvl="1"/>
            <a:endParaRPr lang="en-US" sz="1700" dirty="0"/>
          </a:p>
        </p:txBody>
      </p:sp>
      <p:pic>
        <p:nvPicPr>
          <p:cNvPr id="2050" name="Picture 2" descr="C:\Users\michaelm\AppData\Local\Microsoft\Windows\INetCache\IE\2HBKIZ1C\course-inf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33400"/>
            <a:ext cx="1731264" cy="551688"/>
          </a:xfrm>
          <a:prstGeom prst="rect">
            <a:avLst/>
          </a:prstGeom>
          <a:noFill/>
        </p:spPr>
      </p:pic>
      <p:pic>
        <p:nvPicPr>
          <p:cNvPr id="7" name="Picture 2" descr="C:\Users\michaelm\AppData\Local\Microsoft\Windows\INetCache\IE\XNQPUWUE\Approved-gree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19600"/>
            <a:ext cx="1524000" cy="1164340"/>
          </a:xfrm>
          <a:prstGeom prst="rect">
            <a:avLst/>
          </a:prstGeom>
          <a:noFill/>
        </p:spPr>
      </p:pic>
      <p:pic>
        <p:nvPicPr>
          <p:cNvPr id="8" name="irc_mi" descr="Related image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2672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ow to Take Care of Your Customers: Business Advice – Cyber Emplo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962400"/>
            <a:ext cx="34290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Expectations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Attend All Classes and Be On-Time</a:t>
            </a:r>
          </a:p>
          <a:p>
            <a:r>
              <a:rPr lang="en-US" sz="2200" dirty="0" smtClean="0"/>
              <a:t>Participate in Class Discussion and Group Projects</a:t>
            </a:r>
          </a:p>
          <a:p>
            <a:r>
              <a:rPr lang="en-US" sz="2200" dirty="0" smtClean="0"/>
              <a:t>Complete Weekly Assignments and Maintain Journal</a:t>
            </a:r>
          </a:p>
          <a:p>
            <a:r>
              <a:rPr lang="en-US" sz="2200" dirty="0" smtClean="0"/>
              <a:t>Complete Projects, Presentations, Essays, Quizzes &amp; Exams</a:t>
            </a:r>
          </a:p>
          <a:p>
            <a:r>
              <a:rPr lang="en-US" sz="2200" dirty="0" smtClean="0"/>
              <a:t>Facilitate Workshops and Capstone Project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6386" name="Picture 2" descr="5 Ways to Set &amp;#39;High Expectations&amp;#39; Without &amp;#39;High Pressure&amp;#39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0"/>
            <a:ext cx="3276600" cy="2362200"/>
          </a:xfrm>
          <a:prstGeom prst="rect">
            <a:avLst/>
          </a:prstGeom>
          <a:noFill/>
        </p:spPr>
      </p:pic>
      <p:pic>
        <p:nvPicPr>
          <p:cNvPr id="8" name="Picture 7" descr="Living without expectations - Signal v. Noi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Grading Policy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u="sng" dirty="0" smtClean="0"/>
              <a:t>Attendance and Participation </a:t>
            </a:r>
            <a:r>
              <a:rPr lang="en-US" sz="2400" dirty="0" smtClean="0"/>
              <a:t>(25%)</a:t>
            </a:r>
          </a:p>
          <a:p>
            <a:pPr lvl="1"/>
            <a:r>
              <a:rPr lang="en-US" sz="2000" dirty="0" smtClean="0"/>
              <a:t>10 Points each week for attendance and participation</a:t>
            </a:r>
          </a:p>
          <a:p>
            <a:pPr lvl="2"/>
            <a:r>
              <a:rPr lang="en-US" sz="1800" dirty="0" smtClean="0"/>
              <a:t>5 Points if late to class</a:t>
            </a:r>
          </a:p>
          <a:p>
            <a:r>
              <a:rPr lang="en-US" sz="2400" u="sng" dirty="0" smtClean="0"/>
              <a:t>Weekly Assignments </a:t>
            </a:r>
            <a:r>
              <a:rPr lang="en-US" sz="2400" dirty="0" smtClean="0"/>
              <a:t>(25%)</a:t>
            </a:r>
          </a:p>
          <a:p>
            <a:pPr lvl="1"/>
            <a:r>
              <a:rPr lang="en-US" sz="2000" dirty="0" smtClean="0"/>
              <a:t>10 Points each week for completing weekly assignments</a:t>
            </a:r>
          </a:p>
          <a:p>
            <a:pPr lvl="2"/>
            <a:r>
              <a:rPr lang="en-US" sz="1800" dirty="0" smtClean="0"/>
              <a:t>5 Points for incomplete or late assignments</a:t>
            </a:r>
          </a:p>
          <a:p>
            <a:r>
              <a:rPr lang="en-US" sz="2400" u="sng" dirty="0" smtClean="0"/>
              <a:t>Class </a:t>
            </a:r>
            <a:r>
              <a:rPr lang="en-US" sz="2400" u="sng" dirty="0" smtClean="0"/>
              <a:t>Projects and/or Midterm Exam </a:t>
            </a:r>
            <a:r>
              <a:rPr lang="en-US" sz="2400" u="sng" dirty="0" smtClean="0"/>
              <a:t>(25%)</a:t>
            </a:r>
          </a:p>
          <a:p>
            <a:pPr lvl="1"/>
            <a:r>
              <a:rPr lang="en-US" sz="2000" dirty="0" smtClean="0"/>
              <a:t>Projects may include Essays, Presentations, Workshops Etc.</a:t>
            </a:r>
          </a:p>
          <a:p>
            <a:r>
              <a:rPr lang="en-US" sz="2400" u="sng" dirty="0" smtClean="0"/>
              <a:t>Final Exam (Capstone Project) (25%)</a:t>
            </a:r>
          </a:p>
          <a:p>
            <a:pPr lvl="1"/>
            <a:r>
              <a:rPr lang="en-US" sz="1900" dirty="0" smtClean="0"/>
              <a:t>There will be a Final Exam (Capstone Project)</a:t>
            </a:r>
          </a:p>
          <a:p>
            <a:r>
              <a:rPr lang="en-US" sz="2400" u="sng" dirty="0" smtClean="0"/>
              <a:t>Extra Credit</a:t>
            </a:r>
          </a:p>
          <a:p>
            <a:pPr lvl="1"/>
            <a:r>
              <a:rPr lang="en-US" sz="1900" dirty="0" smtClean="0"/>
              <a:t>There will be opportunities for extra credit</a:t>
            </a:r>
          </a:p>
          <a:p>
            <a:pPr lvl="2"/>
            <a:r>
              <a:rPr lang="en-US" sz="1700" dirty="0" smtClean="0"/>
              <a:t>Points earned will be added to Final Grade</a:t>
            </a:r>
          </a:p>
        </p:txBody>
      </p:sp>
      <p:pic>
        <p:nvPicPr>
          <p:cNvPr id="2050" name="Picture 2" descr="C:\Users\michaelm\AppData\Local\Microsoft\Windows\INetCache\IE\8ZR0P28V\329px-Official_policy_seal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52400"/>
            <a:ext cx="1371600" cy="1143000"/>
          </a:xfrm>
          <a:prstGeom prst="rect">
            <a:avLst/>
          </a:prstGeom>
          <a:noFill/>
        </p:spPr>
      </p:pic>
      <p:pic>
        <p:nvPicPr>
          <p:cNvPr id="8" name="Picture 7" descr="Standards Based Education / The Standards-Based Grading and Reporting  System (SBGR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495800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Course Goals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This course will cover the following</a:t>
            </a:r>
            <a:r>
              <a:rPr lang="en-US" sz="2400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The World of Customer Service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Contributing to the Service Culture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Verbal Communication Skills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Nonverbal Communication Skills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Listening to the Customer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Customer Service and Behavior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Service Breakdowns and Recovery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Customer Service in a Diverse World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Customer Service Via Technology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Encouraging Customer Loyalty</a:t>
            </a:r>
            <a:endParaRPr lang="en-US" sz="2000" dirty="0" smtClean="0"/>
          </a:p>
          <a:p>
            <a:pPr marL="731520" lvl="1" indent="-457200">
              <a:buFont typeface="+mj-lt"/>
              <a:buAutoNum type="arabicPeriod"/>
            </a:pPr>
            <a:endParaRPr lang="en-US" sz="1900" dirty="0" smtClean="0"/>
          </a:p>
          <a:p>
            <a:pPr marL="731520" lvl="1" indent="-457200">
              <a:buFont typeface="+mj-lt"/>
              <a:buAutoNum type="arabicPeriod"/>
            </a:pPr>
            <a:endParaRPr lang="en-US" sz="1900" dirty="0" smtClean="0"/>
          </a:p>
          <a:p>
            <a:pPr marL="731520" lvl="1" indent="-457200">
              <a:buFont typeface="+mj-lt"/>
              <a:buAutoNum type="arabicPeriod"/>
            </a:pPr>
            <a:endParaRPr lang="en-US" sz="1900" dirty="0" smtClean="0"/>
          </a:p>
          <a:p>
            <a:pPr lvl="2">
              <a:buFont typeface="+mj-lt"/>
              <a:buAutoNum type="arabicPeriod"/>
            </a:pPr>
            <a:endParaRPr lang="en-US" sz="800" dirty="0" smtClean="0"/>
          </a:p>
        </p:txBody>
      </p:sp>
      <p:pic>
        <p:nvPicPr>
          <p:cNvPr id="6" name="Picture 3" descr="C:\Users\MichaelM\AppData\Local\Microsoft\Windows\INetCache\IE\76VTN800\original-261523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0"/>
            <a:ext cx="1600200" cy="1028700"/>
          </a:xfrm>
          <a:prstGeom prst="rect">
            <a:avLst/>
          </a:prstGeom>
          <a:noFill/>
        </p:spPr>
      </p:pic>
      <p:pic>
        <p:nvPicPr>
          <p:cNvPr id="7" name="Picture 6" descr="Thinking Backwards: Online Course Design Tips for Facult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105400"/>
            <a:ext cx="3733800" cy="122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22 Aman Gangavarapu IM 20 NITIE POM Course: S.M.A.R.T Goal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2004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 One: The Profession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One: The World of Customer Service</a:t>
            </a:r>
          </a:p>
          <a:p>
            <a:endParaRPr lang="en-US" sz="800" u="sng" dirty="0" smtClean="0"/>
          </a:p>
          <a:p>
            <a:pPr lvl="1"/>
            <a:r>
              <a:rPr lang="en-US" u="sng" dirty="0" smtClean="0"/>
              <a:t>Chapter Outline</a:t>
            </a:r>
            <a:r>
              <a:rPr lang="en-US" dirty="0" smtClean="0"/>
              <a:t>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/>
              <a:t>Defining Customer Service</a:t>
            </a:r>
          </a:p>
          <a:p>
            <a:pPr lvl="2"/>
            <a:r>
              <a:rPr lang="en-US" dirty="0" smtClean="0"/>
              <a:t>Growth of the Service Sector</a:t>
            </a:r>
          </a:p>
          <a:p>
            <a:pPr lvl="2"/>
            <a:r>
              <a:rPr lang="en-US" dirty="0" smtClean="0"/>
              <a:t>Societal Factors Affecting Customer Service</a:t>
            </a:r>
          </a:p>
          <a:p>
            <a:pPr lvl="2"/>
            <a:r>
              <a:rPr lang="en-US" dirty="0" smtClean="0"/>
              <a:t>Consumer Behavior Shifts</a:t>
            </a:r>
          </a:p>
          <a:p>
            <a:pPr lvl="2"/>
            <a:r>
              <a:rPr lang="en-US" dirty="0" smtClean="0"/>
              <a:t>The Customer Service Environment</a:t>
            </a:r>
          </a:p>
          <a:p>
            <a:pPr lvl="2"/>
            <a:r>
              <a:rPr lang="en-US" dirty="0" smtClean="0"/>
              <a:t>Addressing the Changes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7" name="Picture 6" descr="Introduction to Service Industry - YouTub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2672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xcellence in Customer Service Awards — Business Intelligence Grou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105400"/>
            <a:ext cx="1828800" cy="128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MichaelM\AppData\Local\Microsoft\Windows\INetCache\IE\76VTN800\original-261523-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0"/>
            <a:ext cx="16002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1248</TotalTime>
  <Words>1126</Words>
  <Application>Microsoft Office PowerPoint</Application>
  <PresentationFormat>On-screen Show (4:3)</PresentationFormat>
  <Paragraphs>242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SHINE Mentor Customer Service Management</vt:lpstr>
      <vt:lpstr>Meeting Information</vt:lpstr>
      <vt:lpstr>Contact Information</vt:lpstr>
      <vt:lpstr>Introductions</vt:lpstr>
      <vt:lpstr>Course Information</vt:lpstr>
      <vt:lpstr>Expectations</vt:lpstr>
      <vt:lpstr>Grading Policy</vt:lpstr>
      <vt:lpstr>Course Goals</vt:lpstr>
      <vt:lpstr>Part One: The Profession</vt:lpstr>
      <vt:lpstr>Part One: The Profession</vt:lpstr>
      <vt:lpstr>Part Two: Skills for Success</vt:lpstr>
      <vt:lpstr>Part Two: Skills for Success</vt:lpstr>
      <vt:lpstr>Part Two: Skills for Success</vt:lpstr>
      <vt:lpstr>Part Three: Building and Maintaining Relationships</vt:lpstr>
      <vt:lpstr>Part Three: Building and Maintaining Relationships</vt:lpstr>
      <vt:lpstr>Part Three: Building and Maintaining Relationships</vt:lpstr>
      <vt:lpstr>Part Three: Building and Maintaining Relationships</vt:lpstr>
      <vt:lpstr>Part Four: Retaining Customers</vt:lpstr>
      <vt:lpstr>Team Building Exercise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Relations in Organizations</dc:title>
  <dc:creator>MichaelM</dc:creator>
  <cp:lastModifiedBy>Michael</cp:lastModifiedBy>
  <cp:revision>160</cp:revision>
  <dcterms:created xsi:type="dcterms:W3CDTF">2015-02-01T00:37:43Z</dcterms:created>
  <dcterms:modified xsi:type="dcterms:W3CDTF">2021-08-31T18:48:24Z</dcterms:modified>
</cp:coreProperties>
</file>