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8"/>
  </p:notesMasterIdLst>
  <p:handoutMasterIdLst>
    <p:handoutMasterId r:id="rId59"/>
  </p:handoutMasterIdLst>
  <p:sldIdLst>
    <p:sldId id="327" r:id="rId2"/>
    <p:sldId id="309" r:id="rId3"/>
    <p:sldId id="330" r:id="rId4"/>
    <p:sldId id="328" r:id="rId5"/>
    <p:sldId id="329" r:id="rId6"/>
    <p:sldId id="331" r:id="rId7"/>
    <p:sldId id="332" r:id="rId8"/>
    <p:sldId id="333" r:id="rId9"/>
    <p:sldId id="334" r:id="rId10"/>
    <p:sldId id="335" r:id="rId11"/>
    <p:sldId id="336" r:id="rId12"/>
    <p:sldId id="337" r:id="rId13"/>
    <p:sldId id="338" r:id="rId14"/>
    <p:sldId id="339" r:id="rId15"/>
    <p:sldId id="340" r:id="rId16"/>
    <p:sldId id="341" r:id="rId17"/>
    <p:sldId id="342" r:id="rId18"/>
    <p:sldId id="343" r:id="rId19"/>
    <p:sldId id="349" r:id="rId20"/>
    <p:sldId id="344" r:id="rId21"/>
    <p:sldId id="345" r:id="rId22"/>
    <p:sldId id="346" r:id="rId23"/>
    <p:sldId id="347" r:id="rId24"/>
    <p:sldId id="362" r:id="rId25"/>
    <p:sldId id="363" r:id="rId26"/>
    <p:sldId id="366" r:id="rId27"/>
    <p:sldId id="367" r:id="rId28"/>
    <p:sldId id="370" r:id="rId29"/>
    <p:sldId id="368" r:id="rId30"/>
    <p:sldId id="371" r:id="rId31"/>
    <p:sldId id="374" r:id="rId32"/>
    <p:sldId id="373" r:id="rId33"/>
    <p:sldId id="378" r:id="rId34"/>
    <p:sldId id="380" r:id="rId35"/>
    <p:sldId id="381" r:id="rId36"/>
    <p:sldId id="382" r:id="rId37"/>
    <p:sldId id="384" r:id="rId38"/>
    <p:sldId id="385" r:id="rId39"/>
    <p:sldId id="386" r:id="rId40"/>
    <p:sldId id="387" r:id="rId41"/>
    <p:sldId id="406" r:id="rId42"/>
    <p:sldId id="388" r:id="rId43"/>
    <p:sldId id="389" r:id="rId44"/>
    <p:sldId id="390" r:id="rId45"/>
    <p:sldId id="391" r:id="rId46"/>
    <p:sldId id="392" r:id="rId47"/>
    <p:sldId id="393" r:id="rId48"/>
    <p:sldId id="394" r:id="rId49"/>
    <p:sldId id="396" r:id="rId50"/>
    <p:sldId id="397" r:id="rId51"/>
    <p:sldId id="399" r:id="rId52"/>
    <p:sldId id="400" r:id="rId53"/>
    <p:sldId id="403" r:id="rId54"/>
    <p:sldId id="404" r:id="rId55"/>
    <p:sldId id="405" r:id="rId56"/>
    <p:sldId id="326" r:id="rId5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382" y="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1/4/2023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1/4/2023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1/4/2023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1/4/2023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1/4/2023</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1/4/2023</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1/4/2023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1/4/2023</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m/url?sa=i&amp;rct=j&amp;q=&amp;esrc=s&amp;source=images&amp;cd=&amp;cad=rja&amp;uact=8&amp;ved=2ahUKEwjzuZjhhoTdAhUI3lQKHfWLDXYQjRx6BAgBEAU&amp;url=https://www.simplilearn.com/leadership-vs-management-difference-article&amp;psig=AOvVaw2CrgT3B3njXOVwb49QAvrL&amp;ust=1535143821116459"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Fundamentals of Management </a:t>
            </a:r>
            <a:r>
              <a:rPr lang="en-US" sz="3200" dirty="0" smtClean="0"/>
              <a:t/>
            </a:r>
            <a:br>
              <a:rPr lang="en-US" sz="3200" dirty="0" smtClean="0"/>
            </a:br>
            <a:r>
              <a:rPr lang="en-US" sz="2000" dirty="0" smtClean="0"/>
              <a:t>Session Two</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pic>
        <p:nvPicPr>
          <p:cNvPr id="5" name="irc_mi" descr="Image result for images of management">
            <a:hlinkClick r:id="rId2"/>
          </p:cNvPr>
          <p:cNvPicPr>
            <a:picLocks noGrp="1"/>
          </p:cNvPicPr>
          <p:nvPr>
            <p:ph sz="quarter" idx="1"/>
          </p:nvPr>
        </p:nvPicPr>
        <p:blipFill>
          <a:blip r:embed="rId3" cstate="print"/>
          <a:srcRect/>
          <a:stretch>
            <a:fillRect/>
          </a:stretch>
        </p:blipFill>
        <p:spPr bwMode="auto">
          <a:xfrm>
            <a:off x="1295400" y="2057400"/>
            <a:ext cx="6553200" cy="3886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Development of Alternatives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normAutofit/>
          </a:bodyPr>
          <a:lstStyle/>
          <a:p>
            <a:r>
              <a:rPr lang="en-US" sz="2400" u="sng" dirty="0" smtClean="0"/>
              <a:t>After assigning weight to the decision criteria, the decision maker lists the alternatives that could successfully resolve the problem</a:t>
            </a:r>
            <a:r>
              <a:rPr lang="en-US" sz="2400" dirty="0" smtClean="0"/>
              <a:t>.</a:t>
            </a:r>
          </a:p>
        </p:txBody>
      </p:sp>
      <p:pic>
        <p:nvPicPr>
          <p:cNvPr id="5122" name="Picture 2" descr="C:\Users\michaelm\AppData\Local\Microsoft\Windows\INetCache\IE\2HBKIZ1C\weight[1].jpg"/>
          <p:cNvPicPr>
            <a:picLocks noChangeAspect="1" noChangeArrowheads="1"/>
          </p:cNvPicPr>
          <p:nvPr/>
        </p:nvPicPr>
        <p:blipFill>
          <a:blip r:embed="rId2" cstate="print"/>
          <a:srcRect/>
          <a:stretch>
            <a:fillRect/>
          </a:stretch>
        </p:blipFill>
        <p:spPr bwMode="auto">
          <a:xfrm>
            <a:off x="4572000" y="3213371"/>
            <a:ext cx="4191000" cy="294502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Analysis of Alternatives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lstStyle/>
          <a:p>
            <a:r>
              <a:rPr lang="en-US" sz="2400" u="sng" dirty="0" smtClean="0"/>
              <a:t>Once the alternatives have been identified, the decision maker critically needs to analyze each one, by evaluating it against the criteria</a:t>
            </a:r>
            <a:r>
              <a:rPr lang="en-US" dirty="0" smtClean="0"/>
              <a:t>.</a:t>
            </a:r>
          </a:p>
        </p:txBody>
      </p:sp>
      <p:pic>
        <p:nvPicPr>
          <p:cNvPr id="6147" name="Picture 3" descr="C:\Users\michaelm\AppData\Local\Microsoft\Windows\INetCache\IE\2HBKIZ1C\LukeBillingham[1].jpg"/>
          <p:cNvPicPr>
            <a:picLocks noChangeAspect="1" noChangeArrowheads="1"/>
          </p:cNvPicPr>
          <p:nvPr/>
        </p:nvPicPr>
        <p:blipFill>
          <a:blip r:embed="rId2" cstate="print"/>
          <a:srcRect/>
          <a:stretch>
            <a:fillRect/>
          </a:stretch>
        </p:blipFill>
        <p:spPr bwMode="auto">
          <a:xfrm>
            <a:off x="4126992" y="3352800"/>
            <a:ext cx="4636008" cy="29718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Judgments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normAutofit/>
          </a:bodyPr>
          <a:lstStyle/>
          <a:p>
            <a:r>
              <a:rPr lang="en-US" sz="2400" u="sng" dirty="0" smtClean="0"/>
              <a:t>Personal judgments are reflected in (1) the decision criteria, (2) weight allocation, and (3) evaluation of alternatives.</a:t>
            </a:r>
          </a:p>
        </p:txBody>
      </p:sp>
      <p:pic>
        <p:nvPicPr>
          <p:cNvPr id="7170" name="Picture 2" descr="C:\Users\michaelm\AppData\Local\Microsoft\Windows\INetCache\IE\8ZR0P28V\Two-people-talking-logo[1].jpg"/>
          <p:cNvPicPr>
            <a:picLocks noChangeAspect="1" noChangeArrowheads="1"/>
          </p:cNvPicPr>
          <p:nvPr/>
        </p:nvPicPr>
        <p:blipFill>
          <a:blip r:embed="rId2" cstate="print"/>
          <a:srcRect/>
          <a:stretch>
            <a:fillRect/>
          </a:stretch>
        </p:blipFill>
        <p:spPr bwMode="auto">
          <a:xfrm>
            <a:off x="4876800" y="2811162"/>
            <a:ext cx="3886200" cy="336103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Selection of an Alternative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normAutofit/>
          </a:bodyPr>
          <a:lstStyle/>
          <a:p>
            <a:r>
              <a:rPr lang="en-US" sz="2400" u="sng" dirty="0" smtClean="0"/>
              <a:t>After the decision maker (1) determines all the pertinent factors in the decision, (2) weights them appropriately, and (3) identifies and assesses all the viable alternatives, it should be quite simple to select the best alternative.</a:t>
            </a:r>
          </a:p>
          <a:p>
            <a:endParaRPr lang="en-US" sz="800" u="sng" dirty="0" smtClean="0"/>
          </a:p>
          <a:p>
            <a:pPr lvl="1"/>
            <a:r>
              <a:rPr lang="en-US" sz="2000" dirty="0" smtClean="0"/>
              <a:t>Choose the alternative that generates the highest score.</a:t>
            </a:r>
            <a:endParaRPr lang="en-US" sz="2000" dirty="0"/>
          </a:p>
        </p:txBody>
      </p:sp>
      <p:pic>
        <p:nvPicPr>
          <p:cNvPr id="8194" name="Picture 2" descr="C:\Users\michaelm\AppData\Local\Microsoft\Windows\INetCache\IE\2HBKIZ1C\evaluatie-score[1].png"/>
          <p:cNvPicPr>
            <a:picLocks noChangeAspect="1" noChangeArrowheads="1"/>
          </p:cNvPicPr>
          <p:nvPr/>
        </p:nvPicPr>
        <p:blipFill>
          <a:blip r:embed="rId2" cstate="print"/>
          <a:srcRect/>
          <a:stretch>
            <a:fillRect/>
          </a:stretch>
        </p:blipFill>
        <p:spPr bwMode="auto">
          <a:xfrm>
            <a:off x="5105400" y="4267200"/>
            <a:ext cx="3505200" cy="1828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Implementation of the Alternative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400" u="sng" dirty="0" smtClean="0"/>
              <a:t>Implementation involves putting the decision into action</a:t>
            </a:r>
            <a:r>
              <a:rPr lang="en-US" dirty="0" smtClean="0"/>
              <a:t>.</a:t>
            </a:r>
          </a:p>
          <a:p>
            <a:endParaRPr lang="en-US" sz="800" dirty="0" smtClean="0"/>
          </a:p>
          <a:p>
            <a:pPr lvl="1"/>
            <a:r>
              <a:rPr lang="en-US" sz="2000" dirty="0" smtClean="0"/>
              <a:t>Implementation includes conveying the decision to all those affected, and getting their commitment to it.</a:t>
            </a:r>
          </a:p>
          <a:p>
            <a:pPr lvl="1"/>
            <a:endParaRPr lang="en-US" sz="800" dirty="0" smtClean="0"/>
          </a:p>
          <a:p>
            <a:pPr lvl="2"/>
            <a:r>
              <a:rPr lang="en-US" sz="1800" dirty="0" smtClean="0">
                <a:solidFill>
                  <a:srgbClr val="FF0000"/>
                </a:solidFill>
              </a:rPr>
              <a:t>If you want people to be committed to a decision…let them participate in the decision-making process.</a:t>
            </a:r>
            <a:endParaRPr lang="en-US" sz="1800" dirty="0">
              <a:solidFill>
                <a:srgbClr val="FF0000"/>
              </a:solidFill>
            </a:endParaRPr>
          </a:p>
        </p:txBody>
      </p:sp>
      <p:pic>
        <p:nvPicPr>
          <p:cNvPr id="9218" name="Picture 2" descr="C:\Users\michaelm\AppData\Local\Microsoft\Windows\INetCache\IE\XNQPUWUE\participate[1].png"/>
          <p:cNvPicPr>
            <a:picLocks noChangeAspect="1" noChangeArrowheads="1"/>
          </p:cNvPicPr>
          <p:nvPr/>
        </p:nvPicPr>
        <p:blipFill>
          <a:blip r:embed="rId2" cstate="print"/>
          <a:srcRect/>
          <a:stretch>
            <a:fillRect/>
          </a:stretch>
        </p:blipFill>
        <p:spPr bwMode="auto">
          <a:xfrm>
            <a:off x="1981200" y="4800600"/>
            <a:ext cx="3901440" cy="830580"/>
          </a:xfrm>
          <a:prstGeom prst="rect">
            <a:avLst/>
          </a:prstGeom>
          <a:noFill/>
        </p:spPr>
      </p:pic>
      <p:pic>
        <p:nvPicPr>
          <p:cNvPr id="9219" name="Picture 3" descr="C:\Users\michaelm\AppData\Local\Microsoft\Windows\INetCache\IE\2HBKIZ1C\Wikimedia_Deutschland_icon_participate_red[1].png"/>
          <p:cNvPicPr>
            <a:picLocks noChangeAspect="1" noChangeArrowheads="1"/>
          </p:cNvPicPr>
          <p:nvPr/>
        </p:nvPicPr>
        <p:blipFill>
          <a:blip r:embed="rId3" cstate="print"/>
          <a:srcRect/>
          <a:stretch>
            <a:fillRect/>
          </a:stretch>
        </p:blipFill>
        <p:spPr bwMode="auto">
          <a:xfrm>
            <a:off x="5715000" y="3657600"/>
            <a:ext cx="1752600" cy="1981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Evaluation of Decision Effectiveness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normAutofit/>
          </a:bodyPr>
          <a:lstStyle/>
          <a:p>
            <a:r>
              <a:rPr lang="en-US" sz="2400" u="sng" dirty="0" smtClean="0"/>
              <a:t>In the last step of the decision-making process, you should appraise the outcome of the decision to see whether the problem was resolved.</a:t>
            </a:r>
          </a:p>
          <a:p>
            <a:endParaRPr lang="en-US" sz="800" u="sng" dirty="0" smtClean="0"/>
          </a:p>
          <a:p>
            <a:pPr lvl="1"/>
            <a:r>
              <a:rPr lang="en-US" sz="2000" dirty="0" smtClean="0"/>
              <a:t>Did the alternative accomplish the desired result?</a:t>
            </a:r>
            <a:endParaRPr lang="en-US" sz="2000" dirty="0"/>
          </a:p>
        </p:txBody>
      </p:sp>
      <p:pic>
        <p:nvPicPr>
          <p:cNvPr id="10243" name="Picture 3" descr="C:\Users\michaelm\AppData\Local\Microsoft\Windows\INetCache\IE\8ZR0P28V\Self_analysis[1].png"/>
          <p:cNvPicPr>
            <a:picLocks noChangeAspect="1" noChangeArrowheads="1"/>
          </p:cNvPicPr>
          <p:nvPr/>
        </p:nvPicPr>
        <p:blipFill>
          <a:blip r:embed="rId2" cstate="print"/>
          <a:srcRect/>
          <a:stretch>
            <a:fillRect/>
          </a:stretch>
        </p:blipFill>
        <p:spPr bwMode="auto">
          <a:xfrm>
            <a:off x="5029200" y="3962400"/>
            <a:ext cx="3425190" cy="1912620"/>
          </a:xfrm>
          <a:prstGeom prst="rect">
            <a:avLst/>
          </a:prstGeom>
          <a:noFill/>
        </p:spPr>
      </p:pic>
      <p:pic>
        <p:nvPicPr>
          <p:cNvPr id="10244" name="Picture 4" descr="C:\Users\michaelm\AppData\Local\Microsoft\Windows\INetCache\IE\IKBH2KDQ\recognition[1].png"/>
          <p:cNvPicPr>
            <a:picLocks noChangeAspect="1" noChangeArrowheads="1"/>
          </p:cNvPicPr>
          <p:nvPr/>
        </p:nvPicPr>
        <p:blipFill>
          <a:blip r:embed="rId3" cstate="print"/>
          <a:srcRect/>
          <a:stretch>
            <a:fillRect/>
          </a:stretch>
        </p:blipFill>
        <p:spPr bwMode="auto">
          <a:xfrm>
            <a:off x="3657600" y="4267200"/>
            <a:ext cx="1143000" cy="15049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Errors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normAutofit/>
          </a:bodyPr>
          <a:lstStyle/>
          <a:p>
            <a:r>
              <a:rPr lang="en-US" sz="2400" u="sng" dirty="0" smtClean="0"/>
              <a:t>Managers may use their own heuristics (rules of thumb) to simplify their decision making</a:t>
            </a:r>
            <a:r>
              <a:rPr lang="en-US" sz="2000" dirty="0" smtClean="0"/>
              <a:t>.</a:t>
            </a:r>
          </a:p>
          <a:p>
            <a:pPr lvl="1"/>
            <a:endParaRPr lang="en-US" sz="800" dirty="0" smtClean="0"/>
          </a:p>
          <a:p>
            <a:pPr lvl="2"/>
            <a:r>
              <a:rPr lang="en-US" sz="1800" dirty="0" smtClean="0">
                <a:solidFill>
                  <a:srgbClr val="FF0000"/>
                </a:solidFill>
              </a:rPr>
              <a:t>These rules of thumb may lead to errors and biases in processing and evaluating information.</a:t>
            </a:r>
            <a:endParaRPr lang="en-US" sz="1800" dirty="0">
              <a:solidFill>
                <a:srgbClr val="FF0000"/>
              </a:solidFill>
            </a:endParaRPr>
          </a:p>
        </p:txBody>
      </p:sp>
      <p:pic>
        <p:nvPicPr>
          <p:cNvPr id="11267" name="Picture 3" descr="C:\Users\michaelm\AppData\Local\Microsoft\Windows\INetCache\IE\IKBH2KDQ\skotan_Thumbs_up_smiley[1].png"/>
          <p:cNvPicPr>
            <a:picLocks noChangeAspect="1" noChangeArrowheads="1"/>
          </p:cNvPicPr>
          <p:nvPr/>
        </p:nvPicPr>
        <p:blipFill>
          <a:blip r:embed="rId2" cstate="print"/>
          <a:srcRect/>
          <a:stretch>
            <a:fillRect/>
          </a:stretch>
        </p:blipFill>
        <p:spPr bwMode="auto">
          <a:xfrm>
            <a:off x="5257800" y="3195564"/>
            <a:ext cx="3448615" cy="29718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Errors and Biases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normAutofit fontScale="85000" lnSpcReduction="10000"/>
          </a:bodyPr>
          <a:lstStyle/>
          <a:p>
            <a:r>
              <a:rPr lang="en-US" sz="2400" u="sng" dirty="0" smtClean="0"/>
              <a:t>Common Decision-Making Errors and Biases:</a:t>
            </a:r>
          </a:p>
          <a:p>
            <a:endParaRPr lang="en-US" sz="900" u="sng" dirty="0" smtClean="0"/>
          </a:p>
          <a:p>
            <a:pPr lvl="1"/>
            <a:r>
              <a:rPr lang="en-US" sz="2000" u="sng" dirty="0" smtClean="0"/>
              <a:t>1.  Overconfidence</a:t>
            </a:r>
          </a:p>
          <a:p>
            <a:pPr lvl="2"/>
            <a:r>
              <a:rPr lang="en-US" sz="1800" dirty="0" smtClean="0">
                <a:solidFill>
                  <a:srgbClr val="FF0000"/>
                </a:solidFill>
              </a:rPr>
              <a:t>A tendency to think you know more than you do, or hold unrealistically positive views of yourself and your performance.</a:t>
            </a:r>
          </a:p>
          <a:p>
            <a:pPr lvl="1"/>
            <a:r>
              <a:rPr lang="en-US" sz="2000" u="sng" dirty="0" smtClean="0"/>
              <a:t>2.  Immediate Gratification</a:t>
            </a:r>
          </a:p>
          <a:p>
            <a:pPr lvl="2"/>
            <a:r>
              <a:rPr lang="en-US" sz="1800" dirty="0" smtClean="0">
                <a:solidFill>
                  <a:srgbClr val="FF0000"/>
                </a:solidFill>
              </a:rPr>
              <a:t>A tendency to want immediate rewards and to avoid immediate costs.</a:t>
            </a:r>
          </a:p>
          <a:p>
            <a:pPr lvl="1"/>
            <a:r>
              <a:rPr lang="en-US" sz="2000" u="sng" dirty="0" smtClean="0"/>
              <a:t>3.  Anchoring Effect</a:t>
            </a:r>
          </a:p>
          <a:p>
            <a:pPr lvl="2"/>
            <a:r>
              <a:rPr lang="en-US" sz="1800" dirty="0" smtClean="0">
                <a:solidFill>
                  <a:srgbClr val="FF0000"/>
                </a:solidFill>
              </a:rPr>
              <a:t>When you fixate on initial information as a starting point and then, once set, fail to adequately adjust for subsequent information.</a:t>
            </a:r>
          </a:p>
          <a:p>
            <a:pPr lvl="1"/>
            <a:r>
              <a:rPr lang="en-US" sz="2000" u="sng" dirty="0" smtClean="0"/>
              <a:t>4.  Selective Perception</a:t>
            </a:r>
          </a:p>
          <a:p>
            <a:pPr lvl="2"/>
            <a:r>
              <a:rPr lang="en-US" sz="1800" dirty="0" smtClean="0">
                <a:solidFill>
                  <a:srgbClr val="FF0000"/>
                </a:solidFill>
              </a:rPr>
              <a:t>When you selectively organize and interpret events based on your biased perceptions.</a:t>
            </a:r>
          </a:p>
          <a:p>
            <a:pPr lvl="1"/>
            <a:r>
              <a:rPr lang="en-US" sz="2000" u="sng" dirty="0" smtClean="0"/>
              <a:t>5.  Confirmation</a:t>
            </a:r>
          </a:p>
          <a:p>
            <a:pPr lvl="2"/>
            <a:r>
              <a:rPr lang="en-US" sz="1800" dirty="0" smtClean="0">
                <a:solidFill>
                  <a:srgbClr val="FF0000"/>
                </a:solidFill>
              </a:rPr>
              <a:t>When you seek out information that reaffirms past choices and discount information that contradicts past judgments.</a:t>
            </a:r>
          </a:p>
          <a:p>
            <a:pPr lvl="1"/>
            <a:r>
              <a:rPr lang="en-US" sz="2000" u="sng" dirty="0" smtClean="0"/>
              <a:t>6.  Framing</a:t>
            </a:r>
          </a:p>
          <a:p>
            <a:pPr lvl="2"/>
            <a:r>
              <a:rPr lang="en-US" sz="1800" dirty="0" smtClean="0">
                <a:solidFill>
                  <a:srgbClr val="FF0000"/>
                </a:solidFill>
              </a:rPr>
              <a:t>When you select and highlight certain aspects of a situation while excluding others.</a:t>
            </a:r>
          </a:p>
        </p:txBody>
      </p:sp>
      <p:pic>
        <p:nvPicPr>
          <p:cNvPr id="12290" name="Picture 2" descr="C:\Users\michaelm\AppData\Local\Microsoft\Windows\INetCache\IE\8ZR0P28V\Img[1].png"/>
          <p:cNvPicPr>
            <a:picLocks noChangeAspect="1" noChangeArrowheads="1"/>
          </p:cNvPicPr>
          <p:nvPr/>
        </p:nvPicPr>
        <p:blipFill>
          <a:blip r:embed="rId2" cstate="print"/>
          <a:srcRect/>
          <a:stretch>
            <a:fillRect/>
          </a:stretch>
        </p:blipFill>
        <p:spPr bwMode="auto">
          <a:xfrm>
            <a:off x="7391400" y="762000"/>
            <a:ext cx="1485900" cy="13335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Errors and Biases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normAutofit fontScale="85000" lnSpcReduction="10000"/>
          </a:bodyPr>
          <a:lstStyle/>
          <a:p>
            <a:r>
              <a:rPr lang="en-US" sz="2400" u="sng" dirty="0" smtClean="0"/>
              <a:t>Common Decision-Making Errors and Biases:</a:t>
            </a:r>
          </a:p>
          <a:p>
            <a:endParaRPr lang="en-US" sz="900" u="sng" dirty="0" smtClean="0"/>
          </a:p>
          <a:p>
            <a:pPr lvl="1"/>
            <a:r>
              <a:rPr lang="en-US" sz="2000" u="sng" dirty="0" smtClean="0"/>
              <a:t>7.  Availability</a:t>
            </a:r>
          </a:p>
          <a:p>
            <a:pPr lvl="2"/>
            <a:r>
              <a:rPr lang="en-US" sz="1800" dirty="0" smtClean="0">
                <a:solidFill>
                  <a:srgbClr val="FF0000"/>
                </a:solidFill>
              </a:rPr>
              <a:t>When you tend to remember events that are most recent and vivid in your memory.</a:t>
            </a:r>
          </a:p>
          <a:p>
            <a:pPr lvl="1"/>
            <a:r>
              <a:rPr lang="en-US" sz="2000" u="sng" dirty="0" smtClean="0"/>
              <a:t>8.  Representation</a:t>
            </a:r>
          </a:p>
          <a:p>
            <a:pPr lvl="2"/>
            <a:r>
              <a:rPr lang="en-US" sz="1800" dirty="0" smtClean="0">
                <a:solidFill>
                  <a:srgbClr val="FF0000"/>
                </a:solidFill>
              </a:rPr>
              <a:t>When you assess the likelihood of an event based on how closely it resembles other events or sets of events.</a:t>
            </a:r>
          </a:p>
          <a:p>
            <a:pPr lvl="1"/>
            <a:r>
              <a:rPr lang="en-US" sz="2000" u="sng" dirty="0" smtClean="0"/>
              <a:t>9.  Randomness</a:t>
            </a:r>
          </a:p>
          <a:p>
            <a:pPr lvl="2"/>
            <a:r>
              <a:rPr lang="en-US" sz="1800" dirty="0" smtClean="0">
                <a:solidFill>
                  <a:srgbClr val="FF0000"/>
                </a:solidFill>
              </a:rPr>
              <a:t>When you try to create meaning out of random events.</a:t>
            </a:r>
          </a:p>
          <a:p>
            <a:pPr lvl="1"/>
            <a:r>
              <a:rPr lang="en-US" sz="2000" u="sng" dirty="0" smtClean="0"/>
              <a:t>10.  Sunk Costs</a:t>
            </a:r>
          </a:p>
          <a:p>
            <a:pPr lvl="2"/>
            <a:r>
              <a:rPr lang="en-US" sz="1800" dirty="0" smtClean="0">
                <a:solidFill>
                  <a:srgbClr val="FF0000"/>
                </a:solidFill>
              </a:rPr>
              <a:t>When you forget that current choices can’t correct the past.</a:t>
            </a:r>
          </a:p>
          <a:p>
            <a:pPr lvl="1"/>
            <a:r>
              <a:rPr lang="en-US" sz="2000" u="sng" dirty="0" smtClean="0"/>
              <a:t>11.  Self-Serving</a:t>
            </a:r>
          </a:p>
          <a:p>
            <a:pPr lvl="2"/>
            <a:r>
              <a:rPr lang="en-US" sz="1800" dirty="0" smtClean="0">
                <a:solidFill>
                  <a:srgbClr val="FF0000"/>
                </a:solidFill>
              </a:rPr>
              <a:t>When you are quick to take credit for successes and blame failure on outside factors.</a:t>
            </a:r>
          </a:p>
          <a:p>
            <a:pPr lvl="1"/>
            <a:r>
              <a:rPr lang="en-US" sz="2000" u="sng" dirty="0" smtClean="0"/>
              <a:t>12.  Hindsight</a:t>
            </a:r>
          </a:p>
          <a:p>
            <a:pPr lvl="2"/>
            <a:r>
              <a:rPr lang="en-US" sz="1800" dirty="0" smtClean="0">
                <a:solidFill>
                  <a:srgbClr val="FF0000"/>
                </a:solidFill>
              </a:rPr>
              <a:t>When you falsely believe that you would have accurately predicted the outcome of an event once the outcome is actually known.</a:t>
            </a:r>
          </a:p>
          <a:p>
            <a:pPr lvl="2"/>
            <a:endParaRPr lang="en-US" dirty="0" smtClean="0"/>
          </a:p>
          <a:p>
            <a:endParaRPr lang="en-US" dirty="0"/>
          </a:p>
        </p:txBody>
      </p:sp>
      <p:pic>
        <p:nvPicPr>
          <p:cNvPr id="5" name="Picture 2" descr="C:\Users\michaelm\AppData\Local\Microsoft\Windows\INetCache\IE\8ZR0P28V\Img[1].png"/>
          <p:cNvPicPr>
            <a:picLocks noChangeAspect="1" noChangeArrowheads="1"/>
          </p:cNvPicPr>
          <p:nvPr/>
        </p:nvPicPr>
        <p:blipFill>
          <a:blip r:embed="rId2" cstate="print"/>
          <a:srcRect/>
          <a:stretch>
            <a:fillRect/>
          </a:stretch>
        </p:blipFill>
        <p:spPr bwMode="auto">
          <a:xfrm>
            <a:off x="7391400" y="762000"/>
            <a:ext cx="1485900" cy="13335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Decision-Making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400" u="sng" dirty="0" smtClean="0"/>
              <a:t>Decision-Making is the Essence of Management</a:t>
            </a:r>
          </a:p>
          <a:p>
            <a:endParaRPr lang="en-US" sz="800" u="sng" dirty="0" smtClean="0"/>
          </a:p>
          <a:p>
            <a:pPr lvl="1"/>
            <a:r>
              <a:rPr lang="en-US" sz="2000" dirty="0" smtClean="0"/>
              <a:t>Everyone in an organization makes decisions, but it’s particularly important to managers.  Managers make decisions as they:             </a:t>
            </a:r>
            <a:r>
              <a:rPr lang="en-US" sz="2000" b="1" dirty="0" smtClean="0"/>
              <a:t>Plan – Organize – Lead – Control</a:t>
            </a:r>
          </a:p>
          <a:p>
            <a:pPr lvl="1"/>
            <a:endParaRPr lang="en-US" sz="800" dirty="0" smtClean="0"/>
          </a:p>
          <a:p>
            <a:pPr lvl="2"/>
            <a:r>
              <a:rPr lang="en-US" sz="1800" dirty="0" smtClean="0">
                <a:solidFill>
                  <a:srgbClr val="FF0000"/>
                </a:solidFill>
              </a:rPr>
              <a:t>Managers want to be good decision makers and exhibit good decision-making behaviors, so they appear competent and intelligent to their bosses, employees, and co-workers.</a:t>
            </a:r>
            <a:endParaRPr lang="en-US" sz="1800" dirty="0">
              <a:solidFill>
                <a:srgbClr val="FF0000"/>
              </a:solidFill>
            </a:endParaRPr>
          </a:p>
        </p:txBody>
      </p:sp>
      <p:pic>
        <p:nvPicPr>
          <p:cNvPr id="16386" name="Picture 2" descr="C:\Users\michaelm\AppData\Local\Microsoft\Windows\INetCache\IE\2HBKIZ1C\competence[1].jpg"/>
          <p:cNvPicPr>
            <a:picLocks noChangeAspect="1" noChangeArrowheads="1"/>
          </p:cNvPicPr>
          <p:nvPr/>
        </p:nvPicPr>
        <p:blipFill>
          <a:blip r:embed="rId2" cstate="print"/>
          <a:srcRect/>
          <a:stretch>
            <a:fillRect/>
          </a:stretch>
        </p:blipFill>
        <p:spPr bwMode="auto">
          <a:xfrm>
            <a:off x="1066800" y="4610100"/>
            <a:ext cx="3200400" cy="1371600"/>
          </a:xfrm>
          <a:prstGeom prst="rect">
            <a:avLst/>
          </a:prstGeom>
          <a:noFill/>
        </p:spPr>
      </p:pic>
      <p:pic>
        <p:nvPicPr>
          <p:cNvPr id="16387" name="Picture 3" descr="C:\Users\michaelm\AppData\Local\Microsoft\Windows\INetCache\IE\8ZR0P28V\Moral_Obligation_to_Be_Intelligent_Wordle[1].jpg"/>
          <p:cNvPicPr>
            <a:picLocks noChangeAspect="1" noChangeArrowheads="1"/>
          </p:cNvPicPr>
          <p:nvPr/>
        </p:nvPicPr>
        <p:blipFill>
          <a:blip r:embed="rId3" cstate="print"/>
          <a:srcRect/>
          <a:stretch>
            <a:fillRect/>
          </a:stretch>
        </p:blipFill>
        <p:spPr bwMode="auto">
          <a:xfrm>
            <a:off x="4419600" y="4495800"/>
            <a:ext cx="3810000" cy="1600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Part Two: Planning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Four: Foundations of Decision Making</a:t>
            </a:r>
          </a:p>
          <a:p>
            <a:endParaRPr lang="en-US" sz="800" u="sng" dirty="0" smtClean="0"/>
          </a:p>
          <a:p>
            <a:pPr lvl="1"/>
            <a:r>
              <a:rPr lang="en-US" sz="1900" dirty="0" smtClean="0">
                <a:solidFill>
                  <a:srgbClr val="FF0000"/>
                </a:solidFill>
              </a:rPr>
              <a:t>Describe the decision-making process.</a:t>
            </a:r>
          </a:p>
          <a:p>
            <a:pPr lvl="1"/>
            <a:r>
              <a:rPr lang="en-US" sz="1900" dirty="0" smtClean="0">
                <a:solidFill>
                  <a:srgbClr val="FF0000"/>
                </a:solidFill>
              </a:rPr>
              <a:t>Explain the three approaches managers can use to make decisions.</a:t>
            </a:r>
          </a:p>
          <a:p>
            <a:pPr lvl="1"/>
            <a:r>
              <a:rPr lang="en-US" sz="1900" dirty="0" smtClean="0">
                <a:solidFill>
                  <a:srgbClr val="FF0000"/>
                </a:solidFill>
              </a:rPr>
              <a:t>Describe types of decisions and decision-making conditions.</a:t>
            </a:r>
          </a:p>
          <a:p>
            <a:pPr lvl="1"/>
            <a:r>
              <a:rPr lang="en-US" sz="1900" dirty="0" smtClean="0">
                <a:solidFill>
                  <a:srgbClr val="FF0000"/>
                </a:solidFill>
              </a:rPr>
              <a:t>Discuss group decision making.</a:t>
            </a:r>
          </a:p>
          <a:p>
            <a:pPr lvl="1"/>
            <a:r>
              <a:rPr lang="en-US" sz="1900" dirty="0" smtClean="0">
                <a:solidFill>
                  <a:srgbClr val="FF0000"/>
                </a:solidFill>
              </a:rPr>
              <a:t>Discuss contemporary issues in managerial decision making.</a:t>
            </a:r>
          </a:p>
          <a:p>
            <a:pPr lvl="1"/>
            <a:endParaRPr lang="en-US" sz="1900" dirty="0" smtClean="0"/>
          </a:p>
          <a:p>
            <a:pPr lvl="1"/>
            <a:endParaRPr lang="en-US" sz="1900" dirty="0" smtClean="0"/>
          </a:p>
          <a:p>
            <a:pPr lvl="1"/>
            <a:endParaRPr lang="en-US" sz="1300" dirty="0" smtClean="0"/>
          </a:p>
          <a:p>
            <a:pPr lvl="1">
              <a:buNone/>
            </a:pPr>
            <a:endParaRPr lang="en-US" sz="1800" dirty="0" smtClean="0"/>
          </a:p>
          <a:p>
            <a:pPr lvl="1"/>
            <a:endParaRPr lang="en-US" sz="1800" dirty="0" smtClean="0"/>
          </a:p>
        </p:txBody>
      </p:sp>
      <p:pic>
        <p:nvPicPr>
          <p:cNvPr id="1026" name="Picture 2" descr="C:\Users\michaelm\AppData\Local\Microsoft\Windows\INetCache\IE\IKBH2KDQ\bigstock-Word-Decision-And-Arrows-298695171[1].jpg"/>
          <p:cNvPicPr>
            <a:picLocks noChangeAspect="1" noChangeArrowheads="1"/>
          </p:cNvPicPr>
          <p:nvPr/>
        </p:nvPicPr>
        <p:blipFill>
          <a:blip r:embed="rId2" cstate="print"/>
          <a:srcRect/>
          <a:stretch>
            <a:fillRect/>
          </a:stretch>
        </p:blipFill>
        <p:spPr bwMode="auto">
          <a:xfrm>
            <a:off x="5638800" y="4343400"/>
            <a:ext cx="2971800" cy="181864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Approaches to Make Decisions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normAutofit lnSpcReduction="10000"/>
          </a:bodyPr>
          <a:lstStyle/>
          <a:p>
            <a:r>
              <a:rPr lang="en-US" sz="2400" u="sng" dirty="0" smtClean="0"/>
              <a:t>1. Rational Model</a:t>
            </a:r>
          </a:p>
          <a:p>
            <a:endParaRPr lang="en-US" sz="800" u="sng" dirty="0" smtClean="0"/>
          </a:p>
          <a:p>
            <a:pPr lvl="1"/>
            <a:r>
              <a:rPr lang="en-US" sz="2000" dirty="0" smtClean="0"/>
              <a:t>This approach assumes: Decision Makers MUST ACT RATIONALLY.</a:t>
            </a:r>
          </a:p>
          <a:p>
            <a:pPr lvl="1"/>
            <a:r>
              <a:rPr lang="en-US" sz="2000" dirty="0" smtClean="0"/>
              <a:t>That is, make logical and consistent choices to maximize value.</a:t>
            </a:r>
          </a:p>
          <a:p>
            <a:pPr lvl="1"/>
            <a:endParaRPr lang="en-US" sz="800" dirty="0" smtClean="0"/>
          </a:p>
          <a:p>
            <a:pPr lvl="1"/>
            <a:r>
              <a:rPr lang="en-US" sz="2000" dirty="0" smtClean="0"/>
              <a:t>A “Rational” Decision Maker…Should Be, but May Never Fully Be:</a:t>
            </a:r>
          </a:p>
          <a:p>
            <a:pPr lvl="1"/>
            <a:endParaRPr lang="en-US" sz="800" dirty="0" smtClean="0"/>
          </a:p>
          <a:p>
            <a:pPr marL="937260" lvl="2" indent="-342900">
              <a:buFont typeface="+mj-lt"/>
              <a:buAutoNum type="arabicPeriod"/>
            </a:pPr>
            <a:r>
              <a:rPr lang="en-US" sz="1800" dirty="0" smtClean="0">
                <a:solidFill>
                  <a:srgbClr val="FF0000"/>
                </a:solidFill>
              </a:rPr>
              <a:t>Objective and Logical</a:t>
            </a:r>
          </a:p>
          <a:p>
            <a:pPr marL="937260" lvl="2" indent="-342900">
              <a:buFont typeface="+mj-lt"/>
              <a:buAutoNum type="arabicPeriod"/>
            </a:pPr>
            <a:r>
              <a:rPr lang="en-US" sz="1800" dirty="0" smtClean="0">
                <a:solidFill>
                  <a:srgbClr val="FF0000"/>
                </a:solidFill>
              </a:rPr>
              <a:t>Clear and Focused on Problem</a:t>
            </a:r>
          </a:p>
          <a:p>
            <a:pPr marL="937260" lvl="2" indent="-342900">
              <a:buFont typeface="+mj-lt"/>
              <a:buAutoNum type="arabicPeriod"/>
            </a:pPr>
            <a:r>
              <a:rPr lang="en-US" sz="1800" dirty="0" smtClean="0">
                <a:solidFill>
                  <a:srgbClr val="FF0000"/>
                </a:solidFill>
              </a:rPr>
              <a:t>Clear and Specific on Goals Regarding Decision</a:t>
            </a:r>
          </a:p>
          <a:p>
            <a:pPr marL="937260" lvl="2" indent="-342900">
              <a:buFont typeface="+mj-lt"/>
              <a:buAutoNum type="arabicPeriod"/>
            </a:pPr>
            <a:r>
              <a:rPr lang="en-US" sz="1800" dirty="0" smtClean="0">
                <a:solidFill>
                  <a:srgbClr val="FF0000"/>
                </a:solidFill>
              </a:rPr>
              <a:t>Aware of All Possible Alternatives and Consequences</a:t>
            </a:r>
          </a:p>
          <a:p>
            <a:pPr marL="937260" lvl="2" indent="-342900">
              <a:buFont typeface="+mj-lt"/>
              <a:buAutoNum type="arabicPeriod"/>
            </a:pPr>
            <a:r>
              <a:rPr lang="en-US" sz="1800" dirty="0" smtClean="0">
                <a:solidFill>
                  <a:srgbClr val="FF0000"/>
                </a:solidFill>
              </a:rPr>
              <a:t>Effective in Choosing Alternative that Maximizes Achievement of Goal</a:t>
            </a:r>
          </a:p>
          <a:p>
            <a:pPr marL="937260" lvl="2" indent="-342900">
              <a:buFont typeface="+mj-lt"/>
              <a:buAutoNum type="arabicPeriod"/>
            </a:pPr>
            <a:r>
              <a:rPr lang="en-US" sz="1800" dirty="0" smtClean="0">
                <a:solidFill>
                  <a:srgbClr val="FF0000"/>
                </a:solidFill>
              </a:rPr>
              <a:t>Considerate of Organization’s Best Interests</a:t>
            </a:r>
          </a:p>
          <a:p>
            <a:pPr lvl="2"/>
            <a:endParaRPr lang="en-US" sz="1800" dirty="0" smtClean="0"/>
          </a:p>
          <a:p>
            <a:pPr lvl="3"/>
            <a:r>
              <a:rPr lang="en-US" sz="1800" dirty="0" smtClean="0">
                <a:solidFill>
                  <a:srgbClr val="0070C0"/>
                </a:solidFill>
              </a:rPr>
              <a:t>Therefore, Rationality is Not a Very Realistic Approach</a:t>
            </a:r>
          </a:p>
          <a:p>
            <a:pPr lvl="2"/>
            <a:endParaRPr lang="en-US" sz="1800" dirty="0"/>
          </a:p>
        </p:txBody>
      </p:sp>
      <p:pic>
        <p:nvPicPr>
          <p:cNvPr id="13314" name="Picture 2" descr="C:\Users\michaelm\AppData\Local\Microsoft\Windows\INetCache\IE\8ZR0P28V\830px-Not_allowed.svg[1].png"/>
          <p:cNvPicPr>
            <a:picLocks noChangeAspect="1" noChangeArrowheads="1"/>
          </p:cNvPicPr>
          <p:nvPr/>
        </p:nvPicPr>
        <p:blipFill>
          <a:blip r:embed="rId2" cstate="print"/>
          <a:srcRect/>
          <a:stretch>
            <a:fillRect/>
          </a:stretch>
        </p:blipFill>
        <p:spPr bwMode="auto">
          <a:xfrm>
            <a:off x="7162800" y="5029200"/>
            <a:ext cx="1333500" cy="86868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Approaches to Make Decisions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normAutofit/>
          </a:bodyPr>
          <a:lstStyle/>
          <a:p>
            <a:r>
              <a:rPr lang="en-US" sz="2400" u="sng" dirty="0" smtClean="0"/>
              <a:t>2. Bounded Rationality</a:t>
            </a:r>
          </a:p>
          <a:p>
            <a:endParaRPr lang="en-US" sz="800" u="sng" dirty="0" smtClean="0"/>
          </a:p>
          <a:p>
            <a:pPr lvl="1"/>
            <a:r>
              <a:rPr lang="en-US" sz="2000" dirty="0" smtClean="0"/>
              <a:t>Making decisions that are rational within the limits of a manager’s ability to process information.</a:t>
            </a:r>
          </a:p>
          <a:p>
            <a:pPr lvl="1"/>
            <a:endParaRPr lang="en-US" sz="800" dirty="0" smtClean="0"/>
          </a:p>
          <a:p>
            <a:pPr lvl="2"/>
            <a:r>
              <a:rPr lang="en-US" sz="1800" dirty="0" smtClean="0">
                <a:solidFill>
                  <a:srgbClr val="FF0000"/>
                </a:solidFill>
              </a:rPr>
              <a:t>People </a:t>
            </a:r>
            <a:r>
              <a:rPr lang="en-US" sz="1800" dirty="0" smtClean="0">
                <a:solidFill>
                  <a:srgbClr val="FF0000"/>
                </a:solidFill>
              </a:rPr>
              <a:t>are limited in their ability to grasp the present and anticipate the future, which makes it difficult to achieve the best possible decisions.</a:t>
            </a:r>
          </a:p>
          <a:p>
            <a:pPr lvl="2"/>
            <a:endParaRPr lang="en-US" sz="800" dirty="0" smtClean="0"/>
          </a:p>
          <a:p>
            <a:pPr lvl="3"/>
            <a:r>
              <a:rPr lang="en-US" sz="1800" dirty="0" smtClean="0">
                <a:solidFill>
                  <a:srgbClr val="0070C0"/>
                </a:solidFill>
              </a:rPr>
              <a:t>No one can possible analyze all information on all alternatives so they </a:t>
            </a:r>
            <a:r>
              <a:rPr lang="en-US" sz="1800" u="sng" dirty="0" smtClean="0">
                <a:solidFill>
                  <a:srgbClr val="0070C0"/>
                </a:solidFill>
              </a:rPr>
              <a:t>SATISFICE </a:t>
            </a:r>
            <a:r>
              <a:rPr lang="en-US" sz="1800" dirty="0" smtClean="0">
                <a:solidFill>
                  <a:srgbClr val="0070C0"/>
                </a:solidFill>
              </a:rPr>
              <a:t>– that is, accept solutions that are “good enough,” rather than spend time and other resources trying to maximize.</a:t>
            </a:r>
            <a:endParaRPr lang="en-US" sz="1800" dirty="0">
              <a:solidFill>
                <a:srgbClr val="0070C0"/>
              </a:solidFill>
            </a:endParaRPr>
          </a:p>
        </p:txBody>
      </p:sp>
      <p:pic>
        <p:nvPicPr>
          <p:cNvPr id="14338" name="Picture 2" descr="C:\Users\michaelm\AppData\Local\Microsoft\Windows\INetCache\IE\2HBKIZ1C\compromise1[1].jpg"/>
          <p:cNvPicPr>
            <a:picLocks noChangeAspect="1" noChangeArrowheads="1"/>
          </p:cNvPicPr>
          <p:nvPr/>
        </p:nvPicPr>
        <p:blipFill>
          <a:blip r:embed="rId2" cstate="print"/>
          <a:srcRect/>
          <a:stretch>
            <a:fillRect/>
          </a:stretch>
        </p:blipFill>
        <p:spPr bwMode="auto">
          <a:xfrm>
            <a:off x="6172199" y="4800600"/>
            <a:ext cx="2621281" cy="1524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Approaches to Make Decisions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normAutofit/>
          </a:bodyPr>
          <a:lstStyle/>
          <a:p>
            <a:r>
              <a:rPr lang="en-US" sz="2400" u="sng" dirty="0" smtClean="0"/>
              <a:t>3. Intuition and Managerial Decision Making</a:t>
            </a:r>
          </a:p>
          <a:p>
            <a:endParaRPr lang="en-US" sz="800" u="sng" dirty="0" smtClean="0"/>
          </a:p>
          <a:p>
            <a:pPr lvl="1"/>
            <a:r>
              <a:rPr lang="en-US" sz="2000" dirty="0" smtClean="0"/>
              <a:t>Making decisions on the basis of experience, feelings, and accumulated judgment.</a:t>
            </a:r>
          </a:p>
          <a:p>
            <a:pPr lvl="1"/>
            <a:endParaRPr lang="en-US" sz="800" dirty="0" smtClean="0"/>
          </a:p>
          <a:p>
            <a:pPr lvl="2"/>
            <a:r>
              <a:rPr lang="en-US" sz="1800" dirty="0" smtClean="0">
                <a:solidFill>
                  <a:srgbClr val="FF0000"/>
                </a:solidFill>
              </a:rPr>
              <a:t>Described as “Unconscious Reasoning”</a:t>
            </a:r>
          </a:p>
          <a:p>
            <a:pPr lvl="3"/>
            <a:endParaRPr lang="en-US" sz="800" dirty="0" smtClean="0"/>
          </a:p>
          <a:p>
            <a:pPr lvl="3"/>
            <a:r>
              <a:rPr lang="en-US" sz="1800" dirty="0" smtClean="0">
                <a:solidFill>
                  <a:srgbClr val="0070C0"/>
                </a:solidFill>
              </a:rPr>
              <a:t>Almost half of managers rely on intuition more often than formal analysis to make decisions about their companies.</a:t>
            </a:r>
            <a:endParaRPr lang="en-US" sz="1800" dirty="0">
              <a:solidFill>
                <a:srgbClr val="0070C0"/>
              </a:solidFill>
            </a:endParaRPr>
          </a:p>
        </p:txBody>
      </p:sp>
      <p:pic>
        <p:nvPicPr>
          <p:cNvPr id="15362" name="Picture 2" descr="C:\Users\michaelm\AppData\Local\Microsoft\Windows\INetCache\IE\XNQPUWUE\gut[1].jpg"/>
          <p:cNvPicPr>
            <a:picLocks noChangeAspect="1" noChangeArrowheads="1"/>
          </p:cNvPicPr>
          <p:nvPr/>
        </p:nvPicPr>
        <p:blipFill>
          <a:blip r:embed="rId2" cstate="print"/>
          <a:srcRect/>
          <a:stretch>
            <a:fillRect/>
          </a:stretch>
        </p:blipFill>
        <p:spPr bwMode="auto">
          <a:xfrm>
            <a:off x="5791200" y="4070470"/>
            <a:ext cx="3005507" cy="225413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lstStyle/>
          <a:p>
            <a:r>
              <a:rPr lang="en-US" sz="2400" u="sng" dirty="0" smtClean="0"/>
              <a:t>What is Intuition</a:t>
            </a:r>
            <a:r>
              <a:rPr lang="en-US" sz="2400" dirty="0" smtClean="0"/>
              <a:t>?</a:t>
            </a:r>
          </a:p>
          <a:p>
            <a:endParaRPr lang="en-US" sz="800" dirty="0" smtClean="0"/>
          </a:p>
          <a:p>
            <a:pPr marL="731520" lvl="1" indent="-457200">
              <a:buFont typeface="+mj-lt"/>
              <a:buAutoNum type="arabicPeriod"/>
            </a:pPr>
            <a:r>
              <a:rPr lang="en-US" sz="2000" u="sng" dirty="0" smtClean="0"/>
              <a:t>Experienced-Based Decisions</a:t>
            </a:r>
          </a:p>
          <a:p>
            <a:pPr lvl="2"/>
            <a:r>
              <a:rPr lang="en-US" sz="1800" dirty="0" smtClean="0">
                <a:solidFill>
                  <a:srgbClr val="FF0000"/>
                </a:solidFill>
              </a:rPr>
              <a:t>Managers make decisions based on their past experiences.</a:t>
            </a:r>
          </a:p>
          <a:p>
            <a:pPr marL="731520" lvl="1" indent="-457200">
              <a:buFont typeface="+mj-lt"/>
              <a:buAutoNum type="arabicPeriod"/>
            </a:pPr>
            <a:r>
              <a:rPr lang="en-US" sz="2000" u="sng" dirty="0" smtClean="0"/>
              <a:t>Affect-Initiated Decisions</a:t>
            </a:r>
          </a:p>
          <a:p>
            <a:pPr lvl="2"/>
            <a:r>
              <a:rPr lang="en-US" sz="1800" dirty="0" smtClean="0">
                <a:solidFill>
                  <a:srgbClr val="FF0000"/>
                </a:solidFill>
              </a:rPr>
              <a:t>Managers make decisions based on feelings or emotions.</a:t>
            </a:r>
          </a:p>
          <a:p>
            <a:pPr marL="731520" lvl="1" indent="-457200">
              <a:buFont typeface="+mj-lt"/>
              <a:buAutoNum type="arabicPeriod"/>
            </a:pPr>
            <a:r>
              <a:rPr lang="en-US" sz="2000" u="sng" dirty="0" smtClean="0"/>
              <a:t>Cognitive-Based Decisions</a:t>
            </a:r>
          </a:p>
          <a:p>
            <a:pPr lvl="2"/>
            <a:r>
              <a:rPr lang="en-US" sz="1800" dirty="0" smtClean="0">
                <a:solidFill>
                  <a:srgbClr val="FF0000"/>
                </a:solidFill>
              </a:rPr>
              <a:t>Managers make decisions based on skills, knowledge, and training.</a:t>
            </a:r>
          </a:p>
          <a:p>
            <a:pPr marL="731520" lvl="1" indent="-457200">
              <a:buFont typeface="+mj-lt"/>
              <a:buAutoNum type="arabicPeriod"/>
            </a:pPr>
            <a:r>
              <a:rPr lang="en-US" sz="2000" u="sng" dirty="0" smtClean="0"/>
              <a:t>Subconscious Mental Processing</a:t>
            </a:r>
          </a:p>
          <a:p>
            <a:pPr lvl="2"/>
            <a:r>
              <a:rPr lang="en-US" sz="1800" dirty="0" smtClean="0">
                <a:solidFill>
                  <a:srgbClr val="FF0000"/>
                </a:solidFill>
              </a:rPr>
              <a:t>Managers use data from subconscious mind to help them make decisions.</a:t>
            </a:r>
          </a:p>
          <a:p>
            <a:pPr marL="731520" lvl="1" indent="-457200">
              <a:buFont typeface="+mj-lt"/>
              <a:buAutoNum type="arabicPeriod"/>
            </a:pPr>
            <a:r>
              <a:rPr lang="en-US" sz="2000" u="sng" dirty="0" smtClean="0"/>
              <a:t>Values or Ethics-Based Decisions</a:t>
            </a:r>
          </a:p>
          <a:p>
            <a:pPr lvl="2"/>
            <a:r>
              <a:rPr lang="en-US" sz="1800" dirty="0" smtClean="0">
                <a:solidFill>
                  <a:srgbClr val="FF0000"/>
                </a:solidFill>
              </a:rPr>
              <a:t>Managers make decisions based on ethical values or culture.	</a:t>
            </a:r>
          </a:p>
        </p:txBody>
      </p:sp>
      <p:pic>
        <p:nvPicPr>
          <p:cNvPr id="21509" name="Picture 5" descr="C:\Users\michaelm\AppData\Local\Microsoft\Windows\INetCache\IE\XNQPUWUE\lvi[1].png"/>
          <p:cNvPicPr>
            <a:picLocks noChangeAspect="1" noChangeArrowheads="1"/>
          </p:cNvPicPr>
          <p:nvPr/>
        </p:nvPicPr>
        <p:blipFill>
          <a:blip r:embed="rId2" cstate="print"/>
          <a:srcRect/>
          <a:stretch>
            <a:fillRect/>
          </a:stretch>
        </p:blipFill>
        <p:spPr bwMode="auto">
          <a:xfrm>
            <a:off x="7315200" y="1447800"/>
            <a:ext cx="1524000" cy="14478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Decisions and Decision Making Conditions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400" u="sng" dirty="0" smtClean="0"/>
              <a:t>When making decisions, managers face three different conditions</a:t>
            </a:r>
            <a:r>
              <a:rPr lang="en-US" sz="2400" dirty="0" smtClean="0"/>
              <a:t>:</a:t>
            </a:r>
          </a:p>
          <a:p>
            <a:endParaRPr lang="en-US" sz="800" dirty="0" smtClean="0"/>
          </a:p>
          <a:p>
            <a:pPr marL="731520" lvl="1" indent="-457200">
              <a:buFont typeface="+mj-lt"/>
              <a:buAutoNum type="arabicPeriod"/>
            </a:pPr>
            <a:r>
              <a:rPr lang="en-US" sz="2000" u="sng" dirty="0" smtClean="0"/>
              <a:t>Certainty</a:t>
            </a:r>
          </a:p>
          <a:p>
            <a:pPr lvl="2"/>
            <a:r>
              <a:rPr lang="en-US" sz="1800" dirty="0" smtClean="0">
                <a:solidFill>
                  <a:srgbClr val="FF0000"/>
                </a:solidFill>
              </a:rPr>
              <a:t>Conditions in which a manager can make accurate decisions because the outcome of every alternative is known.</a:t>
            </a:r>
          </a:p>
          <a:p>
            <a:pPr marL="731520" lvl="1" indent="-457200">
              <a:buFont typeface="+mj-lt"/>
              <a:buAutoNum type="arabicPeriod"/>
            </a:pPr>
            <a:r>
              <a:rPr lang="en-US" sz="2000" u="sng" dirty="0" smtClean="0"/>
              <a:t>Risk</a:t>
            </a:r>
          </a:p>
          <a:p>
            <a:pPr lvl="2"/>
            <a:r>
              <a:rPr lang="en-US" sz="1800" dirty="0" smtClean="0">
                <a:solidFill>
                  <a:srgbClr val="FF0000"/>
                </a:solidFill>
              </a:rPr>
              <a:t>Conditions in which the decision maker is able to estimate the likelihood of certain outcomes.</a:t>
            </a:r>
          </a:p>
          <a:p>
            <a:pPr marL="731520" lvl="1" indent="-457200">
              <a:buFont typeface="+mj-lt"/>
              <a:buAutoNum type="arabicPeriod"/>
            </a:pPr>
            <a:r>
              <a:rPr lang="en-US" sz="2000" u="sng" dirty="0" smtClean="0"/>
              <a:t>Uncertainty</a:t>
            </a:r>
          </a:p>
          <a:p>
            <a:pPr lvl="2"/>
            <a:r>
              <a:rPr lang="en-US" sz="1800" dirty="0" smtClean="0">
                <a:solidFill>
                  <a:srgbClr val="FF0000"/>
                </a:solidFill>
              </a:rPr>
              <a:t>Conditions in which the choice of alternative is influenced by the limited amount of available information and by the psychological orientation of the decision maker.</a:t>
            </a:r>
            <a:endParaRPr lang="en-US" sz="1800" dirty="0">
              <a:solidFill>
                <a:srgbClr val="FF0000"/>
              </a:solidFill>
            </a:endParaRPr>
          </a:p>
        </p:txBody>
      </p:sp>
      <p:pic>
        <p:nvPicPr>
          <p:cNvPr id="1027" name="Picture 3" descr="C:\Users\michaelm\AppData\Local\Microsoft\Windows\INetCache\IE\2HBKIZ1C\800px-Flowchart_condition_symbol.svg[1].png"/>
          <p:cNvPicPr>
            <a:picLocks noChangeAspect="1" noChangeArrowheads="1"/>
          </p:cNvPicPr>
          <p:nvPr/>
        </p:nvPicPr>
        <p:blipFill>
          <a:blip r:embed="rId2" cstate="print"/>
          <a:srcRect/>
          <a:stretch>
            <a:fillRect/>
          </a:stretch>
        </p:blipFill>
        <p:spPr bwMode="auto">
          <a:xfrm>
            <a:off x="6324600" y="5334000"/>
            <a:ext cx="2514600" cy="990600"/>
          </a:xfrm>
          <a:prstGeom prst="rect">
            <a:avLst/>
          </a:prstGeom>
          <a:noFill/>
        </p:spPr>
      </p:pic>
      <p:pic>
        <p:nvPicPr>
          <p:cNvPr id="1029" name="Picture 5" descr="C:\Users\michaelm\AppData\Local\Microsoft\Windows\INetCache\IE\XNQPUWUE\340px-Japanese_Urban_Expwy_Sign_Number_3.svg[1].png"/>
          <p:cNvPicPr>
            <a:picLocks noChangeAspect="1" noChangeArrowheads="1"/>
          </p:cNvPicPr>
          <p:nvPr/>
        </p:nvPicPr>
        <p:blipFill>
          <a:blip r:embed="rId3" cstate="print"/>
          <a:srcRect/>
          <a:stretch>
            <a:fillRect/>
          </a:stretch>
        </p:blipFill>
        <p:spPr bwMode="auto">
          <a:xfrm>
            <a:off x="5943600" y="5486400"/>
            <a:ext cx="838200" cy="7239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Decision Making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400" u="sng" dirty="0" smtClean="0"/>
              <a:t>Many decisions in organizations, especially important decisions that have far-reaching effects on organizational activities and people, are typically made in groups</a:t>
            </a:r>
            <a:r>
              <a:rPr lang="en-US" sz="2400" dirty="0" smtClean="0"/>
              <a:t>.</a:t>
            </a:r>
          </a:p>
        </p:txBody>
      </p:sp>
      <p:pic>
        <p:nvPicPr>
          <p:cNvPr id="2050" name="Picture 2" descr="C:\Users\michaelm\AppData\Local\Microsoft\Windows\INetCache\IE\IKBH2KDQ\groups-icon.0[1].jpg"/>
          <p:cNvPicPr>
            <a:picLocks noChangeAspect="1" noChangeArrowheads="1"/>
          </p:cNvPicPr>
          <p:nvPr/>
        </p:nvPicPr>
        <p:blipFill>
          <a:blip r:embed="rId2" cstate="print"/>
          <a:srcRect/>
          <a:stretch>
            <a:fillRect/>
          </a:stretch>
        </p:blipFill>
        <p:spPr bwMode="auto">
          <a:xfrm>
            <a:off x="5105400" y="2980411"/>
            <a:ext cx="3578087" cy="3200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Groupthink</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a:xfrm>
            <a:off x="316992" y="1506517"/>
            <a:ext cx="8503920" cy="4572000"/>
          </a:xfrm>
        </p:spPr>
        <p:txBody>
          <a:bodyPr>
            <a:normAutofit/>
          </a:bodyPr>
          <a:lstStyle/>
          <a:p>
            <a:r>
              <a:rPr lang="en-US" sz="2200" u="sng" dirty="0" smtClean="0"/>
              <a:t>Groupthink is a psychological phenomenon that occurs within a group of people in which the desire for harmony or conformity results in an irrational/dysfunctional decision-making outcome.</a:t>
            </a:r>
          </a:p>
          <a:p>
            <a:endParaRPr lang="en-US" sz="800" u="sng" dirty="0" smtClean="0"/>
          </a:p>
          <a:p>
            <a:pPr lvl="1"/>
            <a:r>
              <a:rPr lang="en-US" sz="2000" dirty="0" smtClean="0"/>
              <a:t>Groupthink hinders decision making, and jeopardizes the quality of a decision by</a:t>
            </a:r>
            <a:r>
              <a:rPr lang="en-US" sz="1800" dirty="0" smtClean="0"/>
              <a:t>:</a:t>
            </a:r>
          </a:p>
          <a:p>
            <a:pPr lvl="1"/>
            <a:endParaRPr lang="en-US" sz="800" dirty="0"/>
          </a:p>
          <a:p>
            <a:pPr lvl="2"/>
            <a:r>
              <a:rPr lang="en-US" sz="1700" dirty="0" smtClean="0">
                <a:solidFill>
                  <a:srgbClr val="FF0000"/>
                </a:solidFill>
              </a:rPr>
              <a:t>Undermining critical thinking in the group.</a:t>
            </a:r>
          </a:p>
          <a:p>
            <a:pPr lvl="2"/>
            <a:r>
              <a:rPr lang="en-US" sz="1700" dirty="0" smtClean="0">
                <a:solidFill>
                  <a:srgbClr val="FF0000"/>
                </a:solidFill>
              </a:rPr>
              <a:t>Affecting a group’s ability to objectively appraise alternatives.</a:t>
            </a:r>
          </a:p>
          <a:p>
            <a:pPr lvl="2"/>
            <a:r>
              <a:rPr lang="en-US" sz="1700" dirty="0" smtClean="0">
                <a:solidFill>
                  <a:srgbClr val="FF0000"/>
                </a:solidFill>
              </a:rPr>
              <a:t>Deterring individuals from appraising unusual, minority, or unpopular views.</a:t>
            </a:r>
          </a:p>
          <a:p>
            <a:endParaRPr lang="en-US" sz="2400" u="sng" dirty="0"/>
          </a:p>
        </p:txBody>
      </p:sp>
      <p:pic>
        <p:nvPicPr>
          <p:cNvPr id="6148" name="Picture 4" descr="C:\Users\michaelm\AppData\Local\Microsoft\Windows\INetCache\IE\IKBH2KDQ\danger[1].gif"/>
          <p:cNvPicPr>
            <a:picLocks noChangeAspect="1" noChangeArrowheads="1"/>
          </p:cNvPicPr>
          <p:nvPr/>
        </p:nvPicPr>
        <p:blipFill>
          <a:blip r:embed="rId2" cstate="print"/>
          <a:srcRect/>
          <a:stretch>
            <a:fillRect/>
          </a:stretch>
        </p:blipFill>
        <p:spPr bwMode="auto">
          <a:xfrm>
            <a:off x="6163723" y="4648200"/>
            <a:ext cx="2684083" cy="166497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Effectiveness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normAutofit/>
          </a:bodyPr>
          <a:lstStyle/>
          <a:p>
            <a:r>
              <a:rPr lang="en-US" sz="2400" u="sng" dirty="0" smtClean="0"/>
              <a:t>Group decisions take longer to formulate, but they tend to be more Accurate, Creative, and Accepted</a:t>
            </a:r>
            <a:r>
              <a:rPr lang="en-US" sz="2000" dirty="0" smtClean="0"/>
              <a:t>.</a:t>
            </a:r>
          </a:p>
        </p:txBody>
      </p:sp>
      <p:pic>
        <p:nvPicPr>
          <p:cNvPr id="7170" name="Picture 2" descr="C:\Users\michaelm\AppData\Local\Microsoft\Windows\INetCache\IE\XNQPUWUE\team_puzzle1[1].jpg"/>
          <p:cNvPicPr>
            <a:picLocks noChangeAspect="1" noChangeArrowheads="1"/>
          </p:cNvPicPr>
          <p:nvPr/>
        </p:nvPicPr>
        <p:blipFill>
          <a:blip r:embed="rId2" cstate="print"/>
          <a:srcRect/>
          <a:stretch>
            <a:fillRect/>
          </a:stretch>
        </p:blipFill>
        <p:spPr bwMode="auto">
          <a:xfrm>
            <a:off x="1905000" y="2743200"/>
            <a:ext cx="5503008" cy="32766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200" u="sng" dirty="0" smtClean="0"/>
              <a:t>Brainstorming is a relatively simple idea-generating process that specifically encourages any and all alternatives while withholding criticism of those alternatives.</a:t>
            </a:r>
          </a:p>
        </p:txBody>
      </p:sp>
      <p:pic>
        <p:nvPicPr>
          <p:cNvPr id="8196" name="Picture 4" descr="C:\Users\michaelm\AppData\Local\Microsoft\Windows\INetCache\IE\2HBKIZ1C\FI-BU-recertification-and-the-need-for-continued-learning-1024x576[1].jpg"/>
          <p:cNvPicPr>
            <a:picLocks noChangeAspect="1" noChangeArrowheads="1"/>
          </p:cNvPicPr>
          <p:nvPr/>
        </p:nvPicPr>
        <p:blipFill>
          <a:blip r:embed="rId2" cstate="print"/>
          <a:srcRect/>
          <a:stretch>
            <a:fillRect/>
          </a:stretch>
        </p:blipFill>
        <p:spPr bwMode="auto">
          <a:xfrm>
            <a:off x="3089632" y="3657600"/>
            <a:ext cx="5650749" cy="253217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Nominal Group Technique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lstStyle/>
          <a:p>
            <a:r>
              <a:rPr lang="en-US" sz="2400" u="sng" dirty="0" smtClean="0"/>
              <a:t>The Nominal Group Technique helps groups arrive at a preferred solution by restricting discussion during the decision-making process.</a:t>
            </a:r>
          </a:p>
          <a:p>
            <a:endParaRPr lang="en-US" sz="800" u="sng" dirty="0" smtClean="0"/>
          </a:p>
          <a:p>
            <a:pPr lvl="1"/>
            <a:r>
              <a:rPr lang="en-US" sz="2000" dirty="0" smtClean="0"/>
              <a:t>Members secretly write a list of general problem areas or potential solutions to a problem.</a:t>
            </a:r>
          </a:p>
        </p:txBody>
      </p:sp>
      <p:pic>
        <p:nvPicPr>
          <p:cNvPr id="9222" name="Picture 6" descr="C:\Users\michaelm\AppData\Local\Microsoft\Windows\INetCache\IE\IKBH2KDQ\252185030_616b864353_b[1].jpg"/>
          <p:cNvPicPr>
            <a:picLocks noChangeAspect="1" noChangeArrowheads="1"/>
          </p:cNvPicPr>
          <p:nvPr/>
        </p:nvPicPr>
        <p:blipFill>
          <a:blip r:embed="rId2" cstate="print"/>
          <a:srcRect/>
          <a:stretch>
            <a:fillRect/>
          </a:stretch>
        </p:blipFill>
        <p:spPr bwMode="auto">
          <a:xfrm>
            <a:off x="4050792" y="3886200"/>
            <a:ext cx="4754880" cy="2438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Making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400" u="sng" dirty="0" smtClean="0"/>
              <a:t>To be a successful manager – and to be a valued employee – you need to know about decision making</a:t>
            </a:r>
            <a:r>
              <a:rPr lang="en-US" sz="2000" dirty="0" smtClean="0"/>
              <a:t>.</a:t>
            </a:r>
            <a:endParaRPr lang="en-US" sz="2000" dirty="0"/>
          </a:p>
        </p:txBody>
      </p:sp>
      <p:pic>
        <p:nvPicPr>
          <p:cNvPr id="5" name="Picture 4"/>
          <p:cNvPicPr>
            <a:picLocks noChangeAspect="1"/>
          </p:cNvPicPr>
          <p:nvPr/>
        </p:nvPicPr>
        <p:blipFill>
          <a:blip r:embed="rId2"/>
          <a:stretch>
            <a:fillRect/>
          </a:stretch>
        </p:blipFill>
        <p:spPr>
          <a:xfrm>
            <a:off x="1863852" y="2620960"/>
            <a:ext cx="5452872" cy="355088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Making Issues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400" u="sng" dirty="0" smtClean="0"/>
              <a:t>Important issues managers face, include</a:t>
            </a:r>
            <a:r>
              <a:rPr lang="en-US" sz="2000" dirty="0" smtClean="0"/>
              <a:t>:</a:t>
            </a:r>
          </a:p>
          <a:p>
            <a:endParaRPr lang="en-US" sz="800" u="sng" dirty="0"/>
          </a:p>
          <a:p>
            <a:pPr lvl="1"/>
            <a:r>
              <a:rPr lang="en-US" sz="2000" dirty="0" smtClean="0"/>
              <a:t>1.  National Culture</a:t>
            </a:r>
            <a:endParaRPr lang="en-US" sz="2000" dirty="0"/>
          </a:p>
          <a:p>
            <a:pPr lvl="1"/>
            <a:endParaRPr lang="en-US" sz="800" u="sng" dirty="0" smtClean="0"/>
          </a:p>
          <a:p>
            <a:pPr lvl="2"/>
            <a:r>
              <a:rPr lang="en-US" sz="1800" dirty="0" smtClean="0">
                <a:solidFill>
                  <a:srgbClr val="FF0000"/>
                </a:solidFill>
              </a:rPr>
              <a:t>As managers deal with employees from diverse cultures, they need to recognize common and accepted behavior when asking them to make decisions.  Some may not be comfortable being included in the process, or may have difficulty with type of change.</a:t>
            </a:r>
          </a:p>
          <a:p>
            <a:pPr lvl="3">
              <a:buNone/>
            </a:pPr>
            <a:endParaRPr lang="en-US" sz="1800" dirty="0"/>
          </a:p>
        </p:txBody>
      </p:sp>
      <p:pic>
        <p:nvPicPr>
          <p:cNvPr id="11267" name="Picture 3" descr="C:\Users\michaelm\AppData\Local\Microsoft\Windows\INetCache\IE\XNQPUWUE\170px-NewZealandNationalPartyOldLogo[1].png"/>
          <p:cNvPicPr>
            <a:picLocks noChangeAspect="1" noChangeArrowheads="1"/>
          </p:cNvPicPr>
          <p:nvPr/>
        </p:nvPicPr>
        <p:blipFill>
          <a:blip r:embed="rId2" cstate="print"/>
          <a:srcRect/>
          <a:stretch>
            <a:fillRect/>
          </a:stretch>
        </p:blipFill>
        <p:spPr bwMode="auto">
          <a:xfrm>
            <a:off x="5621654" y="4343400"/>
            <a:ext cx="3027045" cy="1705377"/>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Making Issues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400" u="sng" dirty="0" smtClean="0"/>
              <a:t>Important issues managers face, include</a:t>
            </a:r>
            <a:r>
              <a:rPr lang="en-US" sz="2000" dirty="0" smtClean="0"/>
              <a:t>:</a:t>
            </a:r>
          </a:p>
          <a:p>
            <a:endParaRPr lang="en-US" sz="800" u="sng" dirty="0"/>
          </a:p>
          <a:p>
            <a:pPr lvl="1"/>
            <a:r>
              <a:rPr lang="en-US" sz="2000" dirty="0" smtClean="0"/>
              <a:t>2.  Creativity and Design Thinking</a:t>
            </a:r>
          </a:p>
          <a:p>
            <a:pPr lvl="1"/>
            <a:endParaRPr lang="en-US" sz="800" u="sng" dirty="0"/>
          </a:p>
          <a:p>
            <a:pPr lvl="2"/>
            <a:r>
              <a:rPr lang="en-US" sz="1800" dirty="0" smtClean="0">
                <a:solidFill>
                  <a:srgbClr val="FF0000"/>
                </a:solidFill>
              </a:rPr>
              <a:t>A decision maker needs creativity, the ability to produce novel and useful ideas.  Creativity offers value in identifying viable alternatives.</a:t>
            </a:r>
          </a:p>
          <a:p>
            <a:pPr lvl="2"/>
            <a:r>
              <a:rPr lang="en-US" sz="1800" dirty="0" smtClean="0">
                <a:solidFill>
                  <a:srgbClr val="FF0000"/>
                </a:solidFill>
              </a:rPr>
              <a:t>Design thinking in essence, is approaching management problems as designers approach design problems.</a:t>
            </a:r>
          </a:p>
          <a:p>
            <a:pPr>
              <a:buNone/>
            </a:pPr>
            <a:endParaRPr lang="en-US" dirty="0"/>
          </a:p>
        </p:txBody>
      </p:sp>
      <p:pic>
        <p:nvPicPr>
          <p:cNvPr id="12290" name="Picture 2" descr="C:\Users\michaelm\AppData\Local\Microsoft\Windows\INetCache\IE\IKBH2KDQ\creativity1[1].jpg"/>
          <p:cNvPicPr>
            <a:picLocks noChangeAspect="1" noChangeArrowheads="1"/>
          </p:cNvPicPr>
          <p:nvPr/>
        </p:nvPicPr>
        <p:blipFill>
          <a:blip r:embed="rId2" cstate="print"/>
          <a:srcRect/>
          <a:stretch>
            <a:fillRect/>
          </a:stretch>
        </p:blipFill>
        <p:spPr bwMode="auto">
          <a:xfrm>
            <a:off x="5334000" y="4343400"/>
            <a:ext cx="3209925" cy="1905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normAutofit/>
          </a:bodyPr>
          <a:lstStyle/>
          <a:p>
            <a:r>
              <a:rPr lang="en-US" sz="2200" u="sng" dirty="0" smtClean="0"/>
              <a:t>Most people have creative potential, but need to unleash it.  Individual creativity essentially requires</a:t>
            </a:r>
            <a:r>
              <a:rPr lang="en-US" sz="2200" dirty="0" smtClean="0"/>
              <a:t>:</a:t>
            </a:r>
          </a:p>
          <a:p>
            <a:endParaRPr lang="en-US" sz="800" dirty="0" smtClean="0"/>
          </a:p>
          <a:p>
            <a:pPr marL="731520" lvl="1" indent="-457200">
              <a:buFont typeface="+mj-lt"/>
              <a:buAutoNum type="arabicPeriod"/>
            </a:pPr>
            <a:r>
              <a:rPr lang="en-US" sz="2000" u="sng" dirty="0" smtClean="0"/>
              <a:t>Expertise</a:t>
            </a:r>
          </a:p>
          <a:p>
            <a:pPr lvl="2"/>
            <a:r>
              <a:rPr lang="en-US" sz="1800" dirty="0" smtClean="0">
                <a:solidFill>
                  <a:srgbClr val="FF0000"/>
                </a:solidFill>
              </a:rPr>
              <a:t>The potential for creativity is enhanced when individuals have abilities, knowledge, proficiencies, and similar expertise in their fields of endeavor.</a:t>
            </a:r>
          </a:p>
          <a:p>
            <a:pPr marL="731520" lvl="1" indent="-457200">
              <a:buFont typeface="+mj-lt"/>
              <a:buAutoNum type="arabicPeriod"/>
            </a:pPr>
            <a:r>
              <a:rPr lang="en-US" sz="2000" u="sng" dirty="0" smtClean="0"/>
              <a:t>Creative-Thinking Skills</a:t>
            </a:r>
          </a:p>
          <a:p>
            <a:pPr lvl="2"/>
            <a:r>
              <a:rPr lang="en-US" sz="1800" dirty="0" smtClean="0">
                <a:solidFill>
                  <a:srgbClr val="FF0000"/>
                </a:solidFill>
              </a:rPr>
              <a:t>Ability to use analogies to apply an idea from one context to another.</a:t>
            </a:r>
          </a:p>
          <a:p>
            <a:pPr marL="731520" lvl="1" indent="-457200">
              <a:buFont typeface="+mj-lt"/>
              <a:buAutoNum type="arabicPeriod"/>
            </a:pPr>
            <a:r>
              <a:rPr lang="en-US" sz="2000" u="sng" dirty="0" smtClean="0"/>
              <a:t>Intrinsic Task Motivation</a:t>
            </a:r>
          </a:p>
          <a:p>
            <a:pPr lvl="2"/>
            <a:r>
              <a:rPr lang="en-US" sz="1800" dirty="0" smtClean="0">
                <a:solidFill>
                  <a:srgbClr val="FF0000"/>
                </a:solidFill>
              </a:rPr>
              <a:t>A desire to work on something because it’s interesting, involving, exciting, satisfying, or personally challenging.  Turns concept into construct.</a:t>
            </a:r>
            <a:endParaRPr lang="en-US" sz="1800" dirty="0">
              <a:solidFill>
                <a:srgbClr val="FF0000"/>
              </a:solidFill>
            </a:endParaRPr>
          </a:p>
        </p:txBody>
      </p:sp>
      <p:pic>
        <p:nvPicPr>
          <p:cNvPr id="14338" name="Picture 2" descr="C:\Users\michaelm\AppData\Local\Microsoft\Windows\INetCache\IE\8ZR0P28V\Creativity[1].jpg"/>
          <p:cNvPicPr>
            <a:picLocks noChangeAspect="1" noChangeArrowheads="1"/>
          </p:cNvPicPr>
          <p:nvPr/>
        </p:nvPicPr>
        <p:blipFill>
          <a:blip r:embed="rId2" cstate="print"/>
          <a:srcRect/>
          <a:stretch>
            <a:fillRect/>
          </a:stretch>
        </p:blipFill>
        <p:spPr bwMode="auto">
          <a:xfrm>
            <a:off x="5252521" y="5181600"/>
            <a:ext cx="3580045" cy="1133681"/>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normAutofit/>
          </a:bodyPr>
          <a:lstStyle/>
          <a:p>
            <a:r>
              <a:rPr lang="en-US" sz="2400" u="sng" dirty="0" smtClean="0"/>
              <a:t>Suggestions to help develop your creativity</a:t>
            </a:r>
            <a:r>
              <a:rPr lang="en-US" dirty="0" smtClean="0"/>
              <a:t>:</a:t>
            </a:r>
          </a:p>
          <a:p>
            <a:endParaRPr lang="en-US" sz="900" dirty="0" smtClean="0"/>
          </a:p>
          <a:p>
            <a:pPr lvl="1"/>
            <a:r>
              <a:rPr lang="en-US" sz="2000" dirty="0" smtClean="0">
                <a:solidFill>
                  <a:srgbClr val="FF0000"/>
                </a:solidFill>
              </a:rPr>
              <a:t>Think of yourself as creative.</a:t>
            </a:r>
          </a:p>
          <a:p>
            <a:pPr lvl="1"/>
            <a:r>
              <a:rPr lang="en-US" sz="2000" dirty="0" smtClean="0">
                <a:solidFill>
                  <a:srgbClr val="FF0000"/>
                </a:solidFill>
              </a:rPr>
              <a:t>Pay attention to your intuition.</a:t>
            </a:r>
          </a:p>
          <a:p>
            <a:pPr lvl="1"/>
            <a:r>
              <a:rPr lang="en-US" sz="2000" dirty="0" smtClean="0">
                <a:solidFill>
                  <a:srgbClr val="FF0000"/>
                </a:solidFill>
              </a:rPr>
              <a:t>Move away from your comfort zone.</a:t>
            </a:r>
          </a:p>
          <a:p>
            <a:pPr lvl="1"/>
            <a:r>
              <a:rPr lang="en-US" sz="2000" dirty="0" smtClean="0">
                <a:solidFill>
                  <a:srgbClr val="FF0000"/>
                </a:solidFill>
              </a:rPr>
              <a:t>Determine what you want to do.</a:t>
            </a:r>
          </a:p>
          <a:p>
            <a:pPr lvl="1"/>
            <a:r>
              <a:rPr lang="en-US" sz="2000" dirty="0" smtClean="0">
                <a:solidFill>
                  <a:srgbClr val="FF0000"/>
                </a:solidFill>
              </a:rPr>
              <a:t>Think outside the box.</a:t>
            </a:r>
          </a:p>
          <a:p>
            <a:pPr lvl="1"/>
            <a:r>
              <a:rPr lang="en-US" sz="2000" dirty="0" smtClean="0">
                <a:solidFill>
                  <a:srgbClr val="FF0000"/>
                </a:solidFill>
              </a:rPr>
              <a:t>Look for ways to do things better.</a:t>
            </a:r>
          </a:p>
          <a:p>
            <a:pPr lvl="1"/>
            <a:r>
              <a:rPr lang="en-US" sz="2000" dirty="0" smtClean="0">
                <a:solidFill>
                  <a:srgbClr val="FF0000"/>
                </a:solidFill>
              </a:rPr>
              <a:t>Find several right answers.</a:t>
            </a:r>
          </a:p>
          <a:p>
            <a:pPr lvl="1"/>
            <a:r>
              <a:rPr lang="en-US" sz="2000" dirty="0" smtClean="0">
                <a:solidFill>
                  <a:srgbClr val="FF0000"/>
                </a:solidFill>
              </a:rPr>
              <a:t>Believe in finding a workable solution.</a:t>
            </a:r>
          </a:p>
          <a:p>
            <a:pPr lvl="1"/>
            <a:r>
              <a:rPr lang="en-US" sz="2000" dirty="0" smtClean="0">
                <a:solidFill>
                  <a:srgbClr val="FF0000"/>
                </a:solidFill>
              </a:rPr>
              <a:t>Brainstorm with others.</a:t>
            </a:r>
          </a:p>
          <a:p>
            <a:pPr lvl="1"/>
            <a:r>
              <a:rPr lang="en-US" sz="2000" dirty="0" smtClean="0">
                <a:solidFill>
                  <a:srgbClr val="FF0000"/>
                </a:solidFill>
              </a:rPr>
              <a:t>Turn creative ideas into action.</a:t>
            </a:r>
            <a:endParaRPr lang="en-US" sz="2000" dirty="0">
              <a:solidFill>
                <a:srgbClr val="FF0000"/>
              </a:solidFill>
            </a:endParaRPr>
          </a:p>
        </p:txBody>
      </p:sp>
      <p:pic>
        <p:nvPicPr>
          <p:cNvPr id="17410" name="Picture 2" descr="C:\Users\michaelm\AppData\Local\Microsoft\Windows\INetCache\IE\8ZR0P28V\StylisedButterfly[1].png"/>
          <p:cNvPicPr>
            <a:picLocks noChangeAspect="1" noChangeArrowheads="1"/>
          </p:cNvPicPr>
          <p:nvPr/>
        </p:nvPicPr>
        <p:blipFill>
          <a:blip r:embed="rId2" cstate="print"/>
          <a:srcRect/>
          <a:stretch>
            <a:fillRect/>
          </a:stretch>
        </p:blipFill>
        <p:spPr bwMode="auto">
          <a:xfrm>
            <a:off x="5638800" y="2057400"/>
            <a:ext cx="2743200" cy="27432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Part Two: Planning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Five: Foundations of Planning</a:t>
            </a:r>
          </a:p>
          <a:p>
            <a:endParaRPr lang="en-US" sz="800" u="sng" dirty="0" smtClean="0"/>
          </a:p>
          <a:p>
            <a:pPr lvl="1"/>
            <a:r>
              <a:rPr lang="en-US" sz="1900" dirty="0" smtClean="0">
                <a:solidFill>
                  <a:srgbClr val="FF0000"/>
                </a:solidFill>
              </a:rPr>
              <a:t>Discuss the nature and purpose of planning.</a:t>
            </a:r>
          </a:p>
          <a:p>
            <a:pPr lvl="1"/>
            <a:r>
              <a:rPr lang="en-US" sz="1900" dirty="0" smtClean="0">
                <a:solidFill>
                  <a:srgbClr val="FF0000"/>
                </a:solidFill>
              </a:rPr>
              <a:t>Explain what managers do in the strategic management process.</a:t>
            </a:r>
          </a:p>
          <a:p>
            <a:pPr lvl="1"/>
            <a:r>
              <a:rPr lang="en-US" sz="1900" dirty="0" smtClean="0">
                <a:solidFill>
                  <a:srgbClr val="FF0000"/>
                </a:solidFill>
              </a:rPr>
              <a:t>Compare and contrast approaches to goal setting and planning.</a:t>
            </a:r>
          </a:p>
          <a:p>
            <a:pPr lvl="1"/>
            <a:r>
              <a:rPr lang="en-US" sz="1900" dirty="0" smtClean="0">
                <a:solidFill>
                  <a:srgbClr val="FF0000"/>
                </a:solidFill>
              </a:rPr>
              <a:t>Discuss contemporary issues in planning.</a:t>
            </a:r>
          </a:p>
          <a:p>
            <a:pPr lvl="1"/>
            <a:endParaRPr lang="en-US" sz="1900" dirty="0" smtClean="0"/>
          </a:p>
          <a:p>
            <a:pPr lvl="1"/>
            <a:endParaRPr lang="en-US" sz="1900" dirty="0" smtClean="0"/>
          </a:p>
          <a:p>
            <a:pPr lvl="1"/>
            <a:endParaRPr lang="en-US" sz="1300" dirty="0" smtClean="0"/>
          </a:p>
          <a:p>
            <a:pPr lvl="1">
              <a:buNone/>
            </a:pPr>
            <a:endParaRPr lang="en-US" sz="1800" dirty="0" smtClean="0"/>
          </a:p>
          <a:p>
            <a:pPr lvl="1"/>
            <a:endParaRPr lang="en-US" sz="1800" dirty="0" smtClean="0"/>
          </a:p>
        </p:txBody>
      </p:sp>
      <p:pic>
        <p:nvPicPr>
          <p:cNvPr id="5" name="Picture 2" descr="C:\Users\michaelm\AppData\Local\Microsoft\Windows\INetCache\IE\HNQ21PIQ\Simple_Plan_Foundation[1].jpg"/>
          <p:cNvPicPr>
            <a:picLocks noChangeAspect="1" noChangeArrowheads="1"/>
          </p:cNvPicPr>
          <p:nvPr/>
        </p:nvPicPr>
        <p:blipFill>
          <a:blip r:embed="rId2" cstate="print"/>
          <a:srcRect/>
          <a:stretch>
            <a:fillRect/>
          </a:stretch>
        </p:blipFill>
        <p:spPr bwMode="auto">
          <a:xfrm>
            <a:off x="5029200" y="3733800"/>
            <a:ext cx="3352800" cy="2472690"/>
          </a:xfrm>
          <a:prstGeom prst="rect">
            <a:avLst/>
          </a:prstGeom>
          <a:noFill/>
        </p:spPr>
      </p:pic>
    </p:spTree>
    <p:extLst>
      <p:ext uri="{BB962C8B-B14F-4D97-AF65-F5344CB8AC3E}">
        <p14:creationId xmlns:p14="http://schemas.microsoft.com/office/powerpoint/2010/main" val="2613508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400" u="sng" dirty="0" smtClean="0"/>
              <a:t>Organizations have a purpose, people (employees), and a structure to support and enable those people in carrying out that purpose</a:t>
            </a:r>
            <a:r>
              <a:rPr lang="en-US" sz="2400" dirty="0" smtClean="0"/>
              <a:t>.</a:t>
            </a:r>
          </a:p>
          <a:p>
            <a:endParaRPr lang="en-US" sz="800" dirty="0" smtClean="0"/>
          </a:p>
          <a:p>
            <a:pPr lvl="1"/>
            <a:r>
              <a:rPr lang="en-US" dirty="0" smtClean="0"/>
              <a:t>And, in those organizations, managers must develop goals, plans, and strategies for how to best achieve that purpose.</a:t>
            </a:r>
            <a:endParaRPr lang="en-US" dirty="0"/>
          </a:p>
        </p:txBody>
      </p:sp>
      <p:pic>
        <p:nvPicPr>
          <p:cNvPr id="2052" name="Picture 4" descr="C:\Users\michaelm\AppData\Local\Microsoft\Windows\INetCache\IE\HNQ21PIQ\photo[1].jpg"/>
          <p:cNvPicPr>
            <a:picLocks noChangeAspect="1" noChangeArrowheads="1"/>
          </p:cNvPicPr>
          <p:nvPr/>
        </p:nvPicPr>
        <p:blipFill>
          <a:blip r:embed="rId2" cstate="print"/>
          <a:srcRect/>
          <a:stretch>
            <a:fillRect/>
          </a:stretch>
        </p:blipFill>
        <p:spPr bwMode="auto">
          <a:xfrm>
            <a:off x="5181599" y="3733799"/>
            <a:ext cx="2424599" cy="2424599"/>
          </a:xfrm>
          <a:prstGeom prst="rect">
            <a:avLst/>
          </a:prstGeom>
          <a:noFill/>
        </p:spPr>
      </p:pic>
      <p:pic>
        <p:nvPicPr>
          <p:cNvPr id="2053" name="Picture 5" descr="C:\Users\michaelm\AppData\Local\Microsoft\Windows\INetCache\IE\TDGUT3I4\goal-setting-1955806_960_720[1].png"/>
          <p:cNvPicPr>
            <a:picLocks noChangeAspect="1" noChangeArrowheads="1"/>
          </p:cNvPicPr>
          <p:nvPr/>
        </p:nvPicPr>
        <p:blipFill>
          <a:blip r:embed="rId3" cstate="print"/>
          <a:srcRect/>
          <a:stretch>
            <a:fillRect/>
          </a:stretch>
        </p:blipFill>
        <p:spPr bwMode="auto">
          <a:xfrm>
            <a:off x="914400" y="3643799"/>
            <a:ext cx="4191000" cy="2514600"/>
          </a:xfrm>
          <a:prstGeom prst="rect">
            <a:avLst/>
          </a:prstGeom>
          <a:noFill/>
        </p:spPr>
      </p:pic>
    </p:spTree>
    <p:extLst>
      <p:ext uri="{BB962C8B-B14F-4D97-AF65-F5344CB8AC3E}">
        <p14:creationId xmlns:p14="http://schemas.microsoft.com/office/powerpoint/2010/main" val="41833220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What is Planning and Why Do Managers Need to Plan?</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normAutofit/>
          </a:bodyPr>
          <a:lstStyle/>
          <a:p>
            <a:r>
              <a:rPr lang="en-US" sz="2400" u="sng" dirty="0" smtClean="0"/>
              <a:t>Planning is often called the Primary Management Function because it establishes the basis for all other things managers do as they organize, lead, and control</a:t>
            </a:r>
            <a:r>
              <a:rPr lang="en-US" sz="2400" dirty="0" smtClean="0"/>
              <a:t>.</a:t>
            </a:r>
          </a:p>
          <a:p>
            <a:endParaRPr lang="en-US" sz="800" dirty="0" smtClean="0"/>
          </a:p>
          <a:p>
            <a:pPr lvl="1"/>
            <a:r>
              <a:rPr lang="en-US" sz="2000" dirty="0" smtClean="0"/>
              <a:t>Planning involves:</a:t>
            </a:r>
          </a:p>
          <a:p>
            <a:pPr lvl="1"/>
            <a:endParaRPr lang="en-US" sz="800" dirty="0" smtClean="0"/>
          </a:p>
          <a:p>
            <a:pPr marL="937260" lvl="2" indent="-342900">
              <a:buFont typeface="+mj-lt"/>
              <a:buAutoNum type="arabicPeriod"/>
            </a:pPr>
            <a:r>
              <a:rPr lang="en-US" sz="1800" dirty="0" smtClean="0">
                <a:solidFill>
                  <a:srgbClr val="FF0000"/>
                </a:solidFill>
              </a:rPr>
              <a:t>Defining </a:t>
            </a:r>
            <a:r>
              <a:rPr lang="en-US" sz="1800" dirty="0" smtClean="0">
                <a:solidFill>
                  <a:srgbClr val="FF0000"/>
                </a:solidFill>
              </a:rPr>
              <a:t>goals </a:t>
            </a:r>
            <a:r>
              <a:rPr lang="en-US" sz="1800" dirty="0" smtClean="0">
                <a:solidFill>
                  <a:srgbClr val="FF0000"/>
                </a:solidFill>
              </a:rPr>
              <a:t>and objectives.</a:t>
            </a:r>
          </a:p>
          <a:p>
            <a:pPr marL="937260" lvl="2" indent="-342900">
              <a:buFont typeface="+mj-lt"/>
              <a:buAutoNum type="arabicPeriod"/>
            </a:pPr>
            <a:r>
              <a:rPr lang="en-US" sz="1800" dirty="0" smtClean="0">
                <a:solidFill>
                  <a:srgbClr val="FF0000"/>
                </a:solidFill>
              </a:rPr>
              <a:t>Establishing </a:t>
            </a:r>
            <a:r>
              <a:rPr lang="en-US" sz="1800" dirty="0" smtClean="0">
                <a:solidFill>
                  <a:srgbClr val="FF0000"/>
                </a:solidFill>
              </a:rPr>
              <a:t>a strategy </a:t>
            </a:r>
            <a:r>
              <a:rPr lang="en-US" sz="1800" dirty="0" smtClean="0">
                <a:solidFill>
                  <a:srgbClr val="FF0000"/>
                </a:solidFill>
              </a:rPr>
              <a:t>for achieving those goals. </a:t>
            </a:r>
          </a:p>
          <a:p>
            <a:pPr marL="937260" lvl="2" indent="-342900">
              <a:buFont typeface="+mj-lt"/>
              <a:buAutoNum type="arabicPeriod"/>
            </a:pPr>
            <a:r>
              <a:rPr lang="en-US" sz="1800" dirty="0" smtClean="0">
                <a:solidFill>
                  <a:srgbClr val="FF0000"/>
                </a:solidFill>
              </a:rPr>
              <a:t>Prioritizing</a:t>
            </a:r>
            <a:r>
              <a:rPr lang="en-US" sz="1800" dirty="0" smtClean="0">
                <a:solidFill>
                  <a:srgbClr val="FF0000"/>
                </a:solidFill>
              </a:rPr>
              <a:t> a plan to </a:t>
            </a:r>
            <a:r>
              <a:rPr lang="en-US" sz="1800" dirty="0" smtClean="0">
                <a:solidFill>
                  <a:srgbClr val="FF0000"/>
                </a:solidFill>
              </a:rPr>
              <a:t>integrate and coordinate activities.</a:t>
            </a:r>
          </a:p>
          <a:p>
            <a:pPr lvl="2"/>
            <a:endParaRPr lang="en-US" sz="800" dirty="0" smtClean="0"/>
          </a:p>
        </p:txBody>
      </p:sp>
      <p:pic>
        <p:nvPicPr>
          <p:cNvPr id="1026" name="Picture 2" descr="C:\Users\michaelm\AppData\Local\Microsoft\Windows\INetCache\IE\C13QFHMP\freedo_Compass_rose[1].png"/>
          <p:cNvPicPr>
            <a:picLocks noChangeAspect="1" noChangeArrowheads="1"/>
          </p:cNvPicPr>
          <p:nvPr/>
        </p:nvPicPr>
        <p:blipFill>
          <a:blip r:embed="rId2" cstate="print"/>
          <a:srcRect/>
          <a:stretch>
            <a:fillRect/>
          </a:stretch>
        </p:blipFill>
        <p:spPr bwMode="auto">
          <a:xfrm>
            <a:off x="7010400" y="4191000"/>
            <a:ext cx="1899962" cy="1981200"/>
          </a:xfrm>
          <a:prstGeom prst="rect">
            <a:avLst/>
          </a:prstGeom>
          <a:noFill/>
        </p:spPr>
      </p:pic>
    </p:spTree>
    <p:extLst>
      <p:ext uri="{BB962C8B-B14F-4D97-AF65-F5344CB8AC3E}">
        <p14:creationId xmlns:p14="http://schemas.microsoft.com/office/powerpoint/2010/main" val="1982737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Why Should Managers Formally Plan?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400" u="sng" dirty="0" smtClean="0"/>
              <a:t>Managers should plan for at least four reasons</a:t>
            </a:r>
            <a:r>
              <a:rPr lang="en-US" dirty="0" smtClean="0"/>
              <a:t>:</a:t>
            </a:r>
          </a:p>
          <a:p>
            <a:endParaRPr lang="en-US" sz="800" dirty="0" smtClean="0"/>
          </a:p>
          <a:p>
            <a:pPr marL="731520" lvl="1" indent="-457200">
              <a:buFont typeface="+mj-lt"/>
              <a:buAutoNum type="arabicPeriod"/>
            </a:pPr>
            <a:r>
              <a:rPr lang="en-US" sz="2000" u="sng" dirty="0" smtClean="0"/>
              <a:t>Planning establishes coordinated effort</a:t>
            </a:r>
            <a:r>
              <a:rPr lang="en-US" sz="2000" dirty="0" smtClean="0"/>
              <a:t>.</a:t>
            </a:r>
          </a:p>
          <a:p>
            <a:pPr lvl="2"/>
            <a:r>
              <a:rPr lang="en-US" sz="1800" dirty="0" smtClean="0">
                <a:solidFill>
                  <a:srgbClr val="FF0000"/>
                </a:solidFill>
              </a:rPr>
              <a:t>It gives direction and fosters teamwork and cooperation.</a:t>
            </a:r>
          </a:p>
          <a:p>
            <a:pPr marL="731520" lvl="1" indent="-457200">
              <a:buFont typeface="+mj-lt"/>
              <a:buAutoNum type="arabicPeriod"/>
            </a:pPr>
            <a:r>
              <a:rPr lang="en-US" sz="2000" u="sng" dirty="0" smtClean="0"/>
              <a:t>Planning reduces uncertainty</a:t>
            </a:r>
            <a:r>
              <a:rPr lang="en-US" sz="2000" dirty="0" smtClean="0"/>
              <a:t>.</a:t>
            </a:r>
          </a:p>
          <a:p>
            <a:pPr lvl="2"/>
            <a:r>
              <a:rPr lang="en-US" sz="1800" dirty="0" smtClean="0">
                <a:solidFill>
                  <a:srgbClr val="FF0000"/>
                </a:solidFill>
              </a:rPr>
              <a:t>It forces members to look ahead and anticipate change.</a:t>
            </a:r>
          </a:p>
          <a:p>
            <a:pPr marL="731520" lvl="1" indent="-457200">
              <a:buFont typeface="+mj-lt"/>
              <a:buAutoNum type="arabicPeriod"/>
            </a:pPr>
            <a:r>
              <a:rPr lang="en-US" sz="2000" u="sng" dirty="0" smtClean="0"/>
              <a:t>Planning reduces overlapping and wasteful activities</a:t>
            </a:r>
            <a:r>
              <a:rPr lang="en-US" sz="2000" dirty="0" smtClean="0"/>
              <a:t>.</a:t>
            </a:r>
          </a:p>
          <a:p>
            <a:pPr lvl="2"/>
            <a:r>
              <a:rPr lang="en-US" sz="1800" dirty="0" smtClean="0">
                <a:solidFill>
                  <a:srgbClr val="FF0000"/>
                </a:solidFill>
              </a:rPr>
              <a:t>When ends and means are clear, inefficiencies become obvious.</a:t>
            </a:r>
          </a:p>
          <a:p>
            <a:pPr marL="731520" lvl="1" indent="-457200">
              <a:buFont typeface="+mj-lt"/>
              <a:buAutoNum type="arabicPeriod"/>
            </a:pPr>
            <a:r>
              <a:rPr lang="en-US" sz="2000" u="sng" dirty="0" smtClean="0"/>
              <a:t>Planning establishes the goals or standards that facilitate control</a:t>
            </a:r>
            <a:r>
              <a:rPr lang="en-US" sz="2000" dirty="0" smtClean="0"/>
              <a:t>.</a:t>
            </a:r>
          </a:p>
          <a:p>
            <a:pPr lvl="2"/>
            <a:r>
              <a:rPr lang="en-US" sz="1800" dirty="0" smtClean="0">
                <a:solidFill>
                  <a:srgbClr val="FF0000"/>
                </a:solidFill>
              </a:rPr>
              <a:t>Without planning, there are no goals against which to measure or evaluate work efforts.</a:t>
            </a:r>
          </a:p>
          <a:p>
            <a:pPr lvl="1"/>
            <a:endParaRPr lang="en-US" dirty="0"/>
          </a:p>
        </p:txBody>
      </p:sp>
      <p:pic>
        <p:nvPicPr>
          <p:cNvPr id="3074" name="Picture 2" descr="C:\Users\michaelm\AppData\Local\Microsoft\Windows\INetCache\IE\HNQ21PIQ\Linea_4[1].png"/>
          <p:cNvPicPr>
            <a:picLocks noChangeAspect="1" noChangeArrowheads="1"/>
          </p:cNvPicPr>
          <p:nvPr/>
        </p:nvPicPr>
        <p:blipFill>
          <a:blip r:embed="rId2" cstate="print"/>
          <a:srcRect/>
          <a:stretch>
            <a:fillRect/>
          </a:stretch>
        </p:blipFill>
        <p:spPr bwMode="auto">
          <a:xfrm>
            <a:off x="7010400" y="5105400"/>
            <a:ext cx="1504638" cy="1123638"/>
          </a:xfrm>
          <a:prstGeom prst="rect">
            <a:avLst/>
          </a:prstGeom>
          <a:noFill/>
        </p:spPr>
      </p:pic>
    </p:spTree>
    <p:extLst>
      <p:ext uri="{BB962C8B-B14F-4D97-AF65-F5344CB8AC3E}">
        <p14:creationId xmlns:p14="http://schemas.microsoft.com/office/powerpoint/2010/main" val="1139850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Criticisms of Formal Planning and Manager’s Response</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normAutofit/>
          </a:bodyPr>
          <a:lstStyle/>
          <a:p>
            <a:pPr marL="457200" indent="-457200">
              <a:buFont typeface="+mj-lt"/>
              <a:buAutoNum type="arabicPeriod"/>
            </a:pPr>
            <a:r>
              <a:rPr lang="en-US" sz="2400" u="sng" dirty="0" smtClean="0"/>
              <a:t>Planning may create rigidity.</a:t>
            </a:r>
          </a:p>
          <a:p>
            <a:pPr lvl="1"/>
            <a:r>
              <a:rPr lang="en-US" sz="1800" dirty="0" smtClean="0">
                <a:solidFill>
                  <a:srgbClr val="FF0000"/>
                </a:solidFill>
              </a:rPr>
              <a:t>Managers need to remain flexible and not be tied to a course of action simply because it’s the plan.</a:t>
            </a:r>
          </a:p>
          <a:p>
            <a:pPr marL="457200" indent="-457200">
              <a:buFont typeface="+mj-lt"/>
              <a:buAutoNum type="arabicPeriod"/>
            </a:pPr>
            <a:r>
              <a:rPr lang="en-US" sz="2400" u="sng" dirty="0" smtClean="0"/>
              <a:t>Formal plans can’t replace intuition and creativity.</a:t>
            </a:r>
          </a:p>
          <a:p>
            <a:pPr lvl="1"/>
            <a:r>
              <a:rPr lang="en-US" sz="1800" dirty="0" smtClean="0">
                <a:solidFill>
                  <a:srgbClr val="FF0000"/>
                </a:solidFill>
              </a:rPr>
              <a:t>Planning should enhance and support intuition and creativity, not replace it</a:t>
            </a:r>
            <a:r>
              <a:rPr lang="en-US" sz="1800" dirty="0" smtClean="0"/>
              <a:t>.</a:t>
            </a:r>
          </a:p>
          <a:p>
            <a:pPr marL="457200" indent="-457200">
              <a:buFont typeface="+mj-lt"/>
              <a:buAutoNum type="arabicPeriod"/>
            </a:pPr>
            <a:r>
              <a:rPr lang="en-US" sz="2400" u="sng" dirty="0" smtClean="0"/>
              <a:t>Planning focuses managers’ attention on today’s competition, not on tomorrow’s survival.</a:t>
            </a:r>
          </a:p>
          <a:p>
            <a:pPr lvl="1"/>
            <a:r>
              <a:rPr lang="en-US" sz="1800" dirty="0" smtClean="0">
                <a:solidFill>
                  <a:srgbClr val="FF0000"/>
                </a:solidFill>
              </a:rPr>
              <a:t>When manager’s plan, they should be open to forging into unchartered waters if there are untapped opportunities.</a:t>
            </a:r>
          </a:p>
          <a:p>
            <a:pPr marL="457200" indent="-457200">
              <a:buFont typeface="+mj-lt"/>
              <a:buAutoNum type="arabicPeriod"/>
            </a:pPr>
            <a:r>
              <a:rPr lang="en-US" sz="2400" u="sng" dirty="0" smtClean="0"/>
              <a:t>Planning reinforces success, which may lead to failure.</a:t>
            </a:r>
          </a:p>
          <a:p>
            <a:pPr lvl="1"/>
            <a:r>
              <a:rPr lang="en-US" sz="1800" dirty="0" smtClean="0">
                <a:solidFill>
                  <a:srgbClr val="FF0000"/>
                </a:solidFill>
              </a:rPr>
              <a:t>Manager’s may need to face that unknown and be open to doing things in new ways to be even more successful.</a:t>
            </a:r>
          </a:p>
          <a:p>
            <a:pPr lvl="1"/>
            <a:endParaRPr lang="en-US" sz="1800" dirty="0" smtClean="0"/>
          </a:p>
          <a:p>
            <a:endParaRPr lang="en-US" dirty="0" smtClean="0"/>
          </a:p>
          <a:p>
            <a:endParaRPr lang="en-US" dirty="0" smtClean="0"/>
          </a:p>
          <a:p>
            <a:endParaRPr lang="en-US" dirty="0"/>
          </a:p>
        </p:txBody>
      </p:sp>
      <p:pic>
        <p:nvPicPr>
          <p:cNvPr id="4099" name="Picture 3" descr="C:\Users\michaelm\AppData\Local\Microsoft\Windows\INetCache\IE\YHJC9KTR\TSBB_Criticism1-440x330[1].png"/>
          <p:cNvPicPr>
            <a:picLocks noChangeAspect="1" noChangeArrowheads="1"/>
          </p:cNvPicPr>
          <p:nvPr/>
        </p:nvPicPr>
        <p:blipFill>
          <a:blip r:embed="rId2" cstate="print"/>
          <a:srcRect/>
          <a:stretch>
            <a:fillRect/>
          </a:stretch>
        </p:blipFill>
        <p:spPr bwMode="auto">
          <a:xfrm>
            <a:off x="6781800" y="5562600"/>
            <a:ext cx="1676400" cy="800100"/>
          </a:xfrm>
          <a:prstGeom prst="rect">
            <a:avLst/>
          </a:prstGeom>
          <a:noFill/>
        </p:spPr>
      </p:pic>
    </p:spTree>
    <p:extLst>
      <p:ext uri="{BB962C8B-B14F-4D97-AF65-F5344CB8AC3E}">
        <p14:creationId xmlns:p14="http://schemas.microsoft.com/office/powerpoint/2010/main" val="547178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Does Formal Planning Improve Organizational Performance?</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evidence supports the position that organizations should have formal plans.</a:t>
            </a:r>
          </a:p>
          <a:p>
            <a:endParaRPr lang="en-US" sz="800" u="sng" dirty="0" smtClean="0"/>
          </a:p>
          <a:p>
            <a:pPr lvl="1"/>
            <a:r>
              <a:rPr lang="en-US" sz="2000" dirty="0" smtClean="0"/>
              <a:t>Formal planning generally means higher profits.</a:t>
            </a:r>
          </a:p>
          <a:p>
            <a:pPr lvl="1"/>
            <a:endParaRPr lang="en-US" sz="800" dirty="0" smtClean="0"/>
          </a:p>
          <a:p>
            <a:pPr lvl="2"/>
            <a:r>
              <a:rPr lang="en-US" sz="1800" dirty="0" smtClean="0">
                <a:solidFill>
                  <a:srgbClr val="FF0000"/>
                </a:solidFill>
              </a:rPr>
              <a:t>The quality of the planning process and appropriate implementation of plan contributes more to high performance than does extent of planning.</a:t>
            </a:r>
          </a:p>
          <a:p>
            <a:pPr marL="274320" lvl="1" indent="0">
              <a:buNone/>
            </a:pPr>
            <a:endParaRPr lang="en-US" sz="2000" dirty="0" smtClean="0"/>
          </a:p>
        </p:txBody>
      </p:sp>
      <p:pic>
        <p:nvPicPr>
          <p:cNvPr id="5122" name="Picture 2" descr="C:\Users\michaelm\AppData\Local\Microsoft\Windows\INetCache\IE\YHJC9KTR\high-performance-meter-indicates-54066981[1].jpg"/>
          <p:cNvPicPr>
            <a:picLocks noChangeAspect="1" noChangeArrowheads="1"/>
          </p:cNvPicPr>
          <p:nvPr/>
        </p:nvPicPr>
        <p:blipFill>
          <a:blip r:embed="rId2" cstate="print"/>
          <a:srcRect/>
          <a:stretch>
            <a:fillRect/>
          </a:stretch>
        </p:blipFill>
        <p:spPr bwMode="auto">
          <a:xfrm>
            <a:off x="6324599" y="4114800"/>
            <a:ext cx="2325757" cy="1981200"/>
          </a:xfrm>
          <a:prstGeom prst="rect">
            <a:avLst/>
          </a:prstGeom>
          <a:noFill/>
        </p:spPr>
      </p:pic>
      <p:pic>
        <p:nvPicPr>
          <p:cNvPr id="5125" name="Picture 5" descr="C:\Users\michaelm\AppData\Local\Microsoft\Windows\INetCache\IE\TDGUT3I4\Athletics_New_Brunswick_High_Performance_Team_Logo[1].png"/>
          <p:cNvPicPr>
            <a:picLocks noChangeAspect="1" noChangeArrowheads="1"/>
          </p:cNvPicPr>
          <p:nvPr/>
        </p:nvPicPr>
        <p:blipFill>
          <a:blip r:embed="rId3" cstate="print"/>
          <a:srcRect/>
          <a:stretch>
            <a:fillRect/>
          </a:stretch>
        </p:blipFill>
        <p:spPr bwMode="auto">
          <a:xfrm>
            <a:off x="4800600" y="4632858"/>
            <a:ext cx="1363980" cy="1455522"/>
          </a:xfrm>
          <a:prstGeom prst="rect">
            <a:avLst/>
          </a:prstGeom>
          <a:noFill/>
        </p:spPr>
      </p:pic>
    </p:spTree>
    <p:extLst>
      <p:ext uri="{BB962C8B-B14F-4D97-AF65-F5344CB8AC3E}">
        <p14:creationId xmlns:p14="http://schemas.microsoft.com/office/powerpoint/2010/main" val="3763187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Making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400" u="sng" dirty="0" smtClean="0"/>
              <a:t>A good decision should be judged by the process used, not the results achieved</a:t>
            </a:r>
            <a:r>
              <a:rPr lang="en-US" dirty="0" smtClean="0"/>
              <a:t>.</a:t>
            </a:r>
          </a:p>
        </p:txBody>
      </p:sp>
      <p:pic>
        <p:nvPicPr>
          <p:cNvPr id="2051" name="Picture 3" descr="C:\Users\michaelm\AppData\Local\Microsoft\Windows\INetCache\IE\IKBH2KDQ\2899778557_8a4991e632_o[1].gif"/>
          <p:cNvPicPr>
            <a:picLocks noChangeAspect="1" noChangeArrowheads="1" noCrop="1"/>
          </p:cNvPicPr>
          <p:nvPr/>
        </p:nvPicPr>
        <p:blipFill>
          <a:blip r:embed="rId2" cstate="print"/>
          <a:srcRect/>
          <a:stretch>
            <a:fillRect/>
          </a:stretch>
        </p:blipFill>
        <p:spPr bwMode="auto">
          <a:xfrm>
            <a:off x="4590288" y="2971800"/>
            <a:ext cx="4080510" cy="3040618"/>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Strategic Management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400" u="sng" dirty="0" smtClean="0"/>
              <a:t>Strategic Management is what managers do to develop an organization’s strategies</a:t>
            </a:r>
            <a:r>
              <a:rPr lang="en-US" dirty="0" smtClean="0"/>
              <a:t>.  </a:t>
            </a:r>
          </a:p>
        </p:txBody>
      </p:sp>
      <p:pic>
        <p:nvPicPr>
          <p:cNvPr id="5" name="Picture 4"/>
          <p:cNvPicPr>
            <a:picLocks noChangeAspect="1"/>
          </p:cNvPicPr>
          <p:nvPr/>
        </p:nvPicPr>
        <p:blipFill>
          <a:blip r:embed="rId2"/>
          <a:stretch>
            <a:fillRect/>
          </a:stretch>
        </p:blipFill>
        <p:spPr>
          <a:xfrm>
            <a:off x="3014472" y="2971800"/>
            <a:ext cx="5791200" cy="3257550"/>
          </a:xfrm>
          <a:prstGeom prst="rect">
            <a:avLst/>
          </a:prstGeom>
        </p:spPr>
      </p:pic>
    </p:spTree>
    <p:extLst>
      <p:ext uri="{BB962C8B-B14F-4D97-AF65-F5344CB8AC3E}">
        <p14:creationId xmlns:p14="http://schemas.microsoft.com/office/powerpoint/2010/main" val="524310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Strategic Management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400" u="sng" dirty="0" smtClean="0"/>
              <a:t>Strategies </a:t>
            </a:r>
            <a:r>
              <a:rPr lang="en-US" sz="2400" u="sng" dirty="0" smtClean="0"/>
              <a:t>are the plans for how the organization will do what it’s in business to do, how it will compete successfully, and how it will attract and satisfy its customers in order to achieve its </a:t>
            </a:r>
            <a:r>
              <a:rPr lang="en-US" sz="2400" u="sng" dirty="0" smtClean="0"/>
              <a:t>goals.</a:t>
            </a:r>
            <a:endParaRPr lang="en-US" sz="1800" dirty="0">
              <a:solidFill>
                <a:srgbClr val="FF0000"/>
              </a:solidFill>
            </a:endParaRPr>
          </a:p>
        </p:txBody>
      </p:sp>
      <p:pic>
        <p:nvPicPr>
          <p:cNvPr id="6148" name="Picture 4" descr="C:\Users\michaelm\AppData\Local\Microsoft\Windows\INetCache\IE\C13QFHMP\Fotolia_27912185_XS[1].jpg"/>
          <p:cNvPicPr>
            <a:picLocks noChangeAspect="1" noChangeArrowheads="1"/>
          </p:cNvPicPr>
          <p:nvPr/>
        </p:nvPicPr>
        <p:blipFill>
          <a:blip r:embed="rId2" cstate="print"/>
          <a:srcRect/>
          <a:stretch>
            <a:fillRect/>
          </a:stretch>
        </p:blipFill>
        <p:spPr bwMode="auto">
          <a:xfrm>
            <a:off x="1415288" y="3110399"/>
            <a:ext cx="6350000" cy="3048000"/>
          </a:xfrm>
          <a:prstGeom prst="rect">
            <a:avLst/>
          </a:prstGeom>
          <a:noFill/>
        </p:spPr>
      </p:pic>
    </p:spTree>
    <p:extLst>
      <p:ext uri="{BB962C8B-B14F-4D97-AF65-F5344CB8AC3E}">
        <p14:creationId xmlns:p14="http://schemas.microsoft.com/office/powerpoint/2010/main" val="2832608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Strategic Management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normAutofit/>
          </a:bodyPr>
          <a:lstStyle/>
          <a:p>
            <a:r>
              <a:rPr lang="en-US" sz="2400" u="sng" dirty="0" smtClean="0"/>
              <a:t>Why is Strategic Management so Important?</a:t>
            </a:r>
          </a:p>
          <a:p>
            <a:pPr>
              <a:buNone/>
            </a:pPr>
            <a:endParaRPr lang="en-US" sz="800" u="sng" dirty="0" smtClean="0"/>
          </a:p>
          <a:p>
            <a:pPr marL="731520" lvl="1" indent="-457200">
              <a:buFont typeface="+mj-lt"/>
              <a:buAutoNum type="arabicPeriod"/>
            </a:pPr>
            <a:r>
              <a:rPr lang="en-US" sz="2000" dirty="0" smtClean="0">
                <a:solidFill>
                  <a:srgbClr val="FF0000"/>
                </a:solidFill>
              </a:rPr>
              <a:t>It can make a difference in </a:t>
            </a:r>
            <a:r>
              <a:rPr lang="en-US" sz="2000" dirty="0" smtClean="0">
                <a:solidFill>
                  <a:srgbClr val="FF0000"/>
                </a:solidFill>
              </a:rPr>
              <a:t>performance.</a:t>
            </a:r>
            <a:endParaRPr lang="en-US" sz="2000" dirty="0" smtClean="0">
              <a:solidFill>
                <a:srgbClr val="FF0000"/>
              </a:solidFill>
            </a:endParaRPr>
          </a:p>
          <a:p>
            <a:pPr marL="731520" lvl="1" indent="-457200">
              <a:buFont typeface="+mj-lt"/>
              <a:buAutoNum type="arabicPeriod"/>
            </a:pPr>
            <a:r>
              <a:rPr lang="en-US" sz="2000" dirty="0" smtClean="0">
                <a:solidFill>
                  <a:srgbClr val="FF0000"/>
                </a:solidFill>
              </a:rPr>
              <a:t>Managers face </a:t>
            </a:r>
            <a:r>
              <a:rPr lang="en-US" sz="2000" dirty="0" smtClean="0">
                <a:solidFill>
                  <a:srgbClr val="FF0000"/>
                </a:solidFill>
              </a:rPr>
              <a:t>continual changes and </a:t>
            </a:r>
            <a:r>
              <a:rPr lang="en-US" sz="2000" dirty="0" smtClean="0">
                <a:solidFill>
                  <a:srgbClr val="FF0000"/>
                </a:solidFill>
              </a:rPr>
              <a:t>uncertainty.</a:t>
            </a:r>
          </a:p>
          <a:p>
            <a:pPr marL="731520" lvl="1" indent="-457200">
              <a:buFont typeface="+mj-lt"/>
              <a:buAutoNum type="arabicPeriod"/>
            </a:pPr>
            <a:r>
              <a:rPr lang="en-US" sz="2000" dirty="0" smtClean="0">
                <a:solidFill>
                  <a:srgbClr val="FF0000"/>
                </a:solidFill>
              </a:rPr>
              <a:t>Organizations are complex and diverse, and each part needs to work together to achieve </a:t>
            </a:r>
            <a:r>
              <a:rPr lang="en-US" sz="2000" dirty="0" smtClean="0">
                <a:solidFill>
                  <a:srgbClr val="FF0000"/>
                </a:solidFill>
              </a:rPr>
              <a:t>the organization’s </a:t>
            </a:r>
            <a:r>
              <a:rPr lang="en-US" sz="2000" dirty="0" smtClean="0">
                <a:solidFill>
                  <a:srgbClr val="FF0000"/>
                </a:solidFill>
              </a:rPr>
              <a:t>goals.</a:t>
            </a:r>
          </a:p>
          <a:p>
            <a:pPr lvl="1"/>
            <a:endParaRPr lang="en-US" sz="2000" dirty="0" smtClean="0"/>
          </a:p>
          <a:p>
            <a:pPr lvl="1"/>
            <a:endParaRPr lang="en-US" sz="2000" dirty="0"/>
          </a:p>
        </p:txBody>
      </p:sp>
      <p:pic>
        <p:nvPicPr>
          <p:cNvPr id="7171" name="Picture 3" descr="C:\Users\michaelm\AppData\Local\Microsoft\Windows\INetCache\IE\TDGUT3I4\Importantinformation[1].jpeg"/>
          <p:cNvPicPr>
            <a:picLocks noChangeAspect="1" noChangeArrowheads="1"/>
          </p:cNvPicPr>
          <p:nvPr/>
        </p:nvPicPr>
        <p:blipFill>
          <a:blip r:embed="rId2" cstate="print"/>
          <a:srcRect/>
          <a:stretch>
            <a:fillRect/>
          </a:stretch>
        </p:blipFill>
        <p:spPr bwMode="auto">
          <a:xfrm>
            <a:off x="4818888" y="3865581"/>
            <a:ext cx="3886200" cy="2265924"/>
          </a:xfrm>
          <a:prstGeom prst="rect">
            <a:avLst/>
          </a:prstGeom>
          <a:noFill/>
        </p:spPr>
      </p:pic>
    </p:spTree>
    <p:extLst>
      <p:ext uri="{BB962C8B-B14F-4D97-AF65-F5344CB8AC3E}">
        <p14:creationId xmlns:p14="http://schemas.microsoft.com/office/powerpoint/2010/main" val="3434831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Steps in the Strategic Management Process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normAutofit lnSpcReduction="10000"/>
          </a:bodyPr>
          <a:lstStyle/>
          <a:p>
            <a:pPr marL="457200" indent="-457200">
              <a:buFont typeface="+mj-lt"/>
              <a:buAutoNum type="arabicPeriod"/>
            </a:pPr>
            <a:r>
              <a:rPr lang="en-US" sz="2400" u="sng" dirty="0" smtClean="0"/>
              <a:t>Identify the Organization’s Mission, Goals, and Strategy’s.</a:t>
            </a:r>
          </a:p>
          <a:p>
            <a:pPr lvl="1"/>
            <a:r>
              <a:rPr lang="en-US" sz="1800" dirty="0" smtClean="0">
                <a:solidFill>
                  <a:srgbClr val="FF0000"/>
                </a:solidFill>
              </a:rPr>
              <a:t>Purpose and Plan</a:t>
            </a:r>
          </a:p>
          <a:p>
            <a:pPr marL="457200" indent="-457200">
              <a:buFont typeface="+mj-lt"/>
              <a:buAutoNum type="arabicPeriod"/>
            </a:pPr>
            <a:r>
              <a:rPr lang="en-US" sz="2400" u="sng" dirty="0" smtClean="0"/>
              <a:t>Do an External Analysis.</a:t>
            </a:r>
          </a:p>
          <a:p>
            <a:pPr lvl="1"/>
            <a:r>
              <a:rPr lang="en-US" sz="1800" dirty="0" smtClean="0">
                <a:solidFill>
                  <a:srgbClr val="FF0000"/>
                </a:solidFill>
              </a:rPr>
              <a:t>Environmental Assessment (Opportunities and Threats)</a:t>
            </a:r>
          </a:p>
          <a:p>
            <a:pPr marL="457200" indent="-457200">
              <a:buFont typeface="+mj-lt"/>
              <a:buAutoNum type="arabicPeriod"/>
            </a:pPr>
            <a:r>
              <a:rPr lang="en-US" sz="2400" u="sng" dirty="0" smtClean="0"/>
              <a:t>Do an Internal Analysis.</a:t>
            </a:r>
          </a:p>
          <a:p>
            <a:pPr lvl="1"/>
            <a:r>
              <a:rPr lang="en-US" sz="1800" dirty="0" smtClean="0">
                <a:solidFill>
                  <a:srgbClr val="FF0000"/>
                </a:solidFill>
              </a:rPr>
              <a:t>Resources – Capabilities – Competencies (Strengths and Weaknesses)</a:t>
            </a:r>
          </a:p>
          <a:p>
            <a:pPr marL="457200" indent="-457200">
              <a:buFont typeface="+mj-lt"/>
              <a:buAutoNum type="arabicPeriod"/>
            </a:pPr>
            <a:r>
              <a:rPr lang="en-US" sz="2400" u="sng" dirty="0" smtClean="0"/>
              <a:t>Formulate Strategies.</a:t>
            </a:r>
          </a:p>
          <a:p>
            <a:pPr lvl="1"/>
            <a:r>
              <a:rPr lang="en-US" sz="1800" dirty="0" smtClean="0">
                <a:solidFill>
                  <a:srgbClr val="FF0000"/>
                </a:solidFill>
              </a:rPr>
              <a:t>Specific Plan to Achieve Goals</a:t>
            </a:r>
          </a:p>
          <a:p>
            <a:pPr marL="457200" indent="-457200">
              <a:buFont typeface="+mj-lt"/>
              <a:buAutoNum type="arabicPeriod"/>
            </a:pPr>
            <a:r>
              <a:rPr lang="en-US" sz="2400" u="sng" dirty="0" smtClean="0"/>
              <a:t>Implement Strategies.</a:t>
            </a:r>
          </a:p>
          <a:p>
            <a:pPr lvl="1"/>
            <a:r>
              <a:rPr lang="en-US" sz="1800" dirty="0" smtClean="0">
                <a:solidFill>
                  <a:srgbClr val="FF0000"/>
                </a:solidFill>
              </a:rPr>
              <a:t>Execution and Performance</a:t>
            </a:r>
          </a:p>
          <a:p>
            <a:pPr marL="457200" indent="-457200">
              <a:buFont typeface="+mj-lt"/>
              <a:buAutoNum type="arabicPeriod"/>
            </a:pPr>
            <a:r>
              <a:rPr lang="en-US" sz="2400" u="sng" dirty="0" smtClean="0"/>
              <a:t>Evaluate Results.</a:t>
            </a:r>
          </a:p>
          <a:p>
            <a:pPr lvl="1"/>
            <a:r>
              <a:rPr lang="en-US" sz="1800" dirty="0" smtClean="0">
                <a:solidFill>
                  <a:srgbClr val="FF0000"/>
                </a:solidFill>
              </a:rPr>
              <a:t>Review and Feedback</a:t>
            </a:r>
          </a:p>
          <a:p>
            <a:endParaRPr lang="en-US" sz="2400" dirty="0" smtClean="0"/>
          </a:p>
          <a:p>
            <a:endParaRPr lang="en-US" sz="800" dirty="0" smtClean="0"/>
          </a:p>
        </p:txBody>
      </p:sp>
      <p:pic>
        <p:nvPicPr>
          <p:cNvPr id="1026" name="Picture 2" descr="C:\Users\michaelm\AppData\Local\Microsoft\Windows\INetCache\IE\TDGUT3I4\Six-Sigma-Process%20Improvement[1].jpg"/>
          <p:cNvPicPr>
            <a:picLocks noChangeAspect="1" noChangeArrowheads="1"/>
          </p:cNvPicPr>
          <p:nvPr/>
        </p:nvPicPr>
        <p:blipFill>
          <a:blip r:embed="rId2" cstate="print"/>
          <a:srcRect/>
          <a:stretch>
            <a:fillRect/>
          </a:stretch>
        </p:blipFill>
        <p:spPr bwMode="auto">
          <a:xfrm>
            <a:off x="5867400" y="4058417"/>
            <a:ext cx="2819400" cy="2073088"/>
          </a:xfrm>
          <a:prstGeom prst="rect">
            <a:avLst/>
          </a:prstGeom>
          <a:noFill/>
        </p:spPr>
      </p:pic>
    </p:spTree>
    <p:extLst>
      <p:ext uri="{BB962C8B-B14F-4D97-AF65-F5344CB8AC3E}">
        <p14:creationId xmlns:p14="http://schemas.microsoft.com/office/powerpoint/2010/main" val="9442304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Components of a Mission Statement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a:xfrm>
            <a:off x="301752" y="1524000"/>
            <a:ext cx="8503920" cy="4953000"/>
          </a:xfrm>
        </p:spPr>
        <p:txBody>
          <a:bodyPr>
            <a:normAutofit fontScale="70000" lnSpcReduction="20000"/>
          </a:bodyPr>
          <a:lstStyle/>
          <a:p>
            <a:pPr marL="514350" indent="-514350">
              <a:buFont typeface="+mj-lt"/>
              <a:buAutoNum type="arabicPeriod"/>
            </a:pPr>
            <a:r>
              <a:rPr lang="en-US" sz="2900" u="sng" dirty="0" smtClean="0"/>
              <a:t>Customer’s</a:t>
            </a:r>
          </a:p>
          <a:p>
            <a:pPr lvl="1"/>
            <a:r>
              <a:rPr lang="en-US" sz="2600" dirty="0" smtClean="0">
                <a:solidFill>
                  <a:srgbClr val="FF0000"/>
                </a:solidFill>
              </a:rPr>
              <a:t>Who are they?</a:t>
            </a:r>
          </a:p>
          <a:p>
            <a:pPr marL="514350" indent="-514350">
              <a:buFont typeface="+mj-lt"/>
              <a:buAutoNum type="arabicPeriod"/>
            </a:pPr>
            <a:r>
              <a:rPr lang="en-US" sz="2900" u="sng" dirty="0" smtClean="0"/>
              <a:t>Markets</a:t>
            </a:r>
          </a:p>
          <a:p>
            <a:pPr lvl="1"/>
            <a:r>
              <a:rPr lang="en-US" sz="2600" dirty="0" smtClean="0">
                <a:solidFill>
                  <a:srgbClr val="FF0000"/>
                </a:solidFill>
              </a:rPr>
              <a:t>Where does the organization compete geographically?</a:t>
            </a:r>
          </a:p>
          <a:p>
            <a:pPr marL="514350" indent="-514350">
              <a:buFont typeface="+mj-lt"/>
              <a:buAutoNum type="arabicPeriod"/>
            </a:pPr>
            <a:r>
              <a:rPr lang="en-US" sz="2900" u="sng" dirty="0" smtClean="0"/>
              <a:t>Concern for Survival, Growth, and Profitability</a:t>
            </a:r>
          </a:p>
          <a:p>
            <a:pPr lvl="1"/>
            <a:r>
              <a:rPr lang="en-US" sz="2600" dirty="0" smtClean="0">
                <a:solidFill>
                  <a:srgbClr val="FF0000"/>
                </a:solidFill>
              </a:rPr>
              <a:t>Is the organizations committed to growth and financial stability?</a:t>
            </a:r>
          </a:p>
          <a:p>
            <a:pPr marL="514350" indent="-514350">
              <a:buFont typeface="+mj-lt"/>
              <a:buAutoNum type="arabicPeriod"/>
            </a:pPr>
            <a:r>
              <a:rPr lang="en-US" sz="2900" u="sng" dirty="0" smtClean="0"/>
              <a:t>Philosophy</a:t>
            </a:r>
          </a:p>
          <a:p>
            <a:pPr lvl="1"/>
            <a:r>
              <a:rPr lang="en-US" sz="2600" dirty="0" smtClean="0">
                <a:solidFill>
                  <a:srgbClr val="FF0000"/>
                </a:solidFill>
              </a:rPr>
              <a:t>What are the organization’s basic beliefs, values, and ethical priorities?</a:t>
            </a:r>
          </a:p>
          <a:p>
            <a:pPr marL="514350" indent="-514350">
              <a:buFont typeface="+mj-lt"/>
              <a:buAutoNum type="arabicPeriod"/>
            </a:pPr>
            <a:r>
              <a:rPr lang="en-US" sz="2900" u="sng" dirty="0" smtClean="0"/>
              <a:t>Concern for Public Image</a:t>
            </a:r>
          </a:p>
          <a:p>
            <a:pPr lvl="1"/>
            <a:r>
              <a:rPr lang="en-US" sz="2600" dirty="0" smtClean="0">
                <a:solidFill>
                  <a:srgbClr val="FF0000"/>
                </a:solidFill>
              </a:rPr>
              <a:t>How responsive is the organization to societal and environmental concerns?</a:t>
            </a:r>
          </a:p>
          <a:p>
            <a:pPr marL="514350" indent="-514350">
              <a:buFont typeface="+mj-lt"/>
              <a:buAutoNum type="arabicPeriod"/>
            </a:pPr>
            <a:r>
              <a:rPr lang="en-US" sz="2900" u="sng" dirty="0" smtClean="0"/>
              <a:t>Products or Services</a:t>
            </a:r>
          </a:p>
          <a:p>
            <a:pPr lvl="1"/>
            <a:r>
              <a:rPr lang="en-US" sz="2600" dirty="0" smtClean="0">
                <a:solidFill>
                  <a:srgbClr val="FF0000"/>
                </a:solidFill>
              </a:rPr>
              <a:t>What are the organization’s major products or services?</a:t>
            </a:r>
          </a:p>
          <a:p>
            <a:pPr marL="514350" indent="-514350">
              <a:buFont typeface="+mj-lt"/>
              <a:buAutoNum type="arabicPeriod"/>
            </a:pPr>
            <a:r>
              <a:rPr lang="en-US" sz="2900" u="sng" dirty="0" smtClean="0"/>
              <a:t>Self-Concept</a:t>
            </a:r>
          </a:p>
          <a:p>
            <a:pPr lvl="1"/>
            <a:r>
              <a:rPr lang="en-US" sz="2600" dirty="0" smtClean="0">
                <a:solidFill>
                  <a:srgbClr val="FF0000"/>
                </a:solidFill>
              </a:rPr>
              <a:t>What are the organization’s major competitive advantages and core competencies?</a:t>
            </a:r>
          </a:p>
          <a:p>
            <a:pPr marL="514350" indent="-514350">
              <a:buFont typeface="+mj-lt"/>
              <a:buAutoNum type="arabicPeriod"/>
            </a:pPr>
            <a:r>
              <a:rPr lang="en-US" sz="2900" u="sng" dirty="0" smtClean="0"/>
              <a:t>Concern for Employees</a:t>
            </a:r>
          </a:p>
          <a:p>
            <a:pPr lvl="1"/>
            <a:r>
              <a:rPr lang="en-US" sz="2600" dirty="0" smtClean="0">
                <a:solidFill>
                  <a:srgbClr val="FF0000"/>
                </a:solidFill>
              </a:rPr>
              <a:t>Are employees a valuable asset of the firm?</a:t>
            </a:r>
            <a:endParaRPr lang="en-US" sz="2600" dirty="0">
              <a:solidFill>
                <a:srgbClr val="FF0000"/>
              </a:solidFill>
            </a:endParaRPr>
          </a:p>
        </p:txBody>
      </p:sp>
      <p:pic>
        <p:nvPicPr>
          <p:cNvPr id="2050" name="Picture 2" descr="C:\Users\michaelm\AppData\Local\Microsoft\Windows\INetCache\IE\HNQ21PIQ\Jigsaw-Puzzle[1].png"/>
          <p:cNvPicPr>
            <a:picLocks noChangeAspect="1" noChangeArrowheads="1"/>
          </p:cNvPicPr>
          <p:nvPr/>
        </p:nvPicPr>
        <p:blipFill>
          <a:blip r:embed="rId2" cstate="print"/>
          <a:srcRect/>
          <a:stretch>
            <a:fillRect/>
          </a:stretch>
        </p:blipFill>
        <p:spPr bwMode="auto">
          <a:xfrm>
            <a:off x="6781800" y="1447800"/>
            <a:ext cx="1982368" cy="1371600"/>
          </a:xfrm>
          <a:prstGeom prst="rect">
            <a:avLst/>
          </a:prstGeom>
          <a:noFill/>
        </p:spPr>
      </p:pic>
    </p:spTree>
    <p:extLst>
      <p:ext uri="{BB962C8B-B14F-4D97-AF65-F5344CB8AC3E}">
        <p14:creationId xmlns:p14="http://schemas.microsoft.com/office/powerpoint/2010/main" val="96586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Strategic Weapons do Managers Have?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normAutofit/>
          </a:bodyPr>
          <a:lstStyle/>
          <a:p>
            <a:r>
              <a:rPr lang="en-US" sz="2400" u="sng" dirty="0" smtClean="0"/>
              <a:t>Six Strategic Weapons Important in Today’s Environment</a:t>
            </a:r>
            <a:r>
              <a:rPr lang="en-US" sz="2400" dirty="0" smtClean="0"/>
              <a:t>:</a:t>
            </a:r>
          </a:p>
          <a:p>
            <a:endParaRPr lang="en-US" sz="800" dirty="0" smtClean="0"/>
          </a:p>
          <a:p>
            <a:pPr marL="731520" lvl="1" indent="-457200">
              <a:buFont typeface="+mj-lt"/>
              <a:buAutoNum type="arabicPeriod"/>
            </a:pPr>
            <a:r>
              <a:rPr lang="en-US" sz="2000" dirty="0" smtClean="0">
                <a:solidFill>
                  <a:srgbClr val="FF0000"/>
                </a:solidFill>
              </a:rPr>
              <a:t>Customer Service</a:t>
            </a:r>
          </a:p>
          <a:p>
            <a:pPr marL="731520" lvl="1" indent="-457200">
              <a:buFont typeface="+mj-lt"/>
              <a:buAutoNum type="arabicPeriod"/>
            </a:pPr>
            <a:r>
              <a:rPr lang="en-US" sz="2000" dirty="0" smtClean="0">
                <a:solidFill>
                  <a:srgbClr val="FF0000"/>
                </a:solidFill>
              </a:rPr>
              <a:t>Employee Skills and Loyalty</a:t>
            </a:r>
          </a:p>
          <a:p>
            <a:pPr marL="731520" lvl="1" indent="-457200">
              <a:buFont typeface="+mj-lt"/>
              <a:buAutoNum type="arabicPeriod"/>
            </a:pPr>
            <a:r>
              <a:rPr lang="en-US" sz="2000" dirty="0" smtClean="0">
                <a:solidFill>
                  <a:srgbClr val="FF0000"/>
                </a:solidFill>
              </a:rPr>
              <a:t>Innovation</a:t>
            </a:r>
          </a:p>
          <a:p>
            <a:pPr marL="731520" lvl="1" indent="-457200">
              <a:buFont typeface="+mj-lt"/>
              <a:buAutoNum type="arabicPeriod"/>
            </a:pPr>
            <a:r>
              <a:rPr lang="en-US" sz="2000" dirty="0" smtClean="0">
                <a:solidFill>
                  <a:srgbClr val="FF0000"/>
                </a:solidFill>
              </a:rPr>
              <a:t>Quality</a:t>
            </a:r>
          </a:p>
          <a:p>
            <a:pPr marL="731520" lvl="1" indent="-457200">
              <a:buFont typeface="+mj-lt"/>
              <a:buAutoNum type="arabicPeriod"/>
            </a:pPr>
            <a:r>
              <a:rPr lang="en-US" sz="2000" dirty="0" smtClean="0">
                <a:solidFill>
                  <a:srgbClr val="FF0000"/>
                </a:solidFill>
              </a:rPr>
              <a:t>Social Media</a:t>
            </a:r>
          </a:p>
          <a:p>
            <a:pPr marL="731520" lvl="1" indent="-457200">
              <a:buFont typeface="+mj-lt"/>
              <a:buAutoNum type="arabicPeriod"/>
            </a:pPr>
            <a:r>
              <a:rPr lang="en-US" sz="2000" dirty="0" smtClean="0">
                <a:solidFill>
                  <a:srgbClr val="FF0000"/>
                </a:solidFill>
              </a:rPr>
              <a:t>Big Data</a:t>
            </a:r>
          </a:p>
          <a:p>
            <a:pPr marL="274320" lvl="1" indent="0">
              <a:buNone/>
            </a:pPr>
            <a:endParaRPr lang="en-US" sz="2000" dirty="0"/>
          </a:p>
        </p:txBody>
      </p:sp>
      <p:pic>
        <p:nvPicPr>
          <p:cNvPr id="3075" name="Picture 3" descr="C:\Users\michaelm\AppData\Local\Microsoft\Windows\INetCache\IE\YHJC9KTR\urwald-Zielscheibe-target-aim[1].png"/>
          <p:cNvPicPr>
            <a:picLocks noChangeAspect="1" noChangeArrowheads="1"/>
          </p:cNvPicPr>
          <p:nvPr/>
        </p:nvPicPr>
        <p:blipFill>
          <a:blip r:embed="rId2" cstate="print"/>
          <a:srcRect/>
          <a:stretch>
            <a:fillRect/>
          </a:stretch>
        </p:blipFill>
        <p:spPr bwMode="auto">
          <a:xfrm>
            <a:off x="5791200" y="3733800"/>
            <a:ext cx="2390440" cy="2161840"/>
          </a:xfrm>
          <a:prstGeom prst="rect">
            <a:avLst/>
          </a:prstGeom>
          <a:noFill/>
        </p:spPr>
      </p:pic>
    </p:spTree>
    <p:extLst>
      <p:ext uri="{BB962C8B-B14F-4D97-AF65-F5344CB8AC3E}">
        <p14:creationId xmlns:p14="http://schemas.microsoft.com/office/powerpoint/2010/main" val="27507389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Quality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400" u="sng" dirty="0" smtClean="0"/>
              <a:t>Quality can be a way for an organization to create a sustainable competitive advantage</a:t>
            </a:r>
            <a:r>
              <a:rPr lang="en-US" dirty="0" smtClean="0"/>
              <a:t>.</a:t>
            </a:r>
          </a:p>
          <a:p>
            <a:endParaRPr lang="en-US" sz="800" dirty="0" smtClean="0"/>
          </a:p>
          <a:p>
            <a:pPr lvl="1"/>
            <a:r>
              <a:rPr lang="en-US" sz="1800" dirty="0" smtClean="0">
                <a:solidFill>
                  <a:srgbClr val="FF0000"/>
                </a:solidFill>
              </a:rPr>
              <a:t>Organizations should be constantly benchmarking – that is, searching </a:t>
            </a:r>
            <a:r>
              <a:rPr lang="en-US" sz="1800" dirty="0" smtClean="0">
                <a:solidFill>
                  <a:srgbClr val="FF0000"/>
                </a:solidFill>
              </a:rPr>
              <a:t>for </a:t>
            </a:r>
            <a:r>
              <a:rPr lang="en-US" sz="1800" dirty="0" smtClean="0">
                <a:solidFill>
                  <a:srgbClr val="FF0000"/>
                </a:solidFill>
              </a:rPr>
              <a:t>best practices among competitors that lead to superior performance, and improve its quality through analyzing and copying the methods of leaders in various fields.</a:t>
            </a:r>
          </a:p>
          <a:p>
            <a:pPr lvl="3">
              <a:buNone/>
            </a:pPr>
            <a:endParaRPr lang="en-US" dirty="0"/>
          </a:p>
        </p:txBody>
      </p:sp>
      <p:pic>
        <p:nvPicPr>
          <p:cNvPr id="4098" name="Picture 2" descr="C:\Users\michaelm\AppData\Local\Microsoft\Windows\INetCache\IE\HNQ21PIQ\Benchmark_Email[1].png"/>
          <p:cNvPicPr>
            <a:picLocks noChangeAspect="1" noChangeArrowheads="1"/>
          </p:cNvPicPr>
          <p:nvPr/>
        </p:nvPicPr>
        <p:blipFill>
          <a:blip r:embed="rId2" cstate="print"/>
          <a:srcRect/>
          <a:stretch>
            <a:fillRect/>
          </a:stretch>
        </p:blipFill>
        <p:spPr bwMode="auto">
          <a:xfrm>
            <a:off x="4724400" y="4419600"/>
            <a:ext cx="3627120" cy="1600200"/>
          </a:xfrm>
          <a:prstGeom prst="rect">
            <a:avLst/>
          </a:prstGeom>
          <a:noFill/>
        </p:spPr>
      </p:pic>
      <p:pic>
        <p:nvPicPr>
          <p:cNvPr id="4104" name="Picture 8" descr="C:\Users\michaelm\AppData\Local\Microsoft\Windows\INetCache\IE\YHJC9KTR\free_vector_icon_high_quality_guarantee_badge_by_melaychie-d5fb272[1].jpg"/>
          <p:cNvPicPr>
            <a:picLocks noChangeAspect="1" noChangeArrowheads="1"/>
          </p:cNvPicPr>
          <p:nvPr/>
        </p:nvPicPr>
        <p:blipFill>
          <a:blip r:embed="rId3" cstate="print"/>
          <a:srcRect/>
          <a:stretch>
            <a:fillRect/>
          </a:stretch>
        </p:blipFill>
        <p:spPr bwMode="auto">
          <a:xfrm>
            <a:off x="1066800" y="3997345"/>
            <a:ext cx="3429000" cy="2143125"/>
          </a:xfrm>
          <a:prstGeom prst="rect">
            <a:avLst/>
          </a:prstGeom>
          <a:noFill/>
        </p:spPr>
      </p:pic>
    </p:spTree>
    <p:extLst>
      <p:ext uri="{BB962C8B-B14F-4D97-AF65-F5344CB8AC3E}">
        <p14:creationId xmlns:p14="http://schemas.microsoft.com/office/powerpoint/2010/main" val="27318841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Three Strategies Managers Use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400" u="sng" dirty="0" smtClean="0"/>
              <a:t>1.  Corporate Strategy</a:t>
            </a:r>
          </a:p>
          <a:p>
            <a:endParaRPr lang="en-US" sz="800" u="sng" dirty="0" smtClean="0"/>
          </a:p>
          <a:p>
            <a:pPr marL="731520" lvl="1" indent="-457200">
              <a:buFont typeface="+mj-lt"/>
              <a:buAutoNum type="alphaUcPeriod"/>
            </a:pPr>
            <a:r>
              <a:rPr lang="en-US" sz="2000" u="sng" dirty="0" smtClean="0"/>
              <a:t>Growth Strategy</a:t>
            </a:r>
          </a:p>
          <a:p>
            <a:pPr lvl="2"/>
            <a:r>
              <a:rPr lang="en-US" sz="1800" dirty="0" smtClean="0">
                <a:solidFill>
                  <a:srgbClr val="FF0000"/>
                </a:solidFill>
              </a:rPr>
              <a:t>Organization expands the number of markets served or products offered, either through its current business or through new business.</a:t>
            </a:r>
          </a:p>
          <a:p>
            <a:pPr marL="731520" lvl="1" indent="-457200">
              <a:buFont typeface="+mj-lt"/>
              <a:buAutoNum type="alphaUcPeriod"/>
            </a:pPr>
            <a:r>
              <a:rPr lang="en-US" sz="2000" u="sng" dirty="0" smtClean="0"/>
              <a:t>Stability Strategy</a:t>
            </a:r>
          </a:p>
          <a:p>
            <a:pPr lvl="2"/>
            <a:r>
              <a:rPr lang="en-US" sz="1800" dirty="0" smtClean="0">
                <a:solidFill>
                  <a:srgbClr val="FF0000"/>
                </a:solidFill>
              </a:rPr>
              <a:t>Organization continues – often during periods of uncertainty – to do what it is currently doing; to maintain things as they are.</a:t>
            </a:r>
          </a:p>
          <a:p>
            <a:pPr marL="731520" lvl="1" indent="-457200">
              <a:buFont typeface="+mj-lt"/>
              <a:buAutoNum type="alphaUcPeriod"/>
            </a:pPr>
            <a:r>
              <a:rPr lang="en-US" sz="2000" u="sng" dirty="0" smtClean="0"/>
              <a:t>Renewal Strategy</a:t>
            </a:r>
          </a:p>
          <a:p>
            <a:pPr lvl="2"/>
            <a:r>
              <a:rPr lang="en-US" sz="1800" dirty="0" smtClean="0">
                <a:solidFill>
                  <a:srgbClr val="FF0000"/>
                </a:solidFill>
              </a:rPr>
              <a:t>Organization is in trouble and needs to address declining performance.</a:t>
            </a:r>
          </a:p>
          <a:p>
            <a:pPr lvl="3"/>
            <a:r>
              <a:rPr lang="en-US" sz="1800" dirty="0" smtClean="0">
                <a:solidFill>
                  <a:srgbClr val="0070C0"/>
                </a:solidFill>
              </a:rPr>
              <a:t>Stabilize operations, revitalize organizational resources and capabilities, and prepare organization to compete once again.</a:t>
            </a:r>
          </a:p>
          <a:p>
            <a:pPr lvl="3">
              <a:buNone/>
            </a:pPr>
            <a:endParaRPr lang="en-US" sz="1800" dirty="0" smtClean="0"/>
          </a:p>
        </p:txBody>
      </p:sp>
      <p:pic>
        <p:nvPicPr>
          <p:cNvPr id="5126" name="Picture 6" descr="C:\Users\michaelm\AppData\Local\Microsoft\Windows\INetCache\IE\HNQ21PIQ\growth-chart[1].jpg"/>
          <p:cNvPicPr>
            <a:picLocks noChangeAspect="1" noChangeArrowheads="1"/>
          </p:cNvPicPr>
          <p:nvPr/>
        </p:nvPicPr>
        <p:blipFill>
          <a:blip r:embed="rId2" cstate="print"/>
          <a:srcRect/>
          <a:stretch>
            <a:fillRect/>
          </a:stretch>
        </p:blipFill>
        <p:spPr bwMode="auto">
          <a:xfrm>
            <a:off x="7467600" y="5334000"/>
            <a:ext cx="1295400" cy="992505"/>
          </a:xfrm>
          <a:prstGeom prst="rect">
            <a:avLst/>
          </a:prstGeom>
          <a:noFill/>
        </p:spPr>
      </p:pic>
    </p:spTree>
    <p:extLst>
      <p:ext uri="{BB962C8B-B14F-4D97-AF65-F5344CB8AC3E}">
        <p14:creationId xmlns:p14="http://schemas.microsoft.com/office/powerpoint/2010/main" val="35795460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Three Strategies Managers Use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normAutofit/>
          </a:bodyPr>
          <a:lstStyle/>
          <a:p>
            <a:r>
              <a:rPr lang="en-US" sz="2400" u="sng" dirty="0" smtClean="0"/>
              <a:t>2.  Competitive Strategy</a:t>
            </a:r>
          </a:p>
          <a:p>
            <a:endParaRPr lang="en-US" sz="800" u="sng" dirty="0" smtClean="0"/>
          </a:p>
          <a:p>
            <a:pPr lvl="1"/>
            <a:r>
              <a:rPr lang="en-US" sz="2000" dirty="0" smtClean="0"/>
              <a:t>Developing an effective competitive strategy requires understanding competitive advantage, which is what sets an organization apart; </a:t>
            </a:r>
            <a:r>
              <a:rPr lang="en-US" sz="2000" dirty="0"/>
              <a:t> </a:t>
            </a:r>
            <a:r>
              <a:rPr lang="en-US" sz="2000" dirty="0" smtClean="0"/>
              <a:t>that is, its distinct edge, which comes from:</a:t>
            </a:r>
          </a:p>
          <a:p>
            <a:pPr lvl="1"/>
            <a:endParaRPr lang="en-US" sz="800" dirty="0" smtClean="0"/>
          </a:p>
          <a:p>
            <a:pPr marL="937260" lvl="2" indent="-342900">
              <a:buFont typeface="+mj-lt"/>
              <a:buAutoNum type="alphaUcPeriod"/>
            </a:pPr>
            <a:r>
              <a:rPr lang="en-US" sz="1800" dirty="0" smtClean="0"/>
              <a:t> </a:t>
            </a:r>
            <a:r>
              <a:rPr lang="en-US" sz="1800" dirty="0" smtClean="0">
                <a:solidFill>
                  <a:srgbClr val="FF0000"/>
                </a:solidFill>
              </a:rPr>
              <a:t>The organization’s core competencies </a:t>
            </a:r>
          </a:p>
          <a:p>
            <a:pPr lvl="3"/>
            <a:r>
              <a:rPr lang="en-US" sz="1600" dirty="0" smtClean="0">
                <a:solidFill>
                  <a:srgbClr val="0070C0"/>
                </a:solidFill>
              </a:rPr>
              <a:t>Doing something that others cannot do or doing it better than others can do it.</a:t>
            </a:r>
          </a:p>
          <a:p>
            <a:pPr marL="937260" lvl="2" indent="-342900">
              <a:buFont typeface="+mj-lt"/>
              <a:buAutoNum type="alphaUcPeriod"/>
            </a:pPr>
            <a:r>
              <a:rPr lang="en-US" sz="1800" dirty="0" smtClean="0">
                <a:solidFill>
                  <a:srgbClr val="FF0000"/>
                </a:solidFill>
              </a:rPr>
              <a:t>The company’s resources </a:t>
            </a:r>
          </a:p>
          <a:p>
            <a:pPr lvl="3"/>
            <a:r>
              <a:rPr lang="en-US" sz="1600" dirty="0" smtClean="0">
                <a:solidFill>
                  <a:srgbClr val="0070C0"/>
                </a:solidFill>
              </a:rPr>
              <a:t>Having something that its competitors do not.</a:t>
            </a:r>
            <a:endParaRPr lang="en-US" sz="1600" dirty="0">
              <a:solidFill>
                <a:srgbClr val="0070C0"/>
              </a:solidFill>
            </a:endParaRPr>
          </a:p>
        </p:txBody>
      </p:sp>
      <p:pic>
        <p:nvPicPr>
          <p:cNvPr id="6146" name="Picture 2" descr="C:\Users\michaelm\AppData\Local\Microsoft\Windows\INetCache\IE\YHJC9KTR\competition[1].gif"/>
          <p:cNvPicPr>
            <a:picLocks noChangeAspect="1" noChangeArrowheads="1"/>
          </p:cNvPicPr>
          <p:nvPr/>
        </p:nvPicPr>
        <p:blipFill>
          <a:blip r:embed="rId2" cstate="print"/>
          <a:srcRect/>
          <a:stretch>
            <a:fillRect/>
          </a:stretch>
        </p:blipFill>
        <p:spPr bwMode="auto">
          <a:xfrm>
            <a:off x="6400800" y="4038600"/>
            <a:ext cx="2209800" cy="2133600"/>
          </a:xfrm>
          <a:prstGeom prst="rect">
            <a:avLst/>
          </a:prstGeom>
          <a:noFill/>
        </p:spPr>
      </p:pic>
    </p:spTree>
    <p:extLst>
      <p:ext uri="{BB962C8B-B14F-4D97-AF65-F5344CB8AC3E}">
        <p14:creationId xmlns:p14="http://schemas.microsoft.com/office/powerpoint/2010/main" val="20536294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Three Strategies Managers Use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normAutofit/>
          </a:bodyPr>
          <a:lstStyle/>
          <a:p>
            <a:r>
              <a:rPr lang="en-US" sz="2400" u="sng" dirty="0" smtClean="0"/>
              <a:t>3.  Functional Strategy</a:t>
            </a:r>
          </a:p>
          <a:p>
            <a:endParaRPr lang="en-US" sz="800" u="sng" dirty="0" smtClean="0"/>
          </a:p>
          <a:p>
            <a:pPr lvl="1"/>
            <a:r>
              <a:rPr lang="en-US" sz="2000" dirty="0" smtClean="0"/>
              <a:t>Those strategies used by an organization’s various functional departments (marketing, operations, finance/accounting, HR) to support the competitive strategy.</a:t>
            </a:r>
            <a:endParaRPr lang="en-US" sz="2000" dirty="0"/>
          </a:p>
        </p:txBody>
      </p:sp>
      <p:pic>
        <p:nvPicPr>
          <p:cNvPr id="8199" name="Picture 7" descr="C:\Users\michaelm\AppData\Local\Microsoft\Windows\INetCache\IE\YHJC9KTR\9551-3d-bar-graph-meeting-pv[1].jpg"/>
          <p:cNvPicPr>
            <a:picLocks noChangeAspect="1" noChangeArrowheads="1"/>
          </p:cNvPicPr>
          <p:nvPr/>
        </p:nvPicPr>
        <p:blipFill>
          <a:blip r:embed="rId2" cstate="print"/>
          <a:srcRect/>
          <a:stretch>
            <a:fillRect/>
          </a:stretch>
        </p:blipFill>
        <p:spPr bwMode="auto">
          <a:xfrm>
            <a:off x="5486400" y="3200400"/>
            <a:ext cx="2919984" cy="2919984"/>
          </a:xfrm>
          <a:prstGeom prst="rect">
            <a:avLst/>
          </a:prstGeom>
          <a:noFill/>
        </p:spPr>
      </p:pic>
    </p:spTree>
    <p:extLst>
      <p:ext uri="{BB962C8B-B14F-4D97-AF65-F5344CB8AC3E}">
        <p14:creationId xmlns:p14="http://schemas.microsoft.com/office/powerpoint/2010/main" val="1821332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Making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400" u="sng" dirty="0" smtClean="0"/>
              <a:t>Decision making is a process, not a simple act of choosing among alternatives</a:t>
            </a:r>
            <a:r>
              <a:rPr lang="en-US" dirty="0" smtClean="0"/>
              <a:t>.</a:t>
            </a:r>
            <a:endParaRPr lang="en-US" dirty="0">
              <a:solidFill>
                <a:srgbClr val="FF0000"/>
              </a:solidFill>
            </a:endParaRPr>
          </a:p>
        </p:txBody>
      </p:sp>
      <p:pic>
        <p:nvPicPr>
          <p:cNvPr id="1026" name="Picture 2" descr="C:\Users\michaelm\AppData\Local\Microsoft\Windows\INetCache\IE\8ZR0P28V\question[1].jpg"/>
          <p:cNvPicPr>
            <a:picLocks noChangeAspect="1" noChangeArrowheads="1"/>
          </p:cNvPicPr>
          <p:nvPr/>
        </p:nvPicPr>
        <p:blipFill>
          <a:blip r:embed="rId2" cstate="print"/>
          <a:srcRect/>
          <a:stretch>
            <a:fillRect/>
          </a:stretch>
        </p:blipFill>
        <p:spPr bwMode="auto">
          <a:xfrm>
            <a:off x="5257800" y="2819400"/>
            <a:ext cx="3479800" cy="3479800"/>
          </a:xfrm>
          <a:prstGeom prst="rect">
            <a:avLst/>
          </a:prstGeom>
          <a:noFill/>
        </p:spPr>
      </p:pic>
      <p:pic>
        <p:nvPicPr>
          <p:cNvPr id="5" name="Picture 4"/>
          <p:cNvPicPr>
            <a:picLocks noChangeAspect="1"/>
          </p:cNvPicPr>
          <p:nvPr/>
        </p:nvPicPr>
        <p:blipFill>
          <a:blip r:embed="rId3"/>
          <a:stretch>
            <a:fillRect/>
          </a:stretch>
        </p:blipFill>
        <p:spPr>
          <a:xfrm>
            <a:off x="762000" y="3682740"/>
            <a:ext cx="4381214" cy="2462212"/>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How Do Managers Set Goals and Develop Plans?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normAutofit/>
          </a:bodyPr>
          <a:lstStyle/>
          <a:p>
            <a:r>
              <a:rPr lang="en-US" sz="2400" u="sng" dirty="0" smtClean="0"/>
              <a:t>Planning Involves Setting Goals and Developing Plans</a:t>
            </a:r>
            <a:r>
              <a:rPr lang="en-US" sz="2400" dirty="0" smtClean="0"/>
              <a:t>.</a:t>
            </a:r>
          </a:p>
          <a:p>
            <a:endParaRPr lang="en-US" sz="800" dirty="0" smtClean="0"/>
          </a:p>
          <a:p>
            <a:pPr marL="731520" lvl="1" indent="-457200">
              <a:buFont typeface="+mj-lt"/>
              <a:buAutoNum type="arabicPeriod"/>
            </a:pPr>
            <a:r>
              <a:rPr lang="en-US" sz="2000" u="sng" dirty="0" smtClean="0"/>
              <a:t>Goals/Objectives</a:t>
            </a:r>
            <a:endParaRPr lang="en-US" sz="2000" dirty="0" smtClean="0"/>
          </a:p>
          <a:p>
            <a:pPr lvl="2"/>
            <a:r>
              <a:rPr lang="en-US" sz="1800" dirty="0" smtClean="0">
                <a:solidFill>
                  <a:srgbClr val="FF0000"/>
                </a:solidFill>
              </a:rPr>
              <a:t>Desired outcomes or targets.</a:t>
            </a:r>
          </a:p>
          <a:p>
            <a:pPr marL="731520" lvl="1" indent="-457200">
              <a:buFont typeface="+mj-lt"/>
              <a:buAutoNum type="arabicPeriod"/>
            </a:pPr>
            <a:r>
              <a:rPr lang="en-US" sz="2000" u="sng" dirty="0" smtClean="0"/>
              <a:t>Plans</a:t>
            </a:r>
          </a:p>
          <a:p>
            <a:pPr lvl="2"/>
            <a:r>
              <a:rPr lang="en-US" sz="1800" dirty="0" smtClean="0">
                <a:solidFill>
                  <a:srgbClr val="FF0000"/>
                </a:solidFill>
              </a:rPr>
              <a:t>Documents that outline how goals are going to be met.</a:t>
            </a:r>
          </a:p>
        </p:txBody>
      </p:sp>
      <p:pic>
        <p:nvPicPr>
          <p:cNvPr id="10244" name="Picture 4" descr="C:\Users\michaelm\AppData\Local\Microsoft\Windows\INetCache\IE\TDGUT3I4\goals3[1].jpg"/>
          <p:cNvPicPr>
            <a:picLocks noChangeAspect="1" noChangeArrowheads="1"/>
          </p:cNvPicPr>
          <p:nvPr/>
        </p:nvPicPr>
        <p:blipFill>
          <a:blip r:embed="rId2" cstate="print"/>
          <a:srcRect/>
          <a:stretch>
            <a:fillRect/>
          </a:stretch>
        </p:blipFill>
        <p:spPr bwMode="auto">
          <a:xfrm>
            <a:off x="5330022" y="3886200"/>
            <a:ext cx="3475650" cy="2347912"/>
          </a:xfrm>
          <a:prstGeom prst="rect">
            <a:avLst/>
          </a:prstGeom>
          <a:noFill/>
        </p:spPr>
      </p:pic>
    </p:spTree>
    <p:extLst>
      <p:ext uri="{BB962C8B-B14F-4D97-AF65-F5344CB8AC3E}">
        <p14:creationId xmlns:p14="http://schemas.microsoft.com/office/powerpoint/2010/main" val="16387781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Management by Objectives (MBO)</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lstStyle/>
          <a:p>
            <a:r>
              <a:rPr lang="en-US" sz="2400" u="sng" dirty="0" smtClean="0"/>
              <a:t>MBO focuses on employees working to accomplish goals they’ve had a hand in setting</a:t>
            </a:r>
            <a:r>
              <a:rPr lang="en-US" sz="2400" dirty="0" smtClean="0"/>
              <a:t>.</a:t>
            </a:r>
          </a:p>
          <a:p>
            <a:endParaRPr lang="en-US" sz="800" dirty="0" smtClean="0"/>
          </a:p>
          <a:p>
            <a:pPr lvl="1"/>
            <a:r>
              <a:rPr lang="en-US" sz="1900" dirty="0" smtClean="0"/>
              <a:t>MBO Programs have Four Elements:</a:t>
            </a:r>
          </a:p>
          <a:p>
            <a:endParaRPr lang="en-US" sz="800" dirty="0" smtClean="0"/>
          </a:p>
          <a:p>
            <a:pPr marL="937260" lvl="2" indent="-342900">
              <a:buFont typeface="+mj-lt"/>
              <a:buAutoNum type="arabicPeriod"/>
            </a:pPr>
            <a:r>
              <a:rPr lang="en-US" sz="1800" dirty="0" smtClean="0">
                <a:solidFill>
                  <a:srgbClr val="FF0000"/>
                </a:solidFill>
              </a:rPr>
              <a:t>Goal Specificity</a:t>
            </a:r>
          </a:p>
          <a:p>
            <a:pPr marL="937260" lvl="2" indent="-342900">
              <a:buFont typeface="+mj-lt"/>
              <a:buAutoNum type="arabicPeriod"/>
            </a:pPr>
            <a:r>
              <a:rPr lang="en-US" sz="1800" dirty="0" smtClean="0">
                <a:solidFill>
                  <a:srgbClr val="FF0000"/>
                </a:solidFill>
              </a:rPr>
              <a:t>Participative Decision Making</a:t>
            </a:r>
          </a:p>
          <a:p>
            <a:pPr marL="937260" lvl="2" indent="-342900">
              <a:buFont typeface="+mj-lt"/>
              <a:buAutoNum type="arabicPeriod"/>
            </a:pPr>
            <a:r>
              <a:rPr lang="en-US" sz="1800" dirty="0" smtClean="0">
                <a:solidFill>
                  <a:srgbClr val="FF0000"/>
                </a:solidFill>
              </a:rPr>
              <a:t>Explicit Time Period</a:t>
            </a:r>
          </a:p>
          <a:p>
            <a:pPr marL="937260" lvl="2" indent="-342900">
              <a:buFont typeface="+mj-lt"/>
              <a:buAutoNum type="arabicPeriod"/>
            </a:pPr>
            <a:r>
              <a:rPr lang="en-US" sz="1800" dirty="0" smtClean="0">
                <a:solidFill>
                  <a:srgbClr val="FF0000"/>
                </a:solidFill>
              </a:rPr>
              <a:t>Performance Feedback</a:t>
            </a:r>
            <a:endParaRPr lang="en-US" sz="1800" dirty="0">
              <a:solidFill>
                <a:srgbClr val="FF0000"/>
              </a:solidFill>
            </a:endParaRPr>
          </a:p>
        </p:txBody>
      </p:sp>
      <p:pic>
        <p:nvPicPr>
          <p:cNvPr id="12290" name="Picture 2" descr="C:\Users\michaelm\AppData\Local\Microsoft\Windows\INetCache\IE\YHJC9KTR\86a9bd33cbdd5ead2d43fb9b3e2081ff[1].jpg"/>
          <p:cNvPicPr>
            <a:picLocks noChangeAspect="1" noChangeArrowheads="1"/>
          </p:cNvPicPr>
          <p:nvPr/>
        </p:nvPicPr>
        <p:blipFill>
          <a:blip r:embed="rId2" cstate="print"/>
          <a:srcRect/>
          <a:stretch>
            <a:fillRect/>
          </a:stretch>
        </p:blipFill>
        <p:spPr bwMode="auto">
          <a:xfrm>
            <a:off x="5449455" y="3429000"/>
            <a:ext cx="3313545" cy="2667000"/>
          </a:xfrm>
          <a:prstGeom prst="rect">
            <a:avLst/>
          </a:prstGeom>
          <a:noFill/>
        </p:spPr>
      </p:pic>
    </p:spTree>
    <p:extLst>
      <p:ext uri="{BB962C8B-B14F-4D97-AF65-F5344CB8AC3E}">
        <p14:creationId xmlns:p14="http://schemas.microsoft.com/office/powerpoint/2010/main" val="28102122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Goal Setting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lstStyle/>
          <a:p>
            <a:r>
              <a:rPr lang="en-US" sz="2200" u="sng" dirty="0" smtClean="0"/>
              <a:t>No matter what approach is used, goals have to be written, and some goals more clearly indicate what the desired outcomes are.</a:t>
            </a:r>
            <a:endParaRPr lang="en-US" sz="2000" dirty="0" smtClean="0"/>
          </a:p>
          <a:p>
            <a:pPr lvl="1"/>
            <a:endParaRPr lang="en-US" sz="2000" dirty="0"/>
          </a:p>
        </p:txBody>
      </p:sp>
      <p:pic>
        <p:nvPicPr>
          <p:cNvPr id="13314" name="Picture 2" descr="C:\Users\michaelm\AppData\Local\Microsoft\Windows\INetCache\IE\HNQ21PIQ\keep-calm-and-set-new-goals-257x300[1].png"/>
          <p:cNvPicPr>
            <a:picLocks noChangeAspect="1" noChangeArrowheads="1"/>
          </p:cNvPicPr>
          <p:nvPr/>
        </p:nvPicPr>
        <p:blipFill>
          <a:blip r:embed="rId2" cstate="print"/>
          <a:srcRect/>
          <a:stretch>
            <a:fillRect/>
          </a:stretch>
        </p:blipFill>
        <p:spPr bwMode="auto">
          <a:xfrm>
            <a:off x="5715000" y="2865484"/>
            <a:ext cx="3036570" cy="3382916"/>
          </a:xfrm>
          <a:prstGeom prst="rect">
            <a:avLst/>
          </a:prstGeom>
          <a:noFill/>
        </p:spPr>
      </p:pic>
    </p:spTree>
    <p:extLst>
      <p:ext uri="{BB962C8B-B14F-4D97-AF65-F5344CB8AC3E}">
        <p14:creationId xmlns:p14="http://schemas.microsoft.com/office/powerpoint/2010/main" val="23759326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Contemporary Issues in Planning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a:t>
            </a:r>
            <a:r>
              <a:rPr lang="en-US" sz="2400" u="sng" dirty="0" smtClean="0"/>
              <a:t>external environment is constantly </a:t>
            </a:r>
            <a:r>
              <a:rPr lang="en-US" sz="2400" u="sng" dirty="0" smtClean="0"/>
              <a:t>changing</a:t>
            </a:r>
            <a:r>
              <a:rPr lang="en-US" sz="2000" dirty="0" smtClean="0"/>
              <a:t>.</a:t>
            </a:r>
          </a:p>
          <a:p>
            <a:endParaRPr lang="en-US" sz="800" dirty="0">
              <a:solidFill>
                <a:srgbClr val="FF0000"/>
              </a:solidFill>
            </a:endParaRPr>
          </a:p>
          <a:p>
            <a:pPr lvl="1"/>
            <a:r>
              <a:rPr lang="en-US" sz="2000" dirty="0" smtClean="0">
                <a:solidFill>
                  <a:schemeClr val="tx1">
                    <a:lumMod val="65000"/>
                    <a:lumOff val="35000"/>
                  </a:schemeClr>
                </a:solidFill>
              </a:rPr>
              <a:t>In </a:t>
            </a:r>
            <a:r>
              <a:rPr lang="en-US" sz="2000" dirty="0" smtClean="0">
                <a:solidFill>
                  <a:schemeClr val="tx1">
                    <a:lumMod val="65000"/>
                    <a:lumOff val="35000"/>
                  </a:schemeClr>
                </a:solidFill>
              </a:rPr>
              <a:t>an uncertain environment, managers should develop plans that are specific, but flexible.  Planning is an ongoing process.  </a:t>
            </a:r>
            <a:endParaRPr lang="en-US" sz="2000" dirty="0" smtClean="0">
              <a:solidFill>
                <a:schemeClr val="tx1">
                  <a:lumMod val="65000"/>
                  <a:lumOff val="35000"/>
                </a:schemeClr>
              </a:solidFill>
            </a:endParaRPr>
          </a:p>
          <a:p>
            <a:pPr lvl="1"/>
            <a:r>
              <a:rPr lang="en-US" sz="2000" dirty="0" smtClean="0">
                <a:solidFill>
                  <a:schemeClr val="tx1">
                    <a:lumMod val="65000"/>
                    <a:lumOff val="35000"/>
                  </a:schemeClr>
                </a:solidFill>
              </a:rPr>
              <a:t>Persistence </a:t>
            </a:r>
            <a:r>
              <a:rPr lang="en-US" sz="2000" dirty="0" smtClean="0">
                <a:solidFill>
                  <a:schemeClr val="tx1">
                    <a:lumMod val="65000"/>
                    <a:lumOff val="35000"/>
                  </a:schemeClr>
                </a:solidFill>
              </a:rPr>
              <a:t>in planning contributes to performance improvement.</a:t>
            </a:r>
          </a:p>
          <a:p>
            <a:pPr lvl="2"/>
            <a:endParaRPr lang="en-US" sz="800" dirty="0" smtClean="0">
              <a:solidFill>
                <a:srgbClr val="FF0000"/>
              </a:solidFill>
            </a:endParaRPr>
          </a:p>
          <a:p>
            <a:pPr lvl="2"/>
            <a:r>
              <a:rPr lang="en-US" sz="1800" dirty="0" smtClean="0">
                <a:solidFill>
                  <a:srgbClr val="FF0000"/>
                </a:solidFill>
              </a:rPr>
              <a:t>Managers </a:t>
            </a:r>
            <a:r>
              <a:rPr lang="en-US" sz="1800" dirty="0" smtClean="0">
                <a:solidFill>
                  <a:srgbClr val="FF0000"/>
                </a:solidFill>
              </a:rPr>
              <a:t>need to stay alert to environmental changes that may impact implementation and respond as needed.</a:t>
            </a:r>
          </a:p>
        </p:txBody>
      </p:sp>
      <p:pic>
        <p:nvPicPr>
          <p:cNvPr id="16386" name="Picture 2" descr="C:\Users\michaelm\AppData\Local\Microsoft\Windows\INetCache\IE\YHJC9KTR\Dynamic_Structures_logo[1].png"/>
          <p:cNvPicPr>
            <a:picLocks noChangeAspect="1" noChangeArrowheads="1"/>
          </p:cNvPicPr>
          <p:nvPr/>
        </p:nvPicPr>
        <p:blipFill>
          <a:blip r:embed="rId2" cstate="print"/>
          <a:srcRect/>
          <a:stretch>
            <a:fillRect/>
          </a:stretch>
        </p:blipFill>
        <p:spPr bwMode="auto">
          <a:xfrm>
            <a:off x="3579133" y="4648200"/>
            <a:ext cx="5257019" cy="1663407"/>
          </a:xfrm>
          <a:prstGeom prst="rect">
            <a:avLst/>
          </a:prstGeom>
          <a:noFill/>
        </p:spPr>
      </p:pic>
    </p:spTree>
    <p:extLst>
      <p:ext uri="{BB962C8B-B14F-4D97-AF65-F5344CB8AC3E}">
        <p14:creationId xmlns:p14="http://schemas.microsoft.com/office/powerpoint/2010/main" val="6925609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Contemporary Issues in Planning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normAutofit/>
          </a:bodyPr>
          <a:lstStyle/>
          <a:p>
            <a:r>
              <a:rPr lang="en-US" sz="2400" u="sng" dirty="0" smtClean="0"/>
              <a:t>Managers should be aware of and take advantage of the tools available to help them analyze and respond to the external environment, such as:</a:t>
            </a:r>
          </a:p>
          <a:p>
            <a:endParaRPr lang="en-US" sz="800" u="sng" dirty="0" smtClean="0"/>
          </a:p>
          <a:p>
            <a:pPr marL="731520" lvl="1" indent="-457200">
              <a:buFont typeface="+mj-lt"/>
              <a:buAutoNum type="arabicPeriod"/>
            </a:pPr>
            <a:r>
              <a:rPr lang="en-US" sz="2000" u="sng" dirty="0" smtClean="0"/>
              <a:t>Environmental Scanning</a:t>
            </a:r>
          </a:p>
          <a:p>
            <a:pPr lvl="2"/>
            <a:r>
              <a:rPr lang="en-US" sz="1800" dirty="0" smtClean="0">
                <a:solidFill>
                  <a:srgbClr val="FF0000"/>
                </a:solidFill>
              </a:rPr>
              <a:t>An analysis of the external environment, which involves screening large amounts of information to detect emerging trends.</a:t>
            </a:r>
          </a:p>
          <a:p>
            <a:pPr marL="731520" lvl="1" indent="-457200">
              <a:buFont typeface="+mj-lt"/>
              <a:buAutoNum type="arabicPeriod"/>
            </a:pPr>
            <a:r>
              <a:rPr lang="en-US" sz="2000" u="sng" dirty="0" smtClean="0"/>
              <a:t>Competitive Intelligence</a:t>
            </a:r>
          </a:p>
          <a:p>
            <a:pPr lvl="2"/>
            <a:r>
              <a:rPr lang="en-US" sz="1800" dirty="0" smtClean="0">
                <a:solidFill>
                  <a:srgbClr val="FF0000"/>
                </a:solidFill>
              </a:rPr>
              <a:t>A type of environmental scanning that gives managers accurate information about its competitors.</a:t>
            </a:r>
          </a:p>
          <a:p>
            <a:pPr lvl="1"/>
            <a:endParaRPr lang="en-US" sz="2000" dirty="0"/>
          </a:p>
        </p:txBody>
      </p:sp>
      <p:pic>
        <p:nvPicPr>
          <p:cNvPr id="17410" name="Picture 2" descr="C:\Users\michaelm\AppData\Local\Microsoft\Windows\INetCache\IE\YHJC9KTR\128px-Tools_blue.svg[1].png"/>
          <p:cNvPicPr>
            <a:picLocks noChangeAspect="1" noChangeArrowheads="1"/>
          </p:cNvPicPr>
          <p:nvPr/>
        </p:nvPicPr>
        <p:blipFill>
          <a:blip r:embed="rId2" cstate="print"/>
          <a:srcRect/>
          <a:stretch>
            <a:fillRect/>
          </a:stretch>
        </p:blipFill>
        <p:spPr bwMode="auto">
          <a:xfrm>
            <a:off x="6934200" y="4648200"/>
            <a:ext cx="1859280" cy="1600200"/>
          </a:xfrm>
          <a:prstGeom prst="rect">
            <a:avLst/>
          </a:prstGeom>
          <a:noFill/>
        </p:spPr>
      </p:pic>
    </p:spTree>
    <p:extLst>
      <p:ext uri="{BB962C8B-B14F-4D97-AF65-F5344CB8AC3E}">
        <p14:creationId xmlns:p14="http://schemas.microsoft.com/office/powerpoint/2010/main" val="7559119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Conclusion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lstStyle/>
          <a:p>
            <a:r>
              <a:rPr lang="en-US" sz="2400" u="sng" dirty="0" smtClean="0"/>
              <a:t>It has been said that if you don’t know where you’re going, any road will get you there.  It has also been said that the shortest distance between two points is a straight line.  These two “adages” emphasize the importance of goals</a:t>
            </a:r>
            <a:r>
              <a:rPr lang="en-US" sz="2400" dirty="0" smtClean="0"/>
              <a:t>.</a:t>
            </a:r>
          </a:p>
          <a:p>
            <a:endParaRPr lang="en-US" sz="800" dirty="0" smtClean="0"/>
          </a:p>
          <a:p>
            <a:pPr lvl="1"/>
            <a:r>
              <a:rPr lang="en-US" sz="2000" dirty="0" smtClean="0"/>
              <a:t>Managers are typically judged on their ability to achieve goals.  </a:t>
            </a:r>
          </a:p>
          <a:p>
            <a:pPr lvl="1"/>
            <a:r>
              <a:rPr lang="en-US" sz="2000" dirty="0" smtClean="0"/>
              <a:t>If individuals or units in the organization lack goals, there can be no direction or unity of effort.</a:t>
            </a:r>
          </a:p>
          <a:p>
            <a:pPr lvl="1"/>
            <a:endParaRPr lang="en-US" sz="800" dirty="0" smtClean="0"/>
          </a:p>
          <a:p>
            <a:pPr lvl="2"/>
            <a:r>
              <a:rPr lang="en-US" sz="1800" dirty="0" smtClean="0">
                <a:solidFill>
                  <a:srgbClr val="FF0000"/>
                </a:solidFill>
              </a:rPr>
              <a:t>Successful managers are good at setting their own goals and helping others to set goals.</a:t>
            </a:r>
            <a:endParaRPr lang="en-US" sz="1800" dirty="0">
              <a:solidFill>
                <a:srgbClr val="FF0000"/>
              </a:solidFill>
            </a:endParaRPr>
          </a:p>
        </p:txBody>
      </p:sp>
      <p:pic>
        <p:nvPicPr>
          <p:cNvPr id="18434" name="Picture 2" descr="C:\Users\michaelm\AppData\Local\Microsoft\Windows\INetCache\IE\HNQ21PIQ\194477489_640[1].jpg"/>
          <p:cNvPicPr>
            <a:picLocks noChangeAspect="1" noChangeArrowheads="1"/>
          </p:cNvPicPr>
          <p:nvPr/>
        </p:nvPicPr>
        <p:blipFill>
          <a:blip r:embed="rId2" cstate="print"/>
          <a:srcRect/>
          <a:stretch>
            <a:fillRect/>
          </a:stretch>
        </p:blipFill>
        <p:spPr bwMode="auto">
          <a:xfrm>
            <a:off x="5486400" y="4800600"/>
            <a:ext cx="2921000" cy="1371600"/>
          </a:xfrm>
          <a:prstGeom prst="rect">
            <a:avLst/>
          </a:prstGeom>
          <a:noFill/>
        </p:spPr>
      </p:pic>
    </p:spTree>
    <p:extLst>
      <p:ext uri="{BB962C8B-B14F-4D97-AF65-F5344CB8AC3E}">
        <p14:creationId xmlns:p14="http://schemas.microsoft.com/office/powerpoint/2010/main" val="42157539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Making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8 Steps of the Decision-Making Process:</a:t>
            </a:r>
          </a:p>
          <a:p>
            <a:endParaRPr lang="en-US" sz="800" u="sng" dirty="0" smtClean="0"/>
          </a:p>
          <a:p>
            <a:pPr marL="731520" lvl="1" indent="-457200">
              <a:buFont typeface="+mj-lt"/>
              <a:buAutoNum type="arabicPeriod"/>
            </a:pPr>
            <a:r>
              <a:rPr lang="en-US" sz="2000" dirty="0" smtClean="0">
                <a:solidFill>
                  <a:srgbClr val="FF0000"/>
                </a:solidFill>
              </a:rPr>
              <a:t>Identification of a Problem</a:t>
            </a:r>
          </a:p>
          <a:p>
            <a:pPr marL="731520" lvl="1" indent="-457200">
              <a:buFont typeface="+mj-lt"/>
              <a:buAutoNum type="arabicPeriod"/>
            </a:pPr>
            <a:r>
              <a:rPr lang="en-US" sz="2000" dirty="0" smtClean="0">
                <a:solidFill>
                  <a:srgbClr val="FF0000"/>
                </a:solidFill>
              </a:rPr>
              <a:t>Identification of Decision Criteria</a:t>
            </a:r>
          </a:p>
          <a:p>
            <a:pPr marL="731520" lvl="1" indent="-457200">
              <a:buFont typeface="+mj-lt"/>
              <a:buAutoNum type="arabicPeriod"/>
            </a:pPr>
            <a:r>
              <a:rPr lang="en-US" sz="2000" dirty="0" smtClean="0">
                <a:solidFill>
                  <a:srgbClr val="FF0000"/>
                </a:solidFill>
              </a:rPr>
              <a:t>Allocation of Weights to Criteria</a:t>
            </a:r>
          </a:p>
          <a:p>
            <a:pPr marL="731520" lvl="1" indent="-457200">
              <a:buFont typeface="+mj-lt"/>
              <a:buAutoNum type="arabicPeriod"/>
            </a:pPr>
            <a:r>
              <a:rPr lang="en-US" sz="2000" dirty="0" smtClean="0">
                <a:solidFill>
                  <a:srgbClr val="FF0000"/>
                </a:solidFill>
              </a:rPr>
              <a:t>Development of Alternatives</a:t>
            </a:r>
          </a:p>
          <a:p>
            <a:pPr marL="731520" lvl="1" indent="-457200">
              <a:buFont typeface="+mj-lt"/>
              <a:buAutoNum type="arabicPeriod"/>
            </a:pPr>
            <a:r>
              <a:rPr lang="en-US" sz="2000" dirty="0" smtClean="0">
                <a:solidFill>
                  <a:srgbClr val="FF0000"/>
                </a:solidFill>
              </a:rPr>
              <a:t>Analysis of Alternatives</a:t>
            </a:r>
          </a:p>
          <a:p>
            <a:pPr marL="731520" lvl="1" indent="-457200">
              <a:buFont typeface="+mj-lt"/>
              <a:buAutoNum type="arabicPeriod"/>
            </a:pPr>
            <a:r>
              <a:rPr lang="en-US" sz="2000" dirty="0" smtClean="0">
                <a:solidFill>
                  <a:srgbClr val="FF0000"/>
                </a:solidFill>
              </a:rPr>
              <a:t>Selection of an Alternative</a:t>
            </a:r>
          </a:p>
          <a:p>
            <a:pPr marL="731520" lvl="1" indent="-457200">
              <a:buFont typeface="+mj-lt"/>
              <a:buAutoNum type="arabicPeriod"/>
            </a:pPr>
            <a:r>
              <a:rPr lang="en-US" sz="2000" dirty="0" smtClean="0">
                <a:solidFill>
                  <a:srgbClr val="FF0000"/>
                </a:solidFill>
              </a:rPr>
              <a:t>Implementation of the Alternative</a:t>
            </a:r>
          </a:p>
          <a:p>
            <a:pPr marL="731520" lvl="1" indent="-457200">
              <a:buFont typeface="+mj-lt"/>
              <a:buAutoNum type="arabicPeriod"/>
            </a:pPr>
            <a:r>
              <a:rPr lang="en-US" sz="2000" dirty="0" smtClean="0">
                <a:solidFill>
                  <a:srgbClr val="FF0000"/>
                </a:solidFill>
              </a:rPr>
              <a:t>Evaluation of Decision Effectiveness</a:t>
            </a:r>
            <a:endParaRPr lang="en-US" sz="2000" dirty="0">
              <a:solidFill>
                <a:srgbClr val="FF0000"/>
              </a:solidFill>
            </a:endParaRPr>
          </a:p>
        </p:txBody>
      </p:sp>
      <p:pic>
        <p:nvPicPr>
          <p:cNvPr id="4098" name="Picture 2" descr="C:\Users\michaelm\AppData\Local\Microsoft\Windows\INetCache\IE\XNQPUWUE\8NumberEightInCircle[1].png"/>
          <p:cNvPicPr>
            <a:picLocks noChangeAspect="1" noChangeArrowheads="1"/>
          </p:cNvPicPr>
          <p:nvPr/>
        </p:nvPicPr>
        <p:blipFill>
          <a:blip r:embed="rId2" cstate="print"/>
          <a:srcRect/>
          <a:stretch>
            <a:fillRect/>
          </a:stretch>
        </p:blipFill>
        <p:spPr bwMode="auto">
          <a:xfrm>
            <a:off x="6324600" y="3889245"/>
            <a:ext cx="2209803" cy="220980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Identification of a Problem</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decision-making process begins with the identification of a problem, or more specifically, a discrepancy between an existing and desired state of affairs.</a:t>
            </a:r>
          </a:p>
        </p:txBody>
      </p:sp>
      <p:pic>
        <p:nvPicPr>
          <p:cNvPr id="2057" name="Picture 9" descr="C:\Users\michaelm\AppData\Local\Microsoft\Windows\INetCache\IE\2HBKIZ1C\aware1[1].png"/>
          <p:cNvPicPr>
            <a:picLocks noChangeAspect="1" noChangeArrowheads="1"/>
          </p:cNvPicPr>
          <p:nvPr/>
        </p:nvPicPr>
        <p:blipFill>
          <a:blip r:embed="rId2" cstate="print"/>
          <a:srcRect/>
          <a:stretch>
            <a:fillRect/>
          </a:stretch>
        </p:blipFill>
        <p:spPr bwMode="auto">
          <a:xfrm>
            <a:off x="1732788" y="3200400"/>
            <a:ext cx="5715000" cy="279802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Identification of Decision Criteria</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normAutofit/>
          </a:bodyPr>
          <a:lstStyle/>
          <a:p>
            <a:r>
              <a:rPr lang="en-US" sz="2400" u="sng" dirty="0" smtClean="0"/>
              <a:t>Once a manager has identified a problem that needs attention, the decision criteria that will be important in solving the problem must be identified</a:t>
            </a:r>
            <a:r>
              <a:rPr lang="en-US" sz="2400" dirty="0" smtClean="0"/>
              <a:t>.</a:t>
            </a:r>
          </a:p>
          <a:p>
            <a:pPr marL="0" indent="0">
              <a:buNone/>
            </a:pPr>
            <a:endParaRPr lang="en-US" sz="800" dirty="0" smtClean="0"/>
          </a:p>
        </p:txBody>
      </p:sp>
      <p:pic>
        <p:nvPicPr>
          <p:cNvPr id="3074" name="Picture 2" descr="C:\Users\michaelm\AppData\Local\Microsoft\Windows\INetCache\IE\XNQPUWUE\decision_making[1].jpg"/>
          <p:cNvPicPr>
            <a:picLocks noChangeAspect="1" noChangeArrowheads="1"/>
          </p:cNvPicPr>
          <p:nvPr/>
        </p:nvPicPr>
        <p:blipFill>
          <a:blip r:embed="rId2" cstate="print"/>
          <a:srcRect/>
          <a:stretch>
            <a:fillRect/>
          </a:stretch>
        </p:blipFill>
        <p:spPr bwMode="auto">
          <a:xfrm>
            <a:off x="4191000" y="2944936"/>
            <a:ext cx="4686299" cy="321346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Allocation of Weights to Criteria</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normAutofit/>
          </a:bodyPr>
          <a:lstStyle/>
          <a:p>
            <a:r>
              <a:rPr lang="en-US" sz="2400" u="sng" dirty="0" smtClean="0"/>
              <a:t>In many decision-making situations, the criteria are not all equally important, so the decision maker has to allocate weights to the decision criteria.</a:t>
            </a:r>
          </a:p>
        </p:txBody>
      </p:sp>
      <p:pic>
        <p:nvPicPr>
          <p:cNvPr id="4099" name="Picture 3" descr="C:\Users\michaelm\AppData\Local\Microsoft\Windows\INetCache\IE\XNQPUWUE\kitchen-scale[1].png"/>
          <p:cNvPicPr>
            <a:picLocks noChangeAspect="1" noChangeArrowheads="1"/>
          </p:cNvPicPr>
          <p:nvPr/>
        </p:nvPicPr>
        <p:blipFill>
          <a:blip r:embed="rId2" cstate="print"/>
          <a:srcRect/>
          <a:stretch>
            <a:fillRect/>
          </a:stretch>
        </p:blipFill>
        <p:spPr bwMode="auto">
          <a:xfrm>
            <a:off x="5582746" y="3352800"/>
            <a:ext cx="3087542" cy="298764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2648</TotalTime>
  <Words>2975</Words>
  <Application>Microsoft Office PowerPoint</Application>
  <PresentationFormat>On-screen Show (4:3)</PresentationFormat>
  <Paragraphs>423</Paragraphs>
  <Slides>56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Georgia</vt:lpstr>
      <vt:lpstr>Wingdings</vt:lpstr>
      <vt:lpstr>Wingdings 2</vt:lpstr>
      <vt:lpstr>Civic</vt:lpstr>
      <vt:lpstr>Fundamentals of Management  Session Two</vt:lpstr>
      <vt:lpstr>Part Two: Planning</vt:lpstr>
      <vt:lpstr>Decision Making</vt:lpstr>
      <vt:lpstr>Decision Making</vt:lpstr>
      <vt:lpstr>Decision Making</vt:lpstr>
      <vt:lpstr>Decision Making</vt:lpstr>
      <vt:lpstr>1. Identification of a Problem</vt:lpstr>
      <vt:lpstr>2. Identification of Decision Criteria</vt:lpstr>
      <vt:lpstr>3. Allocation of Weights to Criteria</vt:lpstr>
      <vt:lpstr>4. Development of Alternatives</vt:lpstr>
      <vt:lpstr>5. Analysis of Alternatives</vt:lpstr>
      <vt:lpstr>Personal Judgments</vt:lpstr>
      <vt:lpstr>6. Selection of an Alternative</vt:lpstr>
      <vt:lpstr>7. Implementation of the Alternative</vt:lpstr>
      <vt:lpstr>8. Evaluation of Decision Effectiveness</vt:lpstr>
      <vt:lpstr>Common Errors</vt:lpstr>
      <vt:lpstr>Common Errors and Biases</vt:lpstr>
      <vt:lpstr>Common Errors and Biases</vt:lpstr>
      <vt:lpstr>Decision-Making</vt:lpstr>
      <vt:lpstr>3 Approaches to Make Decisions</vt:lpstr>
      <vt:lpstr>3 Approaches to Make Decisions</vt:lpstr>
      <vt:lpstr>3 Approaches to Make Decisions</vt:lpstr>
      <vt:lpstr>Intuition</vt:lpstr>
      <vt:lpstr>Decisions and Decision Making Conditions</vt:lpstr>
      <vt:lpstr>Group Decision Making</vt:lpstr>
      <vt:lpstr>Groupthink</vt:lpstr>
      <vt:lpstr>Group Effectiveness</vt:lpstr>
      <vt:lpstr>Brainstorming</vt:lpstr>
      <vt:lpstr>Nominal Group Technique</vt:lpstr>
      <vt:lpstr>Decision Making Issues</vt:lpstr>
      <vt:lpstr>Decision Making Issues</vt:lpstr>
      <vt:lpstr>Creativity</vt:lpstr>
      <vt:lpstr>Creativity</vt:lpstr>
      <vt:lpstr>Part Two: Planning</vt:lpstr>
      <vt:lpstr>Planning</vt:lpstr>
      <vt:lpstr>What is Planning and Why Do Managers Need to Plan?</vt:lpstr>
      <vt:lpstr>Why Should Managers Formally Plan?</vt:lpstr>
      <vt:lpstr>Criticisms of Formal Planning and Manager’s Response</vt:lpstr>
      <vt:lpstr>Does Formal Planning Improve Organizational Performance?</vt:lpstr>
      <vt:lpstr>Strategic Management</vt:lpstr>
      <vt:lpstr>Strategic Management</vt:lpstr>
      <vt:lpstr>Strategic Management</vt:lpstr>
      <vt:lpstr>Steps in the Strategic Management Process</vt:lpstr>
      <vt:lpstr>Components of a Mission Statement</vt:lpstr>
      <vt:lpstr>What Strategic Weapons do Managers Have?</vt:lpstr>
      <vt:lpstr>Quality</vt:lpstr>
      <vt:lpstr>Three Strategies Managers Use</vt:lpstr>
      <vt:lpstr>Three Strategies Managers Use</vt:lpstr>
      <vt:lpstr>Three Strategies Managers Use</vt:lpstr>
      <vt:lpstr>How Do Managers Set Goals and Develop Plans?</vt:lpstr>
      <vt:lpstr>Management by Objectives (MBO)</vt:lpstr>
      <vt:lpstr>Goal Setting</vt:lpstr>
      <vt:lpstr>Contemporary Issues in Planning</vt:lpstr>
      <vt:lpstr>Contemporary Issues in Planning</vt:lpstr>
      <vt:lpstr>Conclusion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325</cp:revision>
  <cp:lastPrinted>2023-01-04T23:52:43Z</cp:lastPrinted>
  <dcterms:created xsi:type="dcterms:W3CDTF">2015-02-01T00:37:43Z</dcterms:created>
  <dcterms:modified xsi:type="dcterms:W3CDTF">2023-01-04T23:52:46Z</dcterms:modified>
</cp:coreProperties>
</file>