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28"/>
  </p:notesMasterIdLst>
  <p:handoutMasterIdLst>
    <p:handoutMasterId r:id="rId129"/>
  </p:handoutMasterIdLst>
  <p:sldIdLst>
    <p:sldId id="327" r:id="rId2"/>
    <p:sldId id="309" r:id="rId3"/>
    <p:sldId id="329" r:id="rId4"/>
    <p:sldId id="330" r:id="rId5"/>
    <p:sldId id="331" r:id="rId6"/>
    <p:sldId id="332" r:id="rId7"/>
    <p:sldId id="333" r:id="rId8"/>
    <p:sldId id="334" r:id="rId9"/>
    <p:sldId id="335" r:id="rId10"/>
    <p:sldId id="336" r:id="rId11"/>
    <p:sldId id="337" r:id="rId12"/>
    <p:sldId id="338" r:id="rId13"/>
    <p:sldId id="339" r:id="rId14"/>
    <p:sldId id="340" r:id="rId15"/>
    <p:sldId id="341" r:id="rId16"/>
    <p:sldId id="342" r:id="rId17"/>
    <p:sldId id="343" r:id="rId18"/>
    <p:sldId id="344" r:id="rId19"/>
    <p:sldId id="345" r:id="rId20"/>
    <p:sldId id="346" r:id="rId21"/>
    <p:sldId id="347" r:id="rId22"/>
    <p:sldId id="348" r:id="rId23"/>
    <p:sldId id="349" r:id="rId24"/>
    <p:sldId id="350" r:id="rId25"/>
    <p:sldId id="351" r:id="rId26"/>
    <p:sldId id="352" r:id="rId27"/>
    <p:sldId id="353" r:id="rId28"/>
    <p:sldId id="354" r:id="rId29"/>
    <p:sldId id="355" r:id="rId30"/>
    <p:sldId id="356" r:id="rId31"/>
    <p:sldId id="357" r:id="rId32"/>
    <p:sldId id="358" r:id="rId33"/>
    <p:sldId id="359" r:id="rId34"/>
    <p:sldId id="360" r:id="rId35"/>
    <p:sldId id="361" r:id="rId36"/>
    <p:sldId id="362" r:id="rId37"/>
    <p:sldId id="363" r:id="rId38"/>
    <p:sldId id="364" r:id="rId39"/>
    <p:sldId id="365" r:id="rId40"/>
    <p:sldId id="366" r:id="rId41"/>
    <p:sldId id="367" r:id="rId42"/>
    <p:sldId id="368" r:id="rId43"/>
    <p:sldId id="369" r:id="rId44"/>
    <p:sldId id="370" r:id="rId45"/>
    <p:sldId id="371" r:id="rId46"/>
    <p:sldId id="372" r:id="rId47"/>
    <p:sldId id="373" r:id="rId48"/>
    <p:sldId id="374" r:id="rId49"/>
    <p:sldId id="375" r:id="rId50"/>
    <p:sldId id="376" r:id="rId51"/>
    <p:sldId id="377" r:id="rId52"/>
    <p:sldId id="378" r:id="rId53"/>
    <p:sldId id="379" r:id="rId54"/>
    <p:sldId id="462" r:id="rId55"/>
    <p:sldId id="381" r:id="rId56"/>
    <p:sldId id="383" r:id="rId57"/>
    <p:sldId id="384" r:id="rId58"/>
    <p:sldId id="385" r:id="rId59"/>
    <p:sldId id="386" r:id="rId60"/>
    <p:sldId id="387" r:id="rId61"/>
    <p:sldId id="388" r:id="rId62"/>
    <p:sldId id="389" r:id="rId63"/>
    <p:sldId id="390" r:id="rId64"/>
    <p:sldId id="391" r:id="rId65"/>
    <p:sldId id="392" r:id="rId66"/>
    <p:sldId id="393" r:id="rId67"/>
    <p:sldId id="394" r:id="rId68"/>
    <p:sldId id="395" r:id="rId69"/>
    <p:sldId id="396" r:id="rId70"/>
    <p:sldId id="397" r:id="rId71"/>
    <p:sldId id="398" r:id="rId72"/>
    <p:sldId id="399" r:id="rId73"/>
    <p:sldId id="401" r:id="rId74"/>
    <p:sldId id="402" r:id="rId75"/>
    <p:sldId id="403" r:id="rId76"/>
    <p:sldId id="404" r:id="rId77"/>
    <p:sldId id="405" r:id="rId78"/>
    <p:sldId id="406" r:id="rId79"/>
    <p:sldId id="407" r:id="rId80"/>
    <p:sldId id="408" r:id="rId81"/>
    <p:sldId id="409" r:id="rId82"/>
    <p:sldId id="410" r:id="rId83"/>
    <p:sldId id="412" r:id="rId84"/>
    <p:sldId id="413" r:id="rId85"/>
    <p:sldId id="414" r:id="rId86"/>
    <p:sldId id="418" r:id="rId87"/>
    <p:sldId id="419" r:id="rId88"/>
    <p:sldId id="421" r:id="rId89"/>
    <p:sldId id="463" r:id="rId90"/>
    <p:sldId id="423" r:id="rId91"/>
    <p:sldId id="425" r:id="rId92"/>
    <p:sldId id="426" r:id="rId93"/>
    <p:sldId id="427" r:id="rId94"/>
    <p:sldId id="428" r:id="rId95"/>
    <p:sldId id="429" r:id="rId96"/>
    <p:sldId id="430" r:id="rId97"/>
    <p:sldId id="431" r:id="rId98"/>
    <p:sldId id="432" r:id="rId99"/>
    <p:sldId id="433" r:id="rId100"/>
    <p:sldId id="434" r:id="rId101"/>
    <p:sldId id="435" r:id="rId102"/>
    <p:sldId id="436" r:id="rId103"/>
    <p:sldId id="437" r:id="rId104"/>
    <p:sldId id="438" r:id="rId105"/>
    <p:sldId id="439" r:id="rId106"/>
    <p:sldId id="440" r:id="rId107"/>
    <p:sldId id="441" r:id="rId108"/>
    <p:sldId id="442" r:id="rId109"/>
    <p:sldId id="443" r:id="rId110"/>
    <p:sldId id="444" r:id="rId111"/>
    <p:sldId id="445" r:id="rId112"/>
    <p:sldId id="446" r:id="rId113"/>
    <p:sldId id="447" r:id="rId114"/>
    <p:sldId id="448" r:id="rId115"/>
    <p:sldId id="449" r:id="rId116"/>
    <p:sldId id="451" r:id="rId117"/>
    <p:sldId id="452" r:id="rId118"/>
    <p:sldId id="453" r:id="rId119"/>
    <p:sldId id="454" r:id="rId120"/>
    <p:sldId id="455" r:id="rId121"/>
    <p:sldId id="456" r:id="rId122"/>
    <p:sldId id="457" r:id="rId123"/>
    <p:sldId id="458" r:id="rId124"/>
    <p:sldId id="460" r:id="rId125"/>
    <p:sldId id="461" r:id="rId126"/>
    <p:sldId id="326" r:id="rId1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handoutMaster" Target="handoutMasters/handout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1B20394-5536-4B06-A0FA-B32977A1226A}" type="datetimeFigureOut">
              <a:rPr lang="en-US" smtClean="0"/>
              <a:pPr/>
              <a:t>7/4/2023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DEC0907-54BC-4B07-81F5-3E82B875F80A}"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11C80F-D7C2-42BE-9E62-4C02C00DE13B}" type="datetimeFigureOut">
              <a:rPr lang="en-US" smtClean="0"/>
              <a:pPr/>
              <a:t>7/4/2023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2F8745F-521D-45B3-BE16-23EE10B3DE8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6712D84-2F0F-4CFC-9469-E00716EE8572}" type="datetime1">
              <a:rPr lang="en-US" smtClean="0"/>
              <a:pPr/>
              <a:t>7/4/2023</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0CF4B6-1BF4-442E-A1DA-BFE8CF01468B}" type="datetime1">
              <a:rPr lang="en-US" smtClean="0"/>
              <a:pPr/>
              <a:t>7/4/2023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CFC80C-3579-42AC-9FA1-3E34AC405E2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93CFC80C-3579-42AC-9FA1-3E34AC405E21}"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6BBB68-AECF-4095-9CC1-5997E15B6900}" type="datetime1">
              <a:rPr lang="en-US" smtClean="0"/>
              <a:pPr/>
              <a:t>7/4/2023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3A2AA67-C818-4C97-9DF7-FAFFD95E5486}" type="datetime1">
              <a:rPr lang="en-US" smtClean="0"/>
              <a:pPr/>
              <a:t>7/4/2023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93CFC80C-3579-42AC-9FA1-3E34AC405E21}"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6E3D6AC9-11FD-4D20-B481-194CA13E0A13}" type="datetime1">
              <a:rPr lang="en-US" smtClean="0"/>
              <a:pPr/>
              <a:t>7/4/2023</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6062AFF-EFF8-4000-9F66-5BFA0D03A9DC}" type="datetime1">
              <a:rPr lang="en-US" smtClean="0"/>
              <a:pPr/>
              <a:t>7/4/2023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CFC80C-3579-42AC-9FA1-3E34AC405E21}"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FC1945C-836F-4A48-A6ED-93551CCB710A}" type="datetime1">
              <a:rPr lang="en-US" smtClean="0"/>
              <a:pPr/>
              <a:t>7/4/2023</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3CFC80C-3579-42AC-9FA1-3E34AC405E21}"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ACE701-167F-450D-BF97-887B070C6432}" type="datetime1">
              <a:rPr lang="en-US" smtClean="0"/>
              <a:pPr/>
              <a:t>7/4/2023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93CFC80C-3579-42AC-9FA1-3E34AC405E2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449053F-30D5-4F9B-AEA0-2092D94CEAE3}" type="datetime1">
              <a:rPr lang="en-US" smtClean="0"/>
              <a:pPr/>
              <a:t>7/4/2023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3CFC80C-3579-42AC-9FA1-3E34AC405E2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529D9ADB-2168-4E7D-8FFC-997AC304416D}" type="datetime1">
              <a:rPr lang="en-US" smtClean="0"/>
              <a:pPr/>
              <a:t>7/4/2023</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93CFC80C-3579-42AC-9FA1-3E34AC405E21}"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DE110C59-F9FE-4F5D-9E93-84216AF3D8B9}" type="datetime1">
              <a:rPr lang="en-US" smtClean="0"/>
              <a:pPr/>
              <a:t>7/4/2023</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2AA4B97-E495-4357-89D2-9B5EA5D2C61F}" type="datetime1">
              <a:rPr lang="en-US" smtClean="0"/>
              <a:pPr/>
              <a:t>7/4/2023</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3CFC80C-3579-42AC-9FA1-3E34AC405E21}"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14.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16.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17.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18.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19.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20.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21.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126.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127.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130.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13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3.gif"/><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u="sng" dirty="0" smtClean="0"/>
              <a:t>Business Survey</a:t>
            </a:r>
            <a:br>
              <a:rPr lang="en-US" sz="3200" u="sng" dirty="0" smtClean="0"/>
            </a:br>
            <a:r>
              <a:rPr lang="en-US" sz="2000" dirty="0" smtClean="0"/>
              <a:t>Session Seven </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a:t>
            </a:fld>
            <a:endParaRPr lang="en-US" dirty="0"/>
          </a:p>
        </p:txBody>
      </p:sp>
      <p:sp>
        <p:nvSpPr>
          <p:cNvPr id="6" name="Content Placeholder 5"/>
          <p:cNvSpPr>
            <a:spLocks noGrp="1"/>
          </p:cNvSpPr>
          <p:nvPr>
            <p:ph sz="quarter" idx="1"/>
          </p:nvPr>
        </p:nvSpPr>
        <p:spPr/>
        <p:txBody>
          <a:bodyPr/>
          <a:lstStyle/>
          <a:p>
            <a:r>
              <a:rPr lang="en-US" sz="2400" u="sng" dirty="0" smtClean="0"/>
              <a:t>Business Foundations</a:t>
            </a:r>
          </a:p>
          <a:p>
            <a:pPr lvl="1"/>
            <a:r>
              <a:rPr lang="en-US" u="sng" dirty="0" smtClean="0"/>
              <a:t>A Changing World 11</a:t>
            </a:r>
            <a:r>
              <a:rPr lang="en-US" u="sng" baseline="30000" dirty="0" smtClean="0"/>
              <a:t>th</a:t>
            </a:r>
            <a:r>
              <a:rPr lang="en-US" u="sng" dirty="0" smtClean="0"/>
              <a:t> Edition</a:t>
            </a:r>
          </a:p>
          <a:p>
            <a:pPr lvl="1"/>
            <a:endParaRPr lang="en-US" sz="800" u="sng" dirty="0" smtClean="0"/>
          </a:p>
          <a:p>
            <a:pPr lvl="2"/>
            <a:r>
              <a:rPr lang="en-US" dirty="0" smtClean="0"/>
              <a:t>O.C. Ferrell, Geoffrey Hirt, and Linda Ferrell; McGraw Hill Education; New York, NY 2018</a:t>
            </a:r>
          </a:p>
          <a:p>
            <a:pPr lvl="3"/>
            <a:r>
              <a:rPr lang="en-US" dirty="0" smtClean="0"/>
              <a:t>ISBN: 978-1-259-68523-1</a:t>
            </a:r>
            <a:endParaRPr lang="en-US" dirty="0"/>
          </a:p>
        </p:txBody>
      </p:sp>
      <p:pic>
        <p:nvPicPr>
          <p:cNvPr id="9" name="Picture 8" descr="5 Ways Small Businesses Can Benefit From Using Surveys - Survey ..."/>
          <p:cNvPicPr/>
          <p:nvPr/>
        </p:nvPicPr>
        <p:blipFill>
          <a:blip r:embed="rId2" cstate="print"/>
          <a:srcRect/>
          <a:stretch>
            <a:fillRect/>
          </a:stretch>
        </p:blipFill>
        <p:spPr bwMode="auto">
          <a:xfrm>
            <a:off x="2514600" y="3657600"/>
            <a:ext cx="3962400"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Uses of Accounting Information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a:t>
            </a:fld>
            <a:endParaRPr lang="en-US" dirty="0"/>
          </a:p>
        </p:txBody>
      </p:sp>
      <p:sp>
        <p:nvSpPr>
          <p:cNvPr id="4" name="Content Placeholder 3"/>
          <p:cNvSpPr>
            <a:spLocks noGrp="1"/>
          </p:cNvSpPr>
          <p:nvPr>
            <p:ph sz="quarter" idx="1"/>
          </p:nvPr>
        </p:nvSpPr>
        <p:spPr/>
        <p:txBody>
          <a:bodyPr/>
          <a:lstStyle/>
          <a:p>
            <a:r>
              <a:rPr lang="en-US" sz="2400" u="sng" dirty="0" smtClean="0"/>
              <a:t>Managers and owners use financial statements</a:t>
            </a:r>
            <a:r>
              <a:rPr lang="en-US" dirty="0" smtClean="0"/>
              <a:t>:</a:t>
            </a:r>
          </a:p>
          <a:p>
            <a:endParaRPr lang="en-US" sz="800" dirty="0" smtClean="0"/>
          </a:p>
          <a:p>
            <a:pPr marL="731520" lvl="1" indent="-457200">
              <a:buFont typeface="+mj-lt"/>
              <a:buAutoNum type="arabicPeriod"/>
            </a:pPr>
            <a:r>
              <a:rPr lang="en-US" dirty="0" smtClean="0">
                <a:solidFill>
                  <a:srgbClr val="FF0000"/>
                </a:solidFill>
              </a:rPr>
              <a:t>To aid in internal planning and control.</a:t>
            </a:r>
          </a:p>
          <a:p>
            <a:pPr marL="731520" lvl="1" indent="-457200">
              <a:buFont typeface="+mj-lt"/>
              <a:buAutoNum type="arabicPeriod"/>
            </a:pPr>
            <a:r>
              <a:rPr lang="en-US" dirty="0" smtClean="0">
                <a:solidFill>
                  <a:srgbClr val="FF0000"/>
                </a:solidFill>
              </a:rPr>
              <a:t>For external purposes such as reporting to the Internal Revenue Service (IRS), stockholders, creditors, customers, employees, and other parties.</a:t>
            </a:r>
            <a:endParaRPr lang="en-US" dirty="0">
              <a:solidFill>
                <a:srgbClr val="FF0000"/>
              </a:solidFill>
            </a:endParaRPr>
          </a:p>
        </p:txBody>
      </p:sp>
      <p:pic>
        <p:nvPicPr>
          <p:cNvPr id="5" name="Picture 4" descr="PPT - CHAPTER 1 PowerPoint Presentation, free download - ID:1006985"/>
          <p:cNvPicPr/>
          <p:nvPr/>
        </p:nvPicPr>
        <p:blipFill>
          <a:blip r:embed="rId2" cstate="print"/>
          <a:srcRect/>
          <a:stretch>
            <a:fillRect/>
          </a:stretch>
        </p:blipFill>
        <p:spPr bwMode="auto">
          <a:xfrm>
            <a:off x="2590800" y="3962400"/>
            <a:ext cx="4191000" cy="3048000"/>
          </a:xfrm>
          <a:prstGeom prst="rect">
            <a:avLst/>
          </a:prstGeom>
          <a:noFill/>
          <a:ln w="9525">
            <a:noFill/>
            <a:miter lim="800000"/>
            <a:headEnd/>
            <a:tailEnd/>
          </a:ln>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Managing Current Assets</a:t>
            </a:r>
            <a:br>
              <a:rPr lang="en-US" dirty="0" smtClean="0"/>
            </a:br>
            <a:r>
              <a:rPr lang="en-US" sz="2000" dirty="0" smtClean="0"/>
              <a:t>Optimizing Inventory</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100</a:t>
            </a:fld>
            <a:endParaRPr lang="en-US" dirty="0"/>
          </a:p>
        </p:txBody>
      </p:sp>
      <p:sp>
        <p:nvSpPr>
          <p:cNvPr id="4" name="Content Placeholder 3"/>
          <p:cNvSpPr>
            <a:spLocks noGrp="1"/>
          </p:cNvSpPr>
          <p:nvPr>
            <p:ph sz="quarter" idx="1"/>
          </p:nvPr>
        </p:nvSpPr>
        <p:spPr/>
        <p:txBody>
          <a:bodyPr/>
          <a:lstStyle/>
          <a:p>
            <a:r>
              <a:rPr lang="en-US" sz="2400" u="sng" dirty="0" smtClean="0"/>
              <a:t>While the inventory that a firm holds is controlled by both production needs and marketing considerations, the financial manager has to coordinate inventory purchases to manage cash flows</a:t>
            </a:r>
            <a:r>
              <a:rPr lang="en-US" dirty="0" smtClean="0"/>
              <a:t>.</a:t>
            </a:r>
          </a:p>
          <a:p>
            <a:endParaRPr lang="en-US" sz="800" dirty="0" smtClean="0"/>
          </a:p>
          <a:p>
            <a:pPr lvl="1"/>
            <a:r>
              <a:rPr lang="en-US" dirty="0" smtClean="0"/>
              <a:t>The object is to minimize the firm’s investment in inventory without experiencing production cutbacks as a result of critical materials shortfalls or lost sales due to insufficient finished goods inventories.</a:t>
            </a:r>
          </a:p>
          <a:p>
            <a:pPr lvl="1"/>
            <a:endParaRPr lang="en-US" sz="800" dirty="0" smtClean="0"/>
          </a:p>
          <a:p>
            <a:pPr lvl="2"/>
            <a:r>
              <a:rPr lang="en-US" dirty="0" smtClean="0">
                <a:solidFill>
                  <a:srgbClr val="FF0000"/>
                </a:solidFill>
              </a:rPr>
              <a:t>Every dollar invested in inventory is a dollar unavailable for investment in some other area of the organization.</a:t>
            </a:r>
            <a:endParaRPr lang="en-US" dirty="0">
              <a:solidFill>
                <a:srgbClr val="FF0000"/>
              </a:solidFill>
            </a:endParaRPr>
          </a:p>
        </p:txBody>
      </p:sp>
      <p:pic>
        <p:nvPicPr>
          <p:cNvPr id="5" name="Picture 4" descr="4 simple steps to manage your inventory with ERP"/>
          <p:cNvPicPr/>
          <p:nvPr/>
        </p:nvPicPr>
        <p:blipFill>
          <a:blip r:embed="rId2" cstate="print"/>
          <a:srcRect/>
          <a:stretch>
            <a:fillRect/>
          </a:stretch>
        </p:blipFill>
        <p:spPr bwMode="auto">
          <a:xfrm>
            <a:off x="5715000" y="5562600"/>
            <a:ext cx="3429000" cy="1295400"/>
          </a:xfrm>
          <a:prstGeom prst="rect">
            <a:avLst/>
          </a:prstGeom>
          <a:noFill/>
          <a:ln w="9525">
            <a:noFill/>
            <a:miter lim="800000"/>
            <a:headEnd/>
            <a:tailEnd/>
          </a:ln>
        </p:spPr>
      </p:pic>
    </p:spTree>
    <p:extLst>
      <p:ext uri="{BB962C8B-B14F-4D97-AF65-F5344CB8AC3E}">
        <p14:creationId xmlns:p14="http://schemas.microsoft.com/office/powerpoint/2010/main" val="28605704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Managing Current Assets</a:t>
            </a:r>
            <a:br>
              <a:rPr lang="en-US" dirty="0" smtClean="0"/>
            </a:br>
            <a:r>
              <a:rPr lang="en-US" sz="2000" dirty="0" smtClean="0"/>
              <a:t>Optimizing Inventory</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101</a:t>
            </a:fld>
            <a:endParaRPr lang="en-US" dirty="0"/>
          </a:p>
        </p:txBody>
      </p:sp>
      <p:sp>
        <p:nvSpPr>
          <p:cNvPr id="4" name="Content Placeholder 3"/>
          <p:cNvSpPr>
            <a:spLocks noGrp="1"/>
          </p:cNvSpPr>
          <p:nvPr>
            <p:ph sz="quarter" idx="1"/>
          </p:nvPr>
        </p:nvSpPr>
        <p:spPr/>
        <p:txBody>
          <a:bodyPr/>
          <a:lstStyle/>
          <a:p>
            <a:r>
              <a:rPr lang="en-US" sz="2400" u="sng" dirty="0" smtClean="0"/>
              <a:t>Optimal inventory levels are determined in large part by the method of production</a:t>
            </a:r>
            <a:r>
              <a:rPr lang="en-US" dirty="0" smtClean="0"/>
              <a:t>.</a:t>
            </a:r>
          </a:p>
          <a:p>
            <a:endParaRPr lang="en-US" sz="800" dirty="0" smtClean="0"/>
          </a:p>
          <a:p>
            <a:pPr lvl="1"/>
            <a:r>
              <a:rPr lang="en-US" sz="2000" dirty="0" smtClean="0"/>
              <a:t>If a firm attempts to produce its goods just in time to meet sales demand, the level of inventory will be relatively low.</a:t>
            </a:r>
          </a:p>
          <a:p>
            <a:pPr lvl="1"/>
            <a:r>
              <a:rPr lang="en-US" sz="2000" dirty="0" smtClean="0"/>
              <a:t>If, on the other hand, the firm produces materials in a constant, level pattern, inventory increases when sales decrease and decreases when sales increase.</a:t>
            </a:r>
          </a:p>
          <a:p>
            <a:pPr lvl="1"/>
            <a:endParaRPr lang="en-US" sz="800" dirty="0" smtClean="0"/>
          </a:p>
          <a:p>
            <a:pPr lvl="2"/>
            <a:r>
              <a:rPr lang="en-US" dirty="0" smtClean="0">
                <a:solidFill>
                  <a:srgbClr val="FF0000"/>
                </a:solidFill>
              </a:rPr>
              <a:t>One way that companies are optimizing inventory is through the use of radio frequency identification (RFID) technology, which allows companies to use radio waves to track and identify product.</a:t>
            </a:r>
            <a:endParaRPr lang="en-US" dirty="0">
              <a:solidFill>
                <a:srgbClr val="FF0000"/>
              </a:solidFill>
            </a:endParaRPr>
          </a:p>
        </p:txBody>
      </p:sp>
      <p:pic>
        <p:nvPicPr>
          <p:cNvPr id="5" name="Picture 4" descr="rfidtarget.jpg"/>
          <p:cNvPicPr/>
          <p:nvPr/>
        </p:nvPicPr>
        <p:blipFill>
          <a:blip r:embed="rId2" cstate="print"/>
          <a:srcRect/>
          <a:stretch>
            <a:fillRect/>
          </a:stretch>
        </p:blipFill>
        <p:spPr bwMode="auto">
          <a:xfrm>
            <a:off x="5029200" y="5334000"/>
            <a:ext cx="4114800" cy="1524000"/>
          </a:xfrm>
          <a:prstGeom prst="rect">
            <a:avLst/>
          </a:prstGeom>
          <a:noFill/>
          <a:ln w="9525">
            <a:noFill/>
            <a:miter lim="800000"/>
            <a:headEnd/>
            <a:tailEnd/>
          </a:ln>
        </p:spPr>
      </p:pic>
    </p:spTree>
    <p:extLst>
      <p:ext uri="{BB962C8B-B14F-4D97-AF65-F5344CB8AC3E}">
        <p14:creationId xmlns:p14="http://schemas.microsoft.com/office/powerpoint/2010/main" val="134692586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Current Liabilities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102</a:t>
            </a:fld>
            <a:endParaRPr lang="en-US" dirty="0"/>
          </a:p>
        </p:txBody>
      </p:sp>
      <p:sp>
        <p:nvSpPr>
          <p:cNvPr id="4" name="Content Placeholder 3"/>
          <p:cNvSpPr>
            <a:spLocks noGrp="1"/>
          </p:cNvSpPr>
          <p:nvPr>
            <p:ph sz="quarter" idx="1"/>
          </p:nvPr>
        </p:nvSpPr>
        <p:spPr/>
        <p:txBody>
          <a:bodyPr/>
          <a:lstStyle/>
          <a:p>
            <a:r>
              <a:rPr lang="en-US" sz="2200" u="sng" dirty="0" smtClean="0"/>
              <a:t>While having extra cash on hand is a delightful surprise, the opposite situation – a temporary cash shortfall – can be a crisis</a:t>
            </a:r>
            <a:r>
              <a:rPr lang="en-US" sz="2200" dirty="0" smtClean="0"/>
              <a:t>.</a:t>
            </a:r>
          </a:p>
          <a:p>
            <a:endParaRPr lang="en-US" sz="800" dirty="0" smtClean="0"/>
          </a:p>
          <a:p>
            <a:pPr lvl="1"/>
            <a:r>
              <a:rPr lang="en-US" dirty="0" smtClean="0"/>
              <a:t>The good news is that there are several potential sources of short term funds.</a:t>
            </a:r>
          </a:p>
          <a:p>
            <a:pPr lvl="1"/>
            <a:endParaRPr lang="en-US" sz="800" dirty="0" smtClean="0"/>
          </a:p>
          <a:p>
            <a:pPr lvl="2"/>
            <a:r>
              <a:rPr lang="en-US" dirty="0" smtClean="0">
                <a:solidFill>
                  <a:srgbClr val="FF0000"/>
                </a:solidFill>
              </a:rPr>
              <a:t>Suppliers often serve as an important source through credit sales practices.  Banks, finance companies, and other organizations also offer short-term funds through loans and other business operations.</a:t>
            </a:r>
            <a:endParaRPr lang="en-US" dirty="0">
              <a:solidFill>
                <a:srgbClr val="FF0000"/>
              </a:solidFill>
            </a:endParaRPr>
          </a:p>
        </p:txBody>
      </p:sp>
      <p:pic>
        <p:nvPicPr>
          <p:cNvPr id="5" name="Picture 4" descr="How to Calculate Current Assets: Formulas &amp; Examples | HouseCall Pro"/>
          <p:cNvPicPr/>
          <p:nvPr/>
        </p:nvPicPr>
        <p:blipFill>
          <a:blip r:embed="rId2" cstate="print"/>
          <a:srcRect/>
          <a:stretch>
            <a:fillRect/>
          </a:stretch>
        </p:blipFill>
        <p:spPr bwMode="auto">
          <a:xfrm>
            <a:off x="5105400" y="4419600"/>
            <a:ext cx="4038600" cy="2468132"/>
          </a:xfrm>
          <a:prstGeom prst="rect">
            <a:avLst/>
          </a:prstGeom>
          <a:noFill/>
          <a:ln w="9525">
            <a:noFill/>
            <a:miter lim="800000"/>
            <a:headEnd/>
            <a:tailEnd/>
          </a:ln>
        </p:spPr>
      </p:pic>
    </p:spTree>
    <p:extLst>
      <p:ext uri="{BB962C8B-B14F-4D97-AF65-F5344CB8AC3E}">
        <p14:creationId xmlns:p14="http://schemas.microsoft.com/office/powerpoint/2010/main" val="292675791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Managing Current Liabilities</a:t>
            </a:r>
            <a:br>
              <a:rPr lang="en-US" dirty="0" smtClean="0"/>
            </a:br>
            <a:r>
              <a:rPr lang="en-US" sz="2000" dirty="0" smtClean="0"/>
              <a:t>Accounts Payable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103</a:t>
            </a:fld>
            <a:endParaRPr lang="en-US" dirty="0"/>
          </a:p>
        </p:txBody>
      </p:sp>
      <p:sp>
        <p:nvSpPr>
          <p:cNvPr id="4" name="Content Placeholder 3"/>
          <p:cNvSpPr>
            <a:spLocks noGrp="1"/>
          </p:cNvSpPr>
          <p:nvPr>
            <p:ph sz="quarter" idx="1"/>
          </p:nvPr>
        </p:nvSpPr>
        <p:spPr/>
        <p:txBody>
          <a:bodyPr/>
          <a:lstStyle/>
          <a:p>
            <a:r>
              <a:rPr lang="en-US" sz="2400" u="sng" dirty="0" smtClean="0"/>
              <a:t>Just as accounts receivable must be actively managed to ensure proper cash collections, so too must accounts payable be managed to make the best use of this liability</a:t>
            </a:r>
            <a:r>
              <a:rPr lang="en-US" dirty="0" smtClean="0"/>
              <a:t>.</a:t>
            </a:r>
          </a:p>
          <a:p>
            <a:endParaRPr lang="en-US" sz="800" dirty="0" smtClean="0"/>
          </a:p>
          <a:p>
            <a:pPr lvl="1"/>
            <a:r>
              <a:rPr lang="en-US" dirty="0" smtClean="0"/>
              <a:t>Accounts payable is money an organization owes to suppliers for goods and services.</a:t>
            </a:r>
          </a:p>
          <a:p>
            <a:pPr lvl="1"/>
            <a:endParaRPr lang="en-US" sz="800" dirty="0" smtClean="0"/>
          </a:p>
          <a:p>
            <a:pPr lvl="2"/>
            <a:r>
              <a:rPr lang="en-US" dirty="0" smtClean="0">
                <a:solidFill>
                  <a:srgbClr val="FF0000"/>
                </a:solidFill>
              </a:rPr>
              <a:t>The most widely used source of short-term financing, and therefore the most important account payable, is trade credit – credit extended by suppliers for purchase of goods and services.</a:t>
            </a:r>
            <a:endParaRPr lang="en-US" dirty="0">
              <a:solidFill>
                <a:srgbClr val="FF0000"/>
              </a:solidFill>
            </a:endParaRPr>
          </a:p>
        </p:txBody>
      </p:sp>
      <p:pic>
        <p:nvPicPr>
          <p:cNvPr id="5" name="Picture 4" descr="Accounting Payable Process, Accounts Payable System | Meru Accounting"/>
          <p:cNvPicPr/>
          <p:nvPr/>
        </p:nvPicPr>
        <p:blipFill>
          <a:blip r:embed="rId2" cstate="print"/>
          <a:srcRect/>
          <a:stretch>
            <a:fillRect/>
          </a:stretch>
        </p:blipFill>
        <p:spPr bwMode="auto">
          <a:xfrm>
            <a:off x="4495800" y="5029200"/>
            <a:ext cx="4648200" cy="1828800"/>
          </a:xfrm>
          <a:prstGeom prst="rect">
            <a:avLst/>
          </a:prstGeom>
          <a:noFill/>
          <a:ln w="9525">
            <a:noFill/>
            <a:miter lim="800000"/>
            <a:headEnd/>
            <a:tailEnd/>
          </a:ln>
        </p:spPr>
      </p:pic>
    </p:spTree>
    <p:extLst>
      <p:ext uri="{BB962C8B-B14F-4D97-AF65-F5344CB8AC3E}">
        <p14:creationId xmlns:p14="http://schemas.microsoft.com/office/powerpoint/2010/main" val="183558854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Managing Current Liabilities</a:t>
            </a:r>
            <a:br>
              <a:rPr lang="en-US" dirty="0" smtClean="0"/>
            </a:br>
            <a:r>
              <a:rPr lang="en-US" sz="2000" dirty="0" smtClean="0"/>
              <a:t>Bank Loans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104</a:t>
            </a:fld>
            <a:endParaRPr lang="en-US" dirty="0"/>
          </a:p>
        </p:txBody>
      </p:sp>
      <p:sp>
        <p:nvSpPr>
          <p:cNvPr id="4" name="Content Placeholder 3"/>
          <p:cNvSpPr>
            <a:spLocks noGrp="1"/>
          </p:cNvSpPr>
          <p:nvPr>
            <p:ph sz="quarter" idx="1"/>
          </p:nvPr>
        </p:nvSpPr>
        <p:spPr/>
        <p:txBody>
          <a:bodyPr/>
          <a:lstStyle/>
          <a:p>
            <a:r>
              <a:rPr lang="en-US" sz="2400" u="sng" dirty="0" smtClean="0"/>
              <a:t>Virtually all organizations – large and small – obtain short term funds for operations from banks</a:t>
            </a:r>
            <a:r>
              <a:rPr lang="en-US" dirty="0" smtClean="0"/>
              <a:t>.</a:t>
            </a:r>
          </a:p>
          <a:p>
            <a:endParaRPr lang="en-US" sz="800" dirty="0" smtClean="0"/>
          </a:p>
          <a:p>
            <a:pPr lvl="1"/>
            <a:r>
              <a:rPr lang="en-US" dirty="0" smtClean="0"/>
              <a:t>In most instances, the credit services granted these firms take the form of a line of credit or fixed dollar loan.</a:t>
            </a:r>
          </a:p>
          <a:p>
            <a:pPr lvl="1"/>
            <a:endParaRPr lang="en-US" sz="800" dirty="0" smtClean="0"/>
          </a:p>
          <a:p>
            <a:pPr lvl="2"/>
            <a:r>
              <a:rPr lang="en-US" dirty="0" smtClean="0">
                <a:solidFill>
                  <a:srgbClr val="FF0000"/>
                </a:solidFill>
              </a:rPr>
              <a:t>A Line of Credit is an arrangement by which a bank agrees to lend a specified amount of money to the organization upon request.    In general, a business LOC is similar to a consumer credit card.</a:t>
            </a:r>
            <a:endParaRPr lang="en-US" dirty="0">
              <a:solidFill>
                <a:srgbClr val="FF0000"/>
              </a:solidFill>
            </a:endParaRPr>
          </a:p>
        </p:txBody>
      </p:sp>
      <p:pic>
        <p:nvPicPr>
          <p:cNvPr id="5" name="Picture 4" descr="Business Line of Credit: A Primer for Small Business Owners - Digital.com"/>
          <p:cNvPicPr/>
          <p:nvPr/>
        </p:nvPicPr>
        <p:blipFill>
          <a:blip r:embed="rId2" cstate="print"/>
          <a:srcRect/>
          <a:stretch>
            <a:fillRect/>
          </a:stretch>
        </p:blipFill>
        <p:spPr bwMode="auto">
          <a:xfrm>
            <a:off x="4343400" y="4648200"/>
            <a:ext cx="4800600" cy="2209800"/>
          </a:xfrm>
          <a:prstGeom prst="rect">
            <a:avLst/>
          </a:prstGeom>
          <a:noFill/>
          <a:ln w="9525">
            <a:noFill/>
            <a:miter lim="800000"/>
            <a:headEnd/>
            <a:tailEnd/>
          </a:ln>
        </p:spPr>
      </p:pic>
    </p:spTree>
    <p:extLst>
      <p:ext uri="{BB962C8B-B14F-4D97-AF65-F5344CB8AC3E}">
        <p14:creationId xmlns:p14="http://schemas.microsoft.com/office/powerpoint/2010/main" val="206572661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Managing Current Liabilities</a:t>
            </a:r>
            <a:br>
              <a:rPr lang="en-US" dirty="0" smtClean="0"/>
            </a:br>
            <a:r>
              <a:rPr lang="en-US" sz="2000" dirty="0" smtClean="0"/>
              <a:t>Bank Loans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105</a:t>
            </a:fld>
            <a:endParaRPr lang="en-US" dirty="0"/>
          </a:p>
        </p:txBody>
      </p:sp>
      <p:sp>
        <p:nvSpPr>
          <p:cNvPr id="4" name="Content Placeholder 3"/>
          <p:cNvSpPr>
            <a:spLocks noGrp="1"/>
          </p:cNvSpPr>
          <p:nvPr>
            <p:ph sz="quarter" idx="1"/>
          </p:nvPr>
        </p:nvSpPr>
        <p:spPr/>
        <p:txBody>
          <a:bodyPr/>
          <a:lstStyle/>
          <a:p>
            <a:r>
              <a:rPr lang="en-US" sz="2400" u="sng" dirty="0" smtClean="0"/>
              <a:t>In addition to credit lines, banks also make:               Secured Loans – loans backed by collateral that the bank can claim if the borrowers do not repay the loans, and Unsecured Loans – loans backed only by the borrower’s good reputation and previous credit rating</a:t>
            </a:r>
            <a:r>
              <a:rPr lang="en-US" dirty="0" smtClean="0"/>
              <a:t>.</a:t>
            </a:r>
          </a:p>
          <a:p>
            <a:endParaRPr lang="en-US" sz="800" dirty="0" smtClean="0"/>
          </a:p>
          <a:p>
            <a:pPr lvl="1"/>
            <a:r>
              <a:rPr lang="en-US" dirty="0" smtClean="0"/>
              <a:t>Both individuals and businesses build their credit rating from their history of borrowing and repaying borrowed funds on time and in full.</a:t>
            </a:r>
          </a:p>
          <a:p>
            <a:pPr lvl="1"/>
            <a:endParaRPr lang="en-US" sz="800" dirty="0" smtClean="0"/>
          </a:p>
          <a:p>
            <a:pPr lvl="2"/>
            <a:r>
              <a:rPr lang="en-US" dirty="0" smtClean="0">
                <a:solidFill>
                  <a:srgbClr val="FF0000"/>
                </a:solidFill>
              </a:rPr>
              <a:t>A lack of credit history or poor credit history can make it difficult to get loans from financial institutions.</a:t>
            </a:r>
            <a:endParaRPr lang="en-US" dirty="0">
              <a:solidFill>
                <a:srgbClr val="FF0000"/>
              </a:solidFill>
            </a:endParaRPr>
          </a:p>
        </p:txBody>
      </p:sp>
      <p:pic>
        <p:nvPicPr>
          <p:cNvPr id="5" name="Picture 4" descr="Business Line of Credit - Manage Your Business Cash Flow"/>
          <p:cNvPicPr/>
          <p:nvPr/>
        </p:nvPicPr>
        <p:blipFill>
          <a:blip r:embed="rId2" cstate="print"/>
          <a:srcRect/>
          <a:stretch>
            <a:fillRect/>
          </a:stretch>
        </p:blipFill>
        <p:spPr bwMode="auto">
          <a:xfrm>
            <a:off x="5715000" y="5334000"/>
            <a:ext cx="3429000" cy="1524000"/>
          </a:xfrm>
          <a:prstGeom prst="rect">
            <a:avLst/>
          </a:prstGeom>
          <a:noFill/>
          <a:ln w="9525">
            <a:noFill/>
            <a:miter lim="800000"/>
            <a:headEnd/>
            <a:tailEnd/>
          </a:ln>
        </p:spPr>
      </p:pic>
    </p:spTree>
    <p:extLst>
      <p:ext uri="{BB962C8B-B14F-4D97-AF65-F5344CB8AC3E}">
        <p14:creationId xmlns:p14="http://schemas.microsoft.com/office/powerpoint/2010/main" val="122505305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Managing Current Liabilities</a:t>
            </a:r>
            <a:br>
              <a:rPr lang="en-US" dirty="0" smtClean="0"/>
            </a:br>
            <a:r>
              <a:rPr lang="en-US" sz="2000" dirty="0" smtClean="0"/>
              <a:t>Nonbank Liabilities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106</a:t>
            </a:fld>
            <a:endParaRPr lang="en-US" dirty="0"/>
          </a:p>
        </p:txBody>
      </p:sp>
      <p:sp>
        <p:nvSpPr>
          <p:cNvPr id="4" name="Content Placeholder 3"/>
          <p:cNvSpPr>
            <a:spLocks noGrp="1"/>
          </p:cNvSpPr>
          <p:nvPr>
            <p:ph sz="quarter" idx="1"/>
          </p:nvPr>
        </p:nvSpPr>
        <p:spPr/>
        <p:txBody>
          <a:bodyPr/>
          <a:lstStyle/>
          <a:p>
            <a:r>
              <a:rPr lang="en-US" sz="2400" u="sng" dirty="0" smtClean="0"/>
              <a:t>Banks are not the only source of short-term funds for businesses</a:t>
            </a:r>
            <a:r>
              <a:rPr lang="en-US" dirty="0" smtClean="0"/>
              <a:t>.</a:t>
            </a:r>
          </a:p>
          <a:p>
            <a:endParaRPr lang="en-US" sz="800" dirty="0" smtClean="0"/>
          </a:p>
          <a:p>
            <a:pPr lvl="1"/>
            <a:r>
              <a:rPr lang="en-US" dirty="0" smtClean="0">
                <a:solidFill>
                  <a:srgbClr val="FF0000"/>
                </a:solidFill>
              </a:rPr>
              <a:t>Virtually all financial institutions, from insurance companies to pension funds, from money market funds to finance companies, make short-term loans to many organizations.</a:t>
            </a:r>
            <a:endParaRPr lang="en-US" dirty="0">
              <a:solidFill>
                <a:srgbClr val="FF0000"/>
              </a:solidFill>
            </a:endParaRPr>
          </a:p>
        </p:txBody>
      </p:sp>
      <p:pic>
        <p:nvPicPr>
          <p:cNvPr id="5" name="Picture 4" descr="Financial Institution | LaptrinhX"/>
          <p:cNvPicPr/>
          <p:nvPr/>
        </p:nvPicPr>
        <p:blipFill>
          <a:blip r:embed="rId2" cstate="print"/>
          <a:srcRect/>
          <a:stretch>
            <a:fillRect/>
          </a:stretch>
        </p:blipFill>
        <p:spPr bwMode="auto">
          <a:xfrm>
            <a:off x="3581400" y="3886200"/>
            <a:ext cx="5562600" cy="2971800"/>
          </a:xfrm>
          <a:prstGeom prst="rect">
            <a:avLst/>
          </a:prstGeom>
          <a:noFill/>
          <a:ln w="9525">
            <a:noFill/>
            <a:miter lim="800000"/>
            <a:headEnd/>
            <a:tailEnd/>
          </a:ln>
        </p:spPr>
      </p:pic>
    </p:spTree>
    <p:extLst>
      <p:ext uri="{BB962C8B-B14F-4D97-AF65-F5344CB8AC3E}">
        <p14:creationId xmlns:p14="http://schemas.microsoft.com/office/powerpoint/2010/main" val="318902682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Fixed Assets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107</a:t>
            </a:fld>
            <a:endParaRPr lang="en-US" dirty="0"/>
          </a:p>
        </p:txBody>
      </p:sp>
      <p:sp>
        <p:nvSpPr>
          <p:cNvPr id="4" name="Content Placeholder 3"/>
          <p:cNvSpPr>
            <a:spLocks noGrp="1"/>
          </p:cNvSpPr>
          <p:nvPr>
            <p:ph sz="quarter" idx="1"/>
          </p:nvPr>
        </p:nvSpPr>
        <p:spPr/>
        <p:txBody>
          <a:bodyPr/>
          <a:lstStyle/>
          <a:p>
            <a:r>
              <a:rPr lang="en-US" sz="2400" u="sng" dirty="0" smtClean="0"/>
              <a:t>While most business failures are the result of poor short-term planning, successful ventures must also consider the long-term financial consequences of their actions</a:t>
            </a:r>
            <a:r>
              <a:rPr lang="en-US" dirty="0" smtClean="0"/>
              <a:t>.</a:t>
            </a:r>
          </a:p>
          <a:p>
            <a:endParaRPr lang="en-US" sz="800" dirty="0" smtClean="0"/>
          </a:p>
          <a:p>
            <a:pPr lvl="1"/>
            <a:r>
              <a:rPr lang="en-US" dirty="0" smtClean="0"/>
              <a:t>Managing the long-term assets and liabilities and the owner’s equity portion of the balance sheet is important for the long-term health of the business.</a:t>
            </a:r>
          </a:p>
          <a:p>
            <a:pPr lvl="1"/>
            <a:endParaRPr lang="en-US" sz="800" dirty="0" smtClean="0"/>
          </a:p>
          <a:p>
            <a:pPr lvl="2"/>
            <a:r>
              <a:rPr lang="en-US" dirty="0" smtClean="0">
                <a:solidFill>
                  <a:srgbClr val="FF0000"/>
                </a:solidFill>
              </a:rPr>
              <a:t>Long-Term (Fixed) Assets are expected to last for many years – production facilities (plants), offices, equipment, heavy machinery, furniture, automobiles, and so on.  </a:t>
            </a:r>
            <a:endParaRPr lang="en-US" dirty="0">
              <a:solidFill>
                <a:srgbClr val="FF0000"/>
              </a:solidFill>
            </a:endParaRPr>
          </a:p>
        </p:txBody>
      </p:sp>
      <p:pic>
        <p:nvPicPr>
          <p:cNvPr id="5" name="Picture 4" descr="The Art of Managing Fixed Assets The Right Way"/>
          <p:cNvPicPr/>
          <p:nvPr/>
        </p:nvPicPr>
        <p:blipFill>
          <a:blip r:embed="rId2" cstate="print"/>
          <a:srcRect/>
          <a:stretch>
            <a:fillRect/>
          </a:stretch>
        </p:blipFill>
        <p:spPr bwMode="auto">
          <a:xfrm>
            <a:off x="5257800" y="4953000"/>
            <a:ext cx="3886200" cy="1905000"/>
          </a:xfrm>
          <a:prstGeom prst="rect">
            <a:avLst/>
          </a:prstGeom>
          <a:noFill/>
          <a:ln w="9525">
            <a:noFill/>
            <a:miter lim="800000"/>
            <a:headEnd/>
            <a:tailEnd/>
          </a:ln>
        </p:spPr>
      </p:pic>
    </p:spTree>
    <p:extLst>
      <p:ext uri="{BB962C8B-B14F-4D97-AF65-F5344CB8AC3E}">
        <p14:creationId xmlns:p14="http://schemas.microsoft.com/office/powerpoint/2010/main" val="213685976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Fixed Assets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108</a:t>
            </a:fld>
            <a:endParaRPr lang="en-US" dirty="0"/>
          </a:p>
        </p:txBody>
      </p:sp>
      <p:sp>
        <p:nvSpPr>
          <p:cNvPr id="4" name="Content Placeholder 3"/>
          <p:cNvSpPr>
            <a:spLocks noGrp="1"/>
          </p:cNvSpPr>
          <p:nvPr>
            <p:ph sz="quarter" idx="1"/>
          </p:nvPr>
        </p:nvSpPr>
        <p:spPr/>
        <p:txBody>
          <a:bodyPr>
            <a:normAutofit/>
          </a:bodyPr>
          <a:lstStyle/>
          <a:p>
            <a:r>
              <a:rPr lang="en-US" sz="2400" u="sng" dirty="0" smtClean="0"/>
              <a:t>In today’s fast-paced world, companies need the most technologically advanced, modern facilities and equipment they can afford.  However, modern and high-tech equipment carry high price tags.</a:t>
            </a:r>
          </a:p>
          <a:p>
            <a:endParaRPr lang="en-US" sz="800" dirty="0" smtClean="0"/>
          </a:p>
          <a:p>
            <a:pPr lvl="1"/>
            <a:r>
              <a:rPr lang="en-US" dirty="0" smtClean="0"/>
              <a:t>Leasing is one approach to financing these items.  Leasing involves paying a fees for usage rather than owning the asset.  </a:t>
            </a:r>
          </a:p>
          <a:p>
            <a:pPr lvl="2"/>
            <a:endParaRPr lang="en-US" sz="800" dirty="0" smtClean="0"/>
          </a:p>
          <a:p>
            <a:pPr lvl="2"/>
            <a:r>
              <a:rPr lang="en-US" dirty="0" smtClean="0">
                <a:solidFill>
                  <a:srgbClr val="FF0000"/>
                </a:solidFill>
              </a:rPr>
              <a:t>There are two kinds of leases: (1) </a:t>
            </a:r>
            <a:r>
              <a:rPr lang="en-US" u="sng" dirty="0" smtClean="0">
                <a:solidFill>
                  <a:srgbClr val="FF0000"/>
                </a:solidFill>
              </a:rPr>
              <a:t>capital leases</a:t>
            </a:r>
            <a:r>
              <a:rPr lang="en-US" dirty="0" smtClean="0">
                <a:solidFill>
                  <a:srgbClr val="FF0000"/>
                </a:solidFill>
              </a:rPr>
              <a:t>, long-term contracts which show on the balance sheet as an asset and a liability, and (2) </a:t>
            </a:r>
            <a:r>
              <a:rPr lang="en-US" u="sng" dirty="0" smtClean="0">
                <a:solidFill>
                  <a:srgbClr val="FF0000"/>
                </a:solidFill>
              </a:rPr>
              <a:t>operating leases</a:t>
            </a:r>
            <a:r>
              <a:rPr lang="en-US" dirty="0" smtClean="0">
                <a:solidFill>
                  <a:srgbClr val="FF0000"/>
                </a:solidFill>
              </a:rPr>
              <a:t>, short-term cancelable contracts which do not show up on the balance sheet.</a:t>
            </a:r>
            <a:endParaRPr lang="en-US" dirty="0">
              <a:solidFill>
                <a:srgbClr val="FF0000"/>
              </a:solidFill>
            </a:endParaRPr>
          </a:p>
        </p:txBody>
      </p:sp>
      <p:pic>
        <p:nvPicPr>
          <p:cNvPr id="5" name="Picture 4" descr="FIXED ASSETS MANAGEMENT COURSE – 2 DAYS – Impact Consulting"/>
          <p:cNvPicPr/>
          <p:nvPr/>
        </p:nvPicPr>
        <p:blipFill>
          <a:blip r:embed="rId2" cstate="print"/>
          <a:srcRect/>
          <a:stretch>
            <a:fillRect/>
          </a:stretch>
        </p:blipFill>
        <p:spPr bwMode="auto">
          <a:xfrm>
            <a:off x="6553200" y="5105400"/>
            <a:ext cx="2438400" cy="1752600"/>
          </a:xfrm>
          <a:prstGeom prst="rect">
            <a:avLst/>
          </a:prstGeom>
          <a:noFill/>
          <a:ln w="9525">
            <a:noFill/>
            <a:miter lim="800000"/>
            <a:headEnd/>
            <a:tailEnd/>
          </a:ln>
        </p:spPr>
      </p:pic>
    </p:spTree>
    <p:extLst>
      <p:ext uri="{BB962C8B-B14F-4D97-AF65-F5344CB8AC3E}">
        <p14:creationId xmlns:p14="http://schemas.microsoft.com/office/powerpoint/2010/main" val="96787943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Managing Fixed Assets</a:t>
            </a:r>
            <a:br>
              <a:rPr lang="en-US" dirty="0" smtClean="0"/>
            </a:br>
            <a:r>
              <a:rPr lang="en-US" sz="2000" dirty="0" smtClean="0"/>
              <a:t>Capital Budgeting and Project Selection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109</a:t>
            </a:fld>
            <a:endParaRPr lang="en-US" dirty="0"/>
          </a:p>
        </p:txBody>
      </p:sp>
      <p:sp>
        <p:nvSpPr>
          <p:cNvPr id="4" name="Content Placeholder 3"/>
          <p:cNvSpPr>
            <a:spLocks noGrp="1"/>
          </p:cNvSpPr>
          <p:nvPr>
            <p:ph sz="quarter" idx="1"/>
          </p:nvPr>
        </p:nvSpPr>
        <p:spPr/>
        <p:txBody>
          <a:bodyPr/>
          <a:lstStyle/>
          <a:p>
            <a:r>
              <a:rPr lang="en-US" sz="2400" u="sng" dirty="0" smtClean="0"/>
              <a:t>One of the most important jobs performed by the financial manager is to decide what fixed assets, projects, and investments will earn profits for the firm beyond the cost necessary to fund them</a:t>
            </a:r>
            <a:r>
              <a:rPr lang="en-US" dirty="0" smtClean="0"/>
              <a:t>.</a:t>
            </a:r>
          </a:p>
          <a:p>
            <a:endParaRPr lang="en-US" sz="800" dirty="0" smtClean="0"/>
          </a:p>
          <a:p>
            <a:pPr lvl="1"/>
            <a:r>
              <a:rPr lang="en-US" dirty="0" smtClean="0"/>
              <a:t>The process of analyzing the needs of the business and selecting the assets that will maximize its value is called Capital Budgeting.  </a:t>
            </a:r>
          </a:p>
          <a:p>
            <a:pPr lvl="1"/>
            <a:endParaRPr lang="en-US" sz="800" dirty="0" smtClean="0"/>
          </a:p>
          <a:p>
            <a:pPr lvl="2"/>
            <a:r>
              <a:rPr lang="en-US" dirty="0" smtClean="0">
                <a:solidFill>
                  <a:srgbClr val="FF0000"/>
                </a:solidFill>
              </a:rPr>
              <a:t>The capital budget is the amount of money budgeted for investment in such long-term assets.</a:t>
            </a:r>
          </a:p>
          <a:p>
            <a:pPr marL="594360" lvl="2" indent="0">
              <a:buNone/>
            </a:pPr>
            <a:endParaRPr lang="en-US" dirty="0"/>
          </a:p>
        </p:txBody>
      </p:sp>
      <p:pic>
        <p:nvPicPr>
          <p:cNvPr id="6" name="Picture 5" descr="Capital Budgeting: worth in Business - ERP Gold"/>
          <p:cNvPicPr/>
          <p:nvPr/>
        </p:nvPicPr>
        <p:blipFill>
          <a:blip r:embed="rId2" cstate="print"/>
          <a:srcRect/>
          <a:stretch>
            <a:fillRect/>
          </a:stretch>
        </p:blipFill>
        <p:spPr bwMode="auto">
          <a:xfrm>
            <a:off x="5486400" y="4800600"/>
            <a:ext cx="3581400" cy="1931908"/>
          </a:xfrm>
          <a:prstGeom prst="rect">
            <a:avLst/>
          </a:prstGeom>
          <a:noFill/>
          <a:ln w="9525">
            <a:noFill/>
            <a:miter lim="800000"/>
            <a:headEnd/>
            <a:tailEnd/>
          </a:ln>
        </p:spPr>
      </p:pic>
    </p:spTree>
    <p:extLst>
      <p:ext uri="{BB962C8B-B14F-4D97-AF65-F5344CB8AC3E}">
        <p14:creationId xmlns:p14="http://schemas.microsoft.com/office/powerpoint/2010/main" val="3793941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Internal Uses of Accounting Info</a:t>
            </a:r>
            <a:br>
              <a:rPr lang="en-US" dirty="0" smtClean="0"/>
            </a:br>
            <a:r>
              <a:rPr lang="en-US" sz="2000" dirty="0" smtClean="0"/>
              <a:t>Cash Flow</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a:t>
            </a:fld>
            <a:endParaRPr lang="en-US" dirty="0"/>
          </a:p>
        </p:txBody>
      </p:sp>
      <p:sp>
        <p:nvSpPr>
          <p:cNvPr id="4" name="Content Placeholder 3"/>
          <p:cNvSpPr>
            <a:spLocks noGrp="1"/>
          </p:cNvSpPr>
          <p:nvPr>
            <p:ph sz="quarter" idx="1"/>
          </p:nvPr>
        </p:nvSpPr>
        <p:spPr/>
        <p:txBody>
          <a:bodyPr/>
          <a:lstStyle/>
          <a:p>
            <a:r>
              <a:rPr lang="en-US" sz="2400" u="sng" dirty="0" smtClean="0"/>
              <a:t>Managerial Accounting refers to the internal use of accounting statements by managers in planning and directing the organization’s activities</a:t>
            </a:r>
            <a:r>
              <a:rPr lang="en-US" dirty="0" smtClean="0"/>
              <a:t>.</a:t>
            </a:r>
          </a:p>
          <a:p>
            <a:endParaRPr lang="en-US" sz="800" dirty="0" smtClean="0"/>
          </a:p>
          <a:p>
            <a:pPr lvl="1"/>
            <a:r>
              <a:rPr lang="en-US" dirty="0" smtClean="0"/>
              <a:t>Perhaps, management’s greatest single concern is </a:t>
            </a:r>
            <a:r>
              <a:rPr lang="en-US" u="sng" dirty="0" smtClean="0"/>
              <a:t>Cash Flow</a:t>
            </a:r>
            <a:r>
              <a:rPr lang="en-US" dirty="0" smtClean="0"/>
              <a:t>, the movement of money through an organization over a set period of time.</a:t>
            </a:r>
          </a:p>
          <a:p>
            <a:pPr lvl="1"/>
            <a:endParaRPr lang="en-US" sz="800" dirty="0" smtClean="0"/>
          </a:p>
          <a:p>
            <a:pPr lvl="2"/>
            <a:r>
              <a:rPr lang="en-US" dirty="0" smtClean="0">
                <a:solidFill>
                  <a:srgbClr val="FF0000"/>
                </a:solidFill>
              </a:rPr>
              <a:t>For any business to succeed, it needs to generate enough cash to pay its bills when they are due.</a:t>
            </a:r>
            <a:endParaRPr lang="en-US" dirty="0">
              <a:solidFill>
                <a:srgbClr val="FF0000"/>
              </a:solidFill>
            </a:endParaRPr>
          </a:p>
        </p:txBody>
      </p:sp>
      <p:pic>
        <p:nvPicPr>
          <p:cNvPr id="5" name="Picture 4" descr="Cash Flow Images, Stock Photos &amp; Vectors | Shutterstock"/>
          <p:cNvPicPr/>
          <p:nvPr/>
        </p:nvPicPr>
        <p:blipFill>
          <a:blip r:embed="rId2" cstate="print"/>
          <a:srcRect/>
          <a:stretch>
            <a:fillRect/>
          </a:stretch>
        </p:blipFill>
        <p:spPr bwMode="auto">
          <a:xfrm>
            <a:off x="4818888" y="4648200"/>
            <a:ext cx="4325112" cy="2590800"/>
          </a:xfrm>
          <a:prstGeom prst="rect">
            <a:avLst/>
          </a:prstGeom>
          <a:noFill/>
          <a:ln w="9525">
            <a:noFill/>
            <a:miter lim="800000"/>
            <a:headEnd/>
            <a:tailEnd/>
          </a:ln>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Managing Fixed Assets</a:t>
            </a:r>
            <a:br>
              <a:rPr lang="en-US" dirty="0" smtClean="0"/>
            </a:br>
            <a:r>
              <a:rPr lang="en-US" sz="2000" dirty="0" smtClean="0"/>
              <a:t>Capital Budgeting and Project Selection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110</a:t>
            </a:fld>
            <a:endParaRPr lang="en-US" dirty="0"/>
          </a:p>
        </p:txBody>
      </p:sp>
      <p:sp>
        <p:nvSpPr>
          <p:cNvPr id="4" name="Content Placeholder 3"/>
          <p:cNvSpPr>
            <a:spLocks noGrp="1"/>
          </p:cNvSpPr>
          <p:nvPr>
            <p:ph sz="quarter" idx="1"/>
          </p:nvPr>
        </p:nvSpPr>
        <p:spPr/>
        <p:txBody>
          <a:bodyPr/>
          <a:lstStyle/>
          <a:p>
            <a:r>
              <a:rPr lang="en-US" sz="2400" u="sng" dirty="0" smtClean="0"/>
              <a:t>Capital Budgeting does not end with selection and purchase of a particular piece of land, equipment, or major investment</a:t>
            </a:r>
            <a:r>
              <a:rPr lang="en-US" dirty="0" smtClean="0"/>
              <a:t>.</a:t>
            </a:r>
          </a:p>
          <a:p>
            <a:endParaRPr lang="en-US" sz="800" dirty="0" smtClean="0"/>
          </a:p>
          <a:p>
            <a:pPr lvl="1"/>
            <a:r>
              <a:rPr lang="en-US" dirty="0" smtClean="0"/>
              <a:t>All assets and projects must be continually reevaluated to ensure their compatibility with the organization’s needs.</a:t>
            </a:r>
          </a:p>
          <a:p>
            <a:pPr lvl="1"/>
            <a:endParaRPr lang="en-US" sz="800" dirty="0" smtClean="0"/>
          </a:p>
          <a:p>
            <a:pPr lvl="2"/>
            <a:r>
              <a:rPr lang="en-US" dirty="0" smtClean="0">
                <a:solidFill>
                  <a:srgbClr val="FF0000"/>
                </a:solidFill>
              </a:rPr>
              <a:t>If a particular asset does not live up to expectations, management must determine why and take necessary corrective action.</a:t>
            </a:r>
            <a:endParaRPr lang="en-US" dirty="0">
              <a:solidFill>
                <a:srgbClr val="FF0000"/>
              </a:solidFill>
            </a:endParaRPr>
          </a:p>
        </p:txBody>
      </p:sp>
      <p:pic>
        <p:nvPicPr>
          <p:cNvPr id="5" name="Picture 4" descr="Part 8: Capital Budgeting Diagram | Quizlet"/>
          <p:cNvPicPr/>
          <p:nvPr/>
        </p:nvPicPr>
        <p:blipFill>
          <a:blip r:embed="rId2" cstate="print"/>
          <a:srcRect/>
          <a:stretch>
            <a:fillRect/>
          </a:stretch>
        </p:blipFill>
        <p:spPr bwMode="auto">
          <a:xfrm>
            <a:off x="5638800" y="4648200"/>
            <a:ext cx="3505200" cy="2209800"/>
          </a:xfrm>
          <a:prstGeom prst="rect">
            <a:avLst/>
          </a:prstGeom>
          <a:noFill/>
          <a:ln w="9525">
            <a:noFill/>
            <a:miter lim="800000"/>
            <a:headEnd/>
            <a:tailEnd/>
          </a:ln>
        </p:spPr>
      </p:pic>
    </p:spTree>
    <p:extLst>
      <p:ext uri="{BB962C8B-B14F-4D97-AF65-F5344CB8AC3E}">
        <p14:creationId xmlns:p14="http://schemas.microsoft.com/office/powerpoint/2010/main" val="42022292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Managing Fixed Assets</a:t>
            </a:r>
            <a:br>
              <a:rPr lang="en-US" dirty="0" smtClean="0"/>
            </a:br>
            <a:r>
              <a:rPr lang="en-US" sz="2000" dirty="0" smtClean="0"/>
              <a:t>Assessing Risk</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111</a:t>
            </a:fld>
            <a:endParaRPr lang="en-US" dirty="0"/>
          </a:p>
        </p:txBody>
      </p:sp>
      <p:sp>
        <p:nvSpPr>
          <p:cNvPr id="4" name="Content Placeholder 3"/>
          <p:cNvSpPr>
            <a:spLocks noGrp="1"/>
          </p:cNvSpPr>
          <p:nvPr>
            <p:ph sz="quarter" idx="1"/>
          </p:nvPr>
        </p:nvSpPr>
        <p:spPr/>
        <p:txBody>
          <a:bodyPr/>
          <a:lstStyle/>
          <a:p>
            <a:r>
              <a:rPr lang="en-US" sz="2400" u="sng" dirty="0" smtClean="0"/>
              <a:t>Every investment carries some risk</a:t>
            </a:r>
            <a:r>
              <a:rPr lang="en-US" dirty="0" smtClean="0"/>
              <a:t>.</a:t>
            </a:r>
          </a:p>
          <a:p>
            <a:endParaRPr lang="en-US" sz="800" dirty="0" smtClean="0"/>
          </a:p>
          <a:p>
            <a:pPr lvl="1"/>
            <a:r>
              <a:rPr lang="en-US" dirty="0" smtClean="0"/>
              <a:t>The longer a project or asset is expected to last, the greater its potential risk because it is hard to predict whether a piece of equipment will wear out or become obsolete in 5 or 10 years.</a:t>
            </a:r>
          </a:p>
          <a:p>
            <a:pPr lvl="1"/>
            <a:endParaRPr lang="en-US" sz="800" dirty="0" smtClean="0"/>
          </a:p>
          <a:p>
            <a:pPr lvl="2"/>
            <a:r>
              <a:rPr lang="en-US" dirty="0" smtClean="0">
                <a:solidFill>
                  <a:srgbClr val="FF0000"/>
                </a:solidFill>
              </a:rPr>
              <a:t>The level of a project’s risk is also affected by the stability and competitive nature of the marketplace and the world economy.</a:t>
            </a:r>
            <a:endParaRPr lang="en-US" dirty="0">
              <a:solidFill>
                <a:srgbClr val="FF0000"/>
              </a:solidFill>
            </a:endParaRPr>
          </a:p>
        </p:txBody>
      </p:sp>
      <p:pic>
        <p:nvPicPr>
          <p:cNvPr id="6" name="Picture 5" descr="Does Risk Outweigh Reward? A Closer Look at Emerging Market, High Yield Debt"/>
          <p:cNvPicPr/>
          <p:nvPr/>
        </p:nvPicPr>
        <p:blipFill>
          <a:blip r:embed="rId2" cstate="print"/>
          <a:srcRect/>
          <a:stretch>
            <a:fillRect/>
          </a:stretch>
        </p:blipFill>
        <p:spPr bwMode="auto">
          <a:xfrm>
            <a:off x="4572000" y="4343400"/>
            <a:ext cx="4572000" cy="2514600"/>
          </a:xfrm>
          <a:prstGeom prst="rect">
            <a:avLst/>
          </a:prstGeom>
          <a:noFill/>
          <a:ln w="9525">
            <a:noFill/>
            <a:miter lim="800000"/>
            <a:headEnd/>
            <a:tailEnd/>
          </a:ln>
        </p:spPr>
      </p:pic>
    </p:spTree>
    <p:extLst>
      <p:ext uri="{BB962C8B-B14F-4D97-AF65-F5344CB8AC3E}">
        <p14:creationId xmlns:p14="http://schemas.microsoft.com/office/powerpoint/2010/main" val="320783630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Managing Fixed Assets</a:t>
            </a:r>
            <a:br>
              <a:rPr lang="en-US" dirty="0" smtClean="0"/>
            </a:br>
            <a:r>
              <a:rPr lang="en-US" sz="2000" dirty="0" smtClean="0"/>
              <a:t>Pricing Long-Term Money</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112</a:t>
            </a:fld>
            <a:endParaRPr lang="en-US" dirty="0"/>
          </a:p>
        </p:txBody>
      </p:sp>
      <p:sp>
        <p:nvSpPr>
          <p:cNvPr id="4" name="Content Placeholder 3"/>
          <p:cNvSpPr>
            <a:spLocks noGrp="1"/>
          </p:cNvSpPr>
          <p:nvPr>
            <p:ph sz="quarter" idx="1"/>
          </p:nvPr>
        </p:nvSpPr>
        <p:spPr/>
        <p:txBody>
          <a:bodyPr/>
          <a:lstStyle/>
          <a:p>
            <a:r>
              <a:rPr lang="en-US" sz="2400" u="sng" dirty="0" smtClean="0"/>
              <a:t>The ultimate profitability of any project depends not only on accurate assumptions of how much cash it will generate, but also on its financing costs</a:t>
            </a:r>
            <a:r>
              <a:rPr lang="en-US" dirty="0" smtClean="0"/>
              <a:t>.</a:t>
            </a:r>
          </a:p>
          <a:p>
            <a:endParaRPr lang="en-US" sz="800" dirty="0" smtClean="0"/>
          </a:p>
          <a:p>
            <a:pPr lvl="1"/>
            <a:r>
              <a:rPr lang="en-US" dirty="0" smtClean="0"/>
              <a:t>Because a business must pay interest on money it borrows, the returns from any project must cover not only the costs of operating the project but also the interest expenses for the debt used to finance its construction.</a:t>
            </a:r>
          </a:p>
          <a:p>
            <a:pPr lvl="1"/>
            <a:endParaRPr lang="en-US" sz="800" dirty="0" smtClean="0"/>
          </a:p>
          <a:p>
            <a:pPr lvl="2"/>
            <a:r>
              <a:rPr lang="en-US" dirty="0" smtClean="0">
                <a:solidFill>
                  <a:srgbClr val="FF0000"/>
                </a:solidFill>
              </a:rPr>
              <a:t>Unless an organization can effectively cover all of its costs – both financial and operating – it will eventually fail.</a:t>
            </a:r>
            <a:endParaRPr lang="en-US" dirty="0">
              <a:solidFill>
                <a:srgbClr val="FF0000"/>
              </a:solidFill>
            </a:endParaRPr>
          </a:p>
        </p:txBody>
      </p:sp>
      <p:pic>
        <p:nvPicPr>
          <p:cNvPr id="5" name="Picture 4" descr="Dealing with finance costs correctly | Makesworth Accountants"/>
          <p:cNvPicPr/>
          <p:nvPr/>
        </p:nvPicPr>
        <p:blipFill>
          <a:blip r:embed="rId2" cstate="print"/>
          <a:srcRect/>
          <a:stretch>
            <a:fillRect/>
          </a:stretch>
        </p:blipFill>
        <p:spPr bwMode="auto">
          <a:xfrm>
            <a:off x="5562600" y="5181600"/>
            <a:ext cx="3581400" cy="1676400"/>
          </a:xfrm>
          <a:prstGeom prst="rect">
            <a:avLst/>
          </a:prstGeom>
          <a:noFill/>
          <a:ln w="9525">
            <a:noFill/>
            <a:miter lim="800000"/>
            <a:headEnd/>
            <a:tailEnd/>
          </a:ln>
        </p:spPr>
      </p:pic>
    </p:spTree>
    <p:extLst>
      <p:ext uri="{BB962C8B-B14F-4D97-AF65-F5344CB8AC3E}">
        <p14:creationId xmlns:p14="http://schemas.microsoft.com/office/powerpoint/2010/main" val="68321140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Financing with Long-Term Liabilities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113</a:t>
            </a:fld>
            <a:endParaRPr lang="en-US" dirty="0"/>
          </a:p>
        </p:txBody>
      </p:sp>
      <p:sp>
        <p:nvSpPr>
          <p:cNvPr id="4" name="Content Placeholder 3"/>
          <p:cNvSpPr>
            <a:spLocks noGrp="1"/>
          </p:cNvSpPr>
          <p:nvPr>
            <p:ph sz="quarter" idx="1"/>
          </p:nvPr>
        </p:nvSpPr>
        <p:spPr/>
        <p:txBody>
          <a:bodyPr/>
          <a:lstStyle/>
          <a:p>
            <a:r>
              <a:rPr lang="en-US" sz="2400" u="sng" dirty="0" smtClean="0"/>
              <a:t>Long-term assets do not come cheaply, and few companies have the cash on hand for growth opportunities</a:t>
            </a:r>
            <a:r>
              <a:rPr lang="en-US" dirty="0" smtClean="0"/>
              <a:t>.</a:t>
            </a:r>
          </a:p>
          <a:p>
            <a:endParaRPr lang="en-US" sz="800" dirty="0" smtClean="0"/>
          </a:p>
          <a:p>
            <a:pPr lvl="1"/>
            <a:r>
              <a:rPr lang="en-US" dirty="0" smtClean="0"/>
              <a:t>To develop the needed fixed assets, companies must raise low-cost long-term funds to finance them.  Two common choices for raising these funds are: </a:t>
            </a:r>
          </a:p>
          <a:p>
            <a:pPr lvl="1"/>
            <a:endParaRPr lang="en-US" sz="800" dirty="0" smtClean="0"/>
          </a:p>
          <a:p>
            <a:pPr marL="1051560" lvl="2" indent="-457200">
              <a:buFont typeface="+mj-lt"/>
              <a:buAutoNum type="arabicPeriod"/>
            </a:pPr>
            <a:r>
              <a:rPr lang="en-US" dirty="0" smtClean="0">
                <a:solidFill>
                  <a:srgbClr val="FF0000"/>
                </a:solidFill>
              </a:rPr>
              <a:t>Attracting new owners (equity financing)</a:t>
            </a:r>
          </a:p>
          <a:p>
            <a:pPr marL="1051560" lvl="2" indent="-457200">
              <a:buFont typeface="+mj-lt"/>
              <a:buAutoNum type="arabicPeriod"/>
            </a:pPr>
            <a:r>
              <a:rPr lang="en-US" dirty="0" smtClean="0">
                <a:solidFill>
                  <a:srgbClr val="FF0000"/>
                </a:solidFill>
              </a:rPr>
              <a:t>Taking on long-term liabilities (debt financing).</a:t>
            </a:r>
            <a:endParaRPr lang="en-US" dirty="0">
              <a:solidFill>
                <a:srgbClr val="FF0000"/>
              </a:solidFill>
            </a:endParaRPr>
          </a:p>
        </p:txBody>
      </p:sp>
      <p:pic>
        <p:nvPicPr>
          <p:cNvPr id="5" name="Picture 4" descr="Long Term Liabilities | Long Term Liabilities vs Long Term Debt"/>
          <p:cNvPicPr/>
          <p:nvPr/>
        </p:nvPicPr>
        <p:blipFill>
          <a:blip r:embed="rId2" cstate="print"/>
          <a:srcRect/>
          <a:stretch>
            <a:fillRect/>
          </a:stretch>
        </p:blipFill>
        <p:spPr bwMode="auto">
          <a:xfrm>
            <a:off x="5334000" y="4800600"/>
            <a:ext cx="3810000" cy="2057400"/>
          </a:xfrm>
          <a:prstGeom prst="rect">
            <a:avLst/>
          </a:prstGeom>
          <a:noFill/>
          <a:ln w="9525">
            <a:noFill/>
            <a:miter lim="800000"/>
            <a:headEnd/>
            <a:tailEnd/>
          </a:ln>
        </p:spPr>
      </p:pic>
    </p:spTree>
    <p:extLst>
      <p:ext uri="{BB962C8B-B14F-4D97-AF65-F5344CB8AC3E}">
        <p14:creationId xmlns:p14="http://schemas.microsoft.com/office/powerpoint/2010/main" val="126737966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Long-Term Liabilities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114</a:t>
            </a:fld>
            <a:endParaRPr lang="en-US" dirty="0"/>
          </a:p>
        </p:txBody>
      </p:sp>
      <p:sp>
        <p:nvSpPr>
          <p:cNvPr id="4" name="Content Placeholder 3"/>
          <p:cNvSpPr>
            <a:spLocks noGrp="1"/>
          </p:cNvSpPr>
          <p:nvPr>
            <p:ph sz="quarter" idx="1"/>
          </p:nvPr>
        </p:nvSpPr>
        <p:spPr/>
        <p:txBody>
          <a:bodyPr/>
          <a:lstStyle/>
          <a:p>
            <a:r>
              <a:rPr lang="en-US" sz="2400" u="sng" dirty="0" smtClean="0"/>
              <a:t>Long-Term Liabilities are debts that will be repaid over a number of years, such as bank loans and bond issues</a:t>
            </a:r>
            <a:r>
              <a:rPr lang="en-US" dirty="0" smtClean="0"/>
              <a:t>.</a:t>
            </a:r>
          </a:p>
          <a:p>
            <a:endParaRPr lang="en-US" sz="800" dirty="0" smtClean="0"/>
          </a:p>
          <a:p>
            <a:pPr lvl="1"/>
            <a:r>
              <a:rPr lang="en-US" dirty="0" smtClean="0"/>
              <a:t>These take many different forms, but in the end, they are debt.</a:t>
            </a:r>
          </a:p>
          <a:p>
            <a:pPr lvl="1"/>
            <a:endParaRPr lang="en-US" sz="800" dirty="0" smtClean="0"/>
          </a:p>
          <a:p>
            <a:pPr lvl="2"/>
            <a:r>
              <a:rPr lang="en-US" dirty="0" smtClean="0">
                <a:solidFill>
                  <a:srgbClr val="FF0000"/>
                </a:solidFill>
              </a:rPr>
              <a:t>Companies may raise money by borrowing it from commercial banks or other financial institutions in the form of lines of credit, short-term loans, or long-term loans.  </a:t>
            </a:r>
          </a:p>
          <a:p>
            <a:pPr lvl="2"/>
            <a:r>
              <a:rPr lang="en-US" dirty="0" smtClean="0">
                <a:solidFill>
                  <a:srgbClr val="FF0000"/>
                </a:solidFill>
              </a:rPr>
              <a:t>Many corporations acquire debt by borrowing money from pension funds, mutual funds, or life-insurance funds.</a:t>
            </a:r>
            <a:endParaRPr lang="en-US" dirty="0">
              <a:solidFill>
                <a:srgbClr val="FF0000"/>
              </a:solidFill>
            </a:endParaRPr>
          </a:p>
        </p:txBody>
      </p:sp>
      <p:pic>
        <p:nvPicPr>
          <p:cNvPr id="5" name="Picture 4" descr="Long-Term vs. Short-Term Debt - Expert Program Management"/>
          <p:cNvPicPr/>
          <p:nvPr/>
        </p:nvPicPr>
        <p:blipFill>
          <a:blip r:embed="rId2" cstate="print"/>
          <a:srcRect/>
          <a:stretch>
            <a:fillRect/>
          </a:stretch>
        </p:blipFill>
        <p:spPr bwMode="auto">
          <a:xfrm>
            <a:off x="7162800" y="4724400"/>
            <a:ext cx="1790700" cy="1638300"/>
          </a:xfrm>
          <a:prstGeom prst="rect">
            <a:avLst/>
          </a:prstGeom>
          <a:noFill/>
          <a:ln w="9525">
            <a:noFill/>
            <a:miter lim="800000"/>
            <a:headEnd/>
            <a:tailEnd/>
          </a:ln>
        </p:spPr>
      </p:pic>
    </p:spTree>
    <p:extLst>
      <p:ext uri="{BB962C8B-B14F-4D97-AF65-F5344CB8AC3E}">
        <p14:creationId xmlns:p14="http://schemas.microsoft.com/office/powerpoint/2010/main" val="284963865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Financing with Long-Term Liabilities</a:t>
            </a:r>
            <a:br>
              <a:rPr lang="en-US" dirty="0" smtClean="0"/>
            </a:br>
            <a:r>
              <a:rPr lang="en-US" sz="2000" dirty="0" smtClean="0"/>
              <a:t>Bonds: Corporate IOUs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115</a:t>
            </a:fld>
            <a:endParaRPr lang="en-US" dirty="0"/>
          </a:p>
        </p:txBody>
      </p:sp>
      <p:sp>
        <p:nvSpPr>
          <p:cNvPr id="4" name="Content Placeholder 3"/>
          <p:cNvSpPr>
            <a:spLocks noGrp="1"/>
          </p:cNvSpPr>
          <p:nvPr>
            <p:ph sz="quarter" idx="1"/>
          </p:nvPr>
        </p:nvSpPr>
        <p:spPr/>
        <p:txBody>
          <a:bodyPr/>
          <a:lstStyle/>
          <a:p>
            <a:r>
              <a:rPr lang="en-US" sz="2400" u="sng" dirty="0" smtClean="0"/>
              <a:t>Much long-term debt takes the form of Bonds, which are debt instruments that larger companies sell to raise long-term funds</a:t>
            </a:r>
            <a:r>
              <a:rPr lang="en-US" dirty="0" smtClean="0"/>
              <a:t>.</a:t>
            </a:r>
          </a:p>
          <a:p>
            <a:endParaRPr lang="en-US" sz="800" dirty="0" smtClean="0"/>
          </a:p>
          <a:p>
            <a:pPr lvl="1"/>
            <a:r>
              <a:rPr lang="en-US" dirty="0" smtClean="0"/>
              <a:t>In essence, the buyers of bonds (bond holders) loan the issuer of the bonds cash in exchange for regular interest payments until the loan is repaid on or before a specified maturity date.</a:t>
            </a:r>
          </a:p>
          <a:p>
            <a:pPr lvl="1"/>
            <a:endParaRPr lang="en-US" sz="800" dirty="0" smtClean="0"/>
          </a:p>
          <a:p>
            <a:pPr lvl="2"/>
            <a:r>
              <a:rPr lang="en-US" dirty="0" smtClean="0">
                <a:solidFill>
                  <a:srgbClr val="FF0000"/>
                </a:solidFill>
              </a:rPr>
              <a:t>The bond itself is a certificate, much like an IOU, that represents the company’s debt to the bondholder.</a:t>
            </a:r>
            <a:endParaRPr lang="en-US" dirty="0">
              <a:solidFill>
                <a:srgbClr val="FF0000"/>
              </a:solidFill>
            </a:endParaRPr>
          </a:p>
        </p:txBody>
      </p:sp>
      <p:pic>
        <p:nvPicPr>
          <p:cNvPr id="6" name="Picture 5" descr="Conditions for issuance of corporate bonds tightened"/>
          <p:cNvPicPr/>
          <p:nvPr/>
        </p:nvPicPr>
        <p:blipFill>
          <a:blip r:embed="rId2" cstate="print"/>
          <a:srcRect/>
          <a:stretch>
            <a:fillRect/>
          </a:stretch>
        </p:blipFill>
        <p:spPr bwMode="auto">
          <a:xfrm>
            <a:off x="5257800" y="4876800"/>
            <a:ext cx="3886200" cy="1981200"/>
          </a:xfrm>
          <a:prstGeom prst="rect">
            <a:avLst/>
          </a:prstGeom>
          <a:noFill/>
          <a:ln w="9525">
            <a:noFill/>
            <a:miter lim="800000"/>
            <a:headEnd/>
            <a:tailEnd/>
          </a:ln>
        </p:spPr>
      </p:pic>
    </p:spTree>
    <p:extLst>
      <p:ext uri="{BB962C8B-B14F-4D97-AF65-F5344CB8AC3E}">
        <p14:creationId xmlns:p14="http://schemas.microsoft.com/office/powerpoint/2010/main" val="136417355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Financing with Owners’ Equity</a:t>
            </a:r>
            <a:br>
              <a:rPr lang="en-US" dirty="0" smtClean="0"/>
            </a:br>
            <a:r>
              <a:rPr lang="en-US" sz="2000" dirty="0" smtClean="0"/>
              <a:t>Owners’ Equity</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116</a:t>
            </a:fld>
            <a:endParaRPr lang="en-US" dirty="0"/>
          </a:p>
        </p:txBody>
      </p:sp>
      <p:sp>
        <p:nvSpPr>
          <p:cNvPr id="4" name="Content Placeholder 3"/>
          <p:cNvSpPr>
            <a:spLocks noGrp="1"/>
          </p:cNvSpPr>
          <p:nvPr>
            <p:ph sz="quarter" idx="1"/>
          </p:nvPr>
        </p:nvSpPr>
        <p:spPr/>
        <p:txBody>
          <a:bodyPr/>
          <a:lstStyle/>
          <a:p>
            <a:r>
              <a:rPr lang="en-US" sz="2400" u="sng" dirty="0" smtClean="0"/>
              <a:t>A second means of long-term financing is through equity</a:t>
            </a:r>
            <a:r>
              <a:rPr lang="en-US" dirty="0" smtClean="0"/>
              <a:t>.</a:t>
            </a:r>
          </a:p>
          <a:p>
            <a:endParaRPr lang="en-US" sz="800" dirty="0" smtClean="0"/>
          </a:p>
          <a:p>
            <a:pPr lvl="1"/>
            <a:r>
              <a:rPr lang="en-US" dirty="0" smtClean="0"/>
              <a:t>Owner’s equity refers to the owners’ investment in an organization.  </a:t>
            </a:r>
          </a:p>
          <a:p>
            <a:pPr lvl="1"/>
            <a:endParaRPr lang="en-US" sz="800" dirty="0" smtClean="0"/>
          </a:p>
          <a:p>
            <a:pPr lvl="2"/>
            <a:r>
              <a:rPr lang="en-US" dirty="0" smtClean="0">
                <a:solidFill>
                  <a:srgbClr val="FF0000"/>
                </a:solidFill>
              </a:rPr>
              <a:t>Sole proprietors and partners own all or part of their businesses outright, and their equity includes the money and assets they have brought into their ventures.  </a:t>
            </a:r>
          </a:p>
          <a:p>
            <a:pPr lvl="2"/>
            <a:r>
              <a:rPr lang="en-US" dirty="0" smtClean="0">
                <a:solidFill>
                  <a:srgbClr val="FF0000"/>
                </a:solidFill>
              </a:rPr>
              <a:t>Corporate owners own stock or shares of their companies, which they hope will provide them with a return on their investment</a:t>
            </a:r>
            <a:endParaRPr lang="en-US" dirty="0">
              <a:solidFill>
                <a:srgbClr val="FF0000"/>
              </a:solidFill>
            </a:endParaRPr>
          </a:p>
        </p:txBody>
      </p:sp>
      <p:pic>
        <p:nvPicPr>
          <p:cNvPr id="5" name="Picture 4" descr="What Is Owner's Equity?"/>
          <p:cNvPicPr/>
          <p:nvPr/>
        </p:nvPicPr>
        <p:blipFill>
          <a:blip r:embed="rId2" cstate="print"/>
          <a:srcRect/>
          <a:stretch>
            <a:fillRect/>
          </a:stretch>
        </p:blipFill>
        <p:spPr bwMode="auto">
          <a:xfrm>
            <a:off x="5257800" y="4876800"/>
            <a:ext cx="3886200" cy="1981200"/>
          </a:xfrm>
          <a:prstGeom prst="rect">
            <a:avLst/>
          </a:prstGeom>
          <a:noFill/>
          <a:ln w="9525">
            <a:noFill/>
            <a:miter lim="800000"/>
            <a:headEnd/>
            <a:tailEnd/>
          </a:ln>
        </p:spPr>
      </p:pic>
    </p:spTree>
    <p:extLst>
      <p:ext uri="{BB962C8B-B14F-4D97-AF65-F5344CB8AC3E}">
        <p14:creationId xmlns:p14="http://schemas.microsoft.com/office/powerpoint/2010/main" val="399747607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Financing with Owners’ Equity</a:t>
            </a:r>
            <a:br>
              <a:rPr lang="en-US" dirty="0" smtClean="0"/>
            </a:br>
            <a:r>
              <a:rPr lang="en-US" sz="2000" dirty="0" smtClean="0"/>
              <a:t>Retained Earnings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117</a:t>
            </a:fld>
            <a:endParaRPr lang="en-US" dirty="0"/>
          </a:p>
        </p:txBody>
      </p:sp>
      <p:sp>
        <p:nvSpPr>
          <p:cNvPr id="4" name="Content Placeholder 3"/>
          <p:cNvSpPr>
            <a:spLocks noGrp="1"/>
          </p:cNvSpPr>
          <p:nvPr>
            <p:ph sz="quarter" idx="1"/>
          </p:nvPr>
        </p:nvSpPr>
        <p:spPr/>
        <p:txBody>
          <a:bodyPr/>
          <a:lstStyle/>
          <a:p>
            <a:r>
              <a:rPr lang="en-US" sz="2400" u="sng" dirty="0" smtClean="0"/>
              <a:t>When a corporation has profits left over after paying all of its expenses and taxes, it has a choice of retaining all or a portion of its earnings and/or paying them out to its shareholders in the form of dividends</a:t>
            </a:r>
            <a:r>
              <a:rPr lang="en-US" dirty="0" smtClean="0"/>
              <a:t>.</a:t>
            </a:r>
          </a:p>
          <a:p>
            <a:endParaRPr lang="en-US" sz="800" dirty="0" smtClean="0"/>
          </a:p>
          <a:p>
            <a:pPr lvl="1"/>
            <a:r>
              <a:rPr lang="en-US" dirty="0" smtClean="0"/>
              <a:t>Retained Earnings are reinvested in the assets of the firm and belong to the owners in the form of equity.</a:t>
            </a:r>
          </a:p>
          <a:p>
            <a:pPr lvl="1"/>
            <a:endParaRPr lang="en-US" sz="800" dirty="0" smtClean="0"/>
          </a:p>
          <a:p>
            <a:pPr lvl="2"/>
            <a:r>
              <a:rPr lang="en-US" dirty="0" smtClean="0">
                <a:solidFill>
                  <a:srgbClr val="FF0000"/>
                </a:solidFill>
              </a:rPr>
              <a:t>Retained Earnings are an important source of funds and are, in fact, the only long-term funds that can be generated internally.</a:t>
            </a:r>
            <a:endParaRPr lang="en-US" dirty="0">
              <a:solidFill>
                <a:srgbClr val="FF0000"/>
              </a:solidFill>
            </a:endParaRPr>
          </a:p>
        </p:txBody>
      </p:sp>
      <p:pic>
        <p:nvPicPr>
          <p:cNvPr id="5" name="Picture 4" descr="How to Create a Statement of Retained Earnings for a Financial Presentation"/>
          <p:cNvPicPr/>
          <p:nvPr/>
        </p:nvPicPr>
        <p:blipFill>
          <a:blip r:embed="rId2" cstate="print"/>
          <a:srcRect/>
          <a:stretch>
            <a:fillRect/>
          </a:stretch>
        </p:blipFill>
        <p:spPr bwMode="auto">
          <a:xfrm>
            <a:off x="4953000" y="5029200"/>
            <a:ext cx="4191000" cy="1828800"/>
          </a:xfrm>
          <a:prstGeom prst="rect">
            <a:avLst/>
          </a:prstGeom>
          <a:noFill/>
          <a:ln w="9525">
            <a:noFill/>
            <a:miter lim="800000"/>
            <a:headEnd/>
            <a:tailEnd/>
          </a:ln>
        </p:spPr>
      </p:pic>
    </p:spTree>
    <p:extLst>
      <p:ext uri="{BB962C8B-B14F-4D97-AF65-F5344CB8AC3E}">
        <p14:creationId xmlns:p14="http://schemas.microsoft.com/office/powerpoint/2010/main" val="13084075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Financing with Owners’ Equity</a:t>
            </a:r>
            <a:br>
              <a:rPr lang="en-US" dirty="0" smtClean="0"/>
            </a:br>
            <a:r>
              <a:rPr lang="en-US" sz="2000" dirty="0" smtClean="0"/>
              <a:t>Dividend Yield</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118</a:t>
            </a:fld>
            <a:endParaRPr lang="en-US" dirty="0"/>
          </a:p>
        </p:txBody>
      </p:sp>
      <p:sp>
        <p:nvSpPr>
          <p:cNvPr id="4" name="Content Placeholder 3"/>
          <p:cNvSpPr>
            <a:spLocks noGrp="1"/>
          </p:cNvSpPr>
          <p:nvPr>
            <p:ph sz="quarter" idx="1"/>
          </p:nvPr>
        </p:nvSpPr>
        <p:spPr/>
        <p:txBody>
          <a:bodyPr/>
          <a:lstStyle/>
          <a:p>
            <a:r>
              <a:rPr lang="en-US" sz="2400" u="sng" dirty="0" smtClean="0"/>
              <a:t>When the company distributes some of the corporations’ profits to the owners, it issues them as cash dividend payments</a:t>
            </a:r>
            <a:r>
              <a:rPr lang="en-US" dirty="0" smtClean="0"/>
              <a:t>.</a:t>
            </a:r>
          </a:p>
          <a:p>
            <a:endParaRPr lang="en-US" sz="800" dirty="0" smtClean="0"/>
          </a:p>
          <a:p>
            <a:pPr lvl="1"/>
            <a:r>
              <a:rPr lang="en-US" sz="2000" dirty="0" smtClean="0">
                <a:solidFill>
                  <a:srgbClr val="FF0000"/>
                </a:solidFill>
              </a:rPr>
              <a:t>A Dividend Yield is the dividend per share divided by the stock price.  It is the cash return as a percentage of the price, but does not reflect the total return an investor earns on the individual stock.</a:t>
            </a:r>
            <a:endParaRPr lang="en-US" sz="2000" dirty="0">
              <a:solidFill>
                <a:srgbClr val="FF0000"/>
              </a:solidFill>
            </a:endParaRPr>
          </a:p>
        </p:txBody>
      </p:sp>
      <p:pic>
        <p:nvPicPr>
          <p:cNvPr id="5" name="Picture 4" descr="Dividend Yield Formula - Overview, Guide, and Examples"/>
          <p:cNvPicPr/>
          <p:nvPr/>
        </p:nvPicPr>
        <p:blipFill>
          <a:blip r:embed="rId2" cstate="print"/>
          <a:srcRect/>
          <a:stretch>
            <a:fillRect/>
          </a:stretch>
        </p:blipFill>
        <p:spPr bwMode="auto">
          <a:xfrm>
            <a:off x="2310003" y="4419600"/>
            <a:ext cx="4560570" cy="1866900"/>
          </a:xfrm>
          <a:prstGeom prst="rect">
            <a:avLst/>
          </a:prstGeom>
          <a:noFill/>
          <a:ln w="9525">
            <a:noFill/>
            <a:miter lim="800000"/>
            <a:headEnd/>
            <a:tailEnd/>
          </a:ln>
        </p:spPr>
      </p:pic>
    </p:spTree>
    <p:extLst>
      <p:ext uri="{BB962C8B-B14F-4D97-AF65-F5344CB8AC3E}">
        <p14:creationId xmlns:p14="http://schemas.microsoft.com/office/powerpoint/2010/main" val="20217002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Investment Banking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119</a:t>
            </a:fld>
            <a:endParaRPr lang="en-US" dirty="0"/>
          </a:p>
        </p:txBody>
      </p:sp>
      <p:sp>
        <p:nvSpPr>
          <p:cNvPr id="4" name="Content Placeholder 3"/>
          <p:cNvSpPr>
            <a:spLocks noGrp="1"/>
          </p:cNvSpPr>
          <p:nvPr>
            <p:ph sz="quarter" idx="1"/>
          </p:nvPr>
        </p:nvSpPr>
        <p:spPr/>
        <p:txBody>
          <a:bodyPr/>
          <a:lstStyle/>
          <a:p>
            <a:r>
              <a:rPr lang="en-US" sz="2400" u="sng" dirty="0" smtClean="0"/>
              <a:t>A company that needs more money to expand or take advantage of growth opportunities may be able to obtain financing by issuing stock</a:t>
            </a:r>
            <a:r>
              <a:rPr lang="en-US" dirty="0" smtClean="0"/>
              <a:t>.</a:t>
            </a:r>
          </a:p>
          <a:p>
            <a:endParaRPr lang="en-US" sz="800" dirty="0" smtClean="0"/>
          </a:p>
          <a:p>
            <a:pPr lvl="1"/>
            <a:r>
              <a:rPr lang="en-US" dirty="0" smtClean="0"/>
              <a:t>The first-time sale of stock and bonds directly to the public is called a new issue.  Companies that already have stocks or bonds outstanding may offer a new issue of stock to raise additional funds for a specific project.</a:t>
            </a:r>
          </a:p>
          <a:p>
            <a:pPr lvl="1"/>
            <a:endParaRPr lang="en-US" sz="800" dirty="0" smtClean="0"/>
          </a:p>
          <a:p>
            <a:pPr lvl="2"/>
            <a:r>
              <a:rPr lang="en-US" dirty="0" smtClean="0">
                <a:solidFill>
                  <a:srgbClr val="FF0000"/>
                </a:solidFill>
              </a:rPr>
              <a:t>When a company offers its stock to the public for the very first time, it is said to be “going public,” and the sale is called an Initial Public Offering (IPO).</a:t>
            </a:r>
            <a:endParaRPr lang="en-US" dirty="0">
              <a:solidFill>
                <a:srgbClr val="FF0000"/>
              </a:solidFill>
            </a:endParaRPr>
          </a:p>
        </p:txBody>
      </p:sp>
      <p:pic>
        <p:nvPicPr>
          <p:cNvPr id="5" name="Picture 4" descr="What is The Purpose of a Company Issuing Stock?"/>
          <p:cNvPicPr/>
          <p:nvPr/>
        </p:nvPicPr>
        <p:blipFill>
          <a:blip r:embed="rId2" cstate="print"/>
          <a:srcRect/>
          <a:stretch>
            <a:fillRect/>
          </a:stretch>
        </p:blipFill>
        <p:spPr bwMode="auto">
          <a:xfrm>
            <a:off x="5486400" y="5257800"/>
            <a:ext cx="3657600" cy="1600200"/>
          </a:xfrm>
          <a:prstGeom prst="rect">
            <a:avLst/>
          </a:prstGeom>
          <a:noFill/>
          <a:ln w="9525">
            <a:noFill/>
            <a:miter lim="800000"/>
            <a:headEnd/>
            <a:tailEnd/>
          </a:ln>
        </p:spPr>
      </p:pic>
    </p:spTree>
    <p:extLst>
      <p:ext uri="{BB962C8B-B14F-4D97-AF65-F5344CB8AC3E}">
        <p14:creationId xmlns:p14="http://schemas.microsoft.com/office/powerpoint/2010/main" val="3234104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Internal Uses of Accounting Info</a:t>
            </a:r>
            <a:br>
              <a:rPr lang="en-US" dirty="0" smtClean="0"/>
            </a:br>
            <a:r>
              <a:rPr lang="en-US" sz="2000" dirty="0" smtClean="0"/>
              <a:t>Budget</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a:t>
            </a:fld>
            <a:endParaRPr lang="en-US" dirty="0"/>
          </a:p>
        </p:txBody>
      </p:sp>
      <p:sp>
        <p:nvSpPr>
          <p:cNvPr id="4" name="Content Placeholder 3"/>
          <p:cNvSpPr>
            <a:spLocks noGrp="1"/>
          </p:cNvSpPr>
          <p:nvPr>
            <p:ph sz="quarter" idx="1"/>
          </p:nvPr>
        </p:nvSpPr>
        <p:spPr/>
        <p:txBody>
          <a:bodyPr/>
          <a:lstStyle/>
          <a:p>
            <a:r>
              <a:rPr lang="en-US" sz="2400" u="sng" dirty="0" smtClean="0"/>
              <a:t>Managerial accountants also help prepare an organization’s Budget, an internal financial plan that forecasts expenses and income over a set period of time</a:t>
            </a:r>
            <a:r>
              <a:rPr lang="en-US" dirty="0" smtClean="0"/>
              <a:t>.</a:t>
            </a:r>
          </a:p>
          <a:p>
            <a:endParaRPr lang="en-US" sz="800" dirty="0" smtClean="0"/>
          </a:p>
          <a:p>
            <a:pPr lvl="1"/>
            <a:r>
              <a:rPr lang="en-US" dirty="0" smtClean="0"/>
              <a:t>This financial plan (map), shows how the company expects to move from Point A to Point B over a specific period of time.</a:t>
            </a:r>
          </a:p>
          <a:p>
            <a:pPr lvl="1"/>
            <a:endParaRPr lang="en-US" sz="800" dirty="0" smtClean="0"/>
          </a:p>
          <a:p>
            <a:pPr lvl="2"/>
            <a:r>
              <a:rPr lang="en-US" dirty="0" smtClean="0">
                <a:solidFill>
                  <a:srgbClr val="FF0000"/>
                </a:solidFill>
              </a:rPr>
              <a:t>The principle value of a Budget lies in its breakdown of cash inflows (revenue) and outflows (expenses).</a:t>
            </a:r>
          </a:p>
          <a:p>
            <a:pPr lvl="2"/>
            <a:endParaRPr lang="en-US" sz="800" dirty="0" smtClean="0"/>
          </a:p>
          <a:p>
            <a:pPr lvl="3"/>
            <a:r>
              <a:rPr lang="en-US" dirty="0" smtClean="0">
                <a:solidFill>
                  <a:srgbClr val="0070C0"/>
                </a:solidFill>
              </a:rPr>
              <a:t>Variances between budget forecasts and actual income/expenses are carefully reviewed and analyzed.</a:t>
            </a:r>
            <a:endParaRPr lang="en-US" dirty="0">
              <a:solidFill>
                <a:srgbClr val="0070C0"/>
              </a:solidFill>
            </a:endParaRPr>
          </a:p>
        </p:txBody>
      </p:sp>
      <p:pic>
        <p:nvPicPr>
          <p:cNvPr id="5" name="Picture 4" descr="Our budget outlook is challenging | School District of Lancaster"/>
          <p:cNvPicPr/>
          <p:nvPr/>
        </p:nvPicPr>
        <p:blipFill>
          <a:blip r:embed="rId2" cstate="print"/>
          <a:srcRect/>
          <a:stretch>
            <a:fillRect/>
          </a:stretch>
        </p:blipFill>
        <p:spPr bwMode="auto">
          <a:xfrm>
            <a:off x="6096000" y="5410200"/>
            <a:ext cx="3048000" cy="1447800"/>
          </a:xfrm>
          <a:prstGeom prst="rect">
            <a:avLst/>
          </a:prstGeom>
          <a:noFill/>
          <a:ln w="9525">
            <a:noFill/>
            <a:miter lim="800000"/>
            <a:headEnd/>
            <a:tailEnd/>
          </a:ln>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Investment Banking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120</a:t>
            </a:fld>
            <a:endParaRPr lang="en-US" dirty="0"/>
          </a:p>
        </p:txBody>
      </p:sp>
      <p:sp>
        <p:nvSpPr>
          <p:cNvPr id="4" name="Content Placeholder 3"/>
          <p:cNvSpPr>
            <a:spLocks noGrp="1"/>
          </p:cNvSpPr>
          <p:nvPr>
            <p:ph sz="quarter" idx="1"/>
          </p:nvPr>
        </p:nvSpPr>
        <p:spPr/>
        <p:txBody>
          <a:bodyPr/>
          <a:lstStyle/>
          <a:p>
            <a:r>
              <a:rPr lang="en-US" sz="2400" u="sng" dirty="0" smtClean="0"/>
              <a:t>New issues of stocks and bonds are sold directly to the public and to institutions in what is known as the Primary Market – the market where firms raise financial capital</a:t>
            </a:r>
            <a:r>
              <a:rPr lang="en-US" dirty="0" smtClean="0"/>
              <a:t>.</a:t>
            </a:r>
          </a:p>
          <a:p>
            <a:endParaRPr lang="en-US" sz="800" dirty="0" smtClean="0"/>
          </a:p>
          <a:p>
            <a:pPr lvl="1"/>
            <a:r>
              <a:rPr lang="en-US" dirty="0" smtClean="0"/>
              <a:t>The primary market differs from secondary markets, which are stock exchanges and over-the-counter markets where investors can trade their securities with other investors rather than the company that issued the stock or bonds.</a:t>
            </a:r>
          </a:p>
          <a:p>
            <a:pPr lvl="1"/>
            <a:endParaRPr lang="en-US" sz="800" dirty="0" smtClean="0"/>
          </a:p>
          <a:p>
            <a:pPr lvl="2"/>
            <a:r>
              <a:rPr lang="en-US" dirty="0" smtClean="0">
                <a:solidFill>
                  <a:srgbClr val="FF0000"/>
                </a:solidFill>
              </a:rPr>
              <a:t>Primary market transactions actually raise cash for the issuing corporations, while secondary market transactions do not.</a:t>
            </a:r>
            <a:endParaRPr lang="en-US" dirty="0">
              <a:solidFill>
                <a:srgbClr val="FF0000"/>
              </a:solidFill>
            </a:endParaRPr>
          </a:p>
        </p:txBody>
      </p:sp>
      <p:pic>
        <p:nvPicPr>
          <p:cNvPr id="5" name="Picture 4" descr="Types of Stock Markets in India, Primary Market &amp; Secondary Market - 5paisa  School"/>
          <p:cNvPicPr/>
          <p:nvPr/>
        </p:nvPicPr>
        <p:blipFill>
          <a:blip r:embed="rId2" cstate="print"/>
          <a:srcRect/>
          <a:stretch>
            <a:fillRect/>
          </a:stretch>
        </p:blipFill>
        <p:spPr bwMode="auto">
          <a:xfrm>
            <a:off x="4953000" y="5181600"/>
            <a:ext cx="4191000" cy="1676400"/>
          </a:xfrm>
          <a:prstGeom prst="rect">
            <a:avLst/>
          </a:prstGeom>
          <a:noFill/>
          <a:ln w="9525">
            <a:noFill/>
            <a:miter lim="800000"/>
            <a:headEnd/>
            <a:tailEnd/>
          </a:ln>
        </p:spPr>
      </p:pic>
    </p:spTree>
    <p:extLst>
      <p:ext uri="{BB962C8B-B14F-4D97-AF65-F5344CB8AC3E}">
        <p14:creationId xmlns:p14="http://schemas.microsoft.com/office/powerpoint/2010/main" val="415758499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Investment Banking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121</a:t>
            </a:fld>
            <a:endParaRPr lang="en-US" dirty="0"/>
          </a:p>
        </p:txBody>
      </p:sp>
      <p:sp>
        <p:nvSpPr>
          <p:cNvPr id="4" name="Content Placeholder 3"/>
          <p:cNvSpPr>
            <a:spLocks noGrp="1"/>
          </p:cNvSpPr>
          <p:nvPr>
            <p:ph sz="quarter" idx="1"/>
          </p:nvPr>
        </p:nvSpPr>
        <p:spPr/>
        <p:txBody>
          <a:bodyPr/>
          <a:lstStyle/>
          <a:p>
            <a:r>
              <a:rPr lang="en-US" sz="2200" u="sng" dirty="0" smtClean="0"/>
              <a:t>Investment Banking, the sale of stocks and bonds for corporations, helps such companies raise funds by matching people and institutions who have money to invest with corporations in need of resources to exploit new opportunities</a:t>
            </a:r>
            <a:r>
              <a:rPr lang="en-US" dirty="0" smtClean="0"/>
              <a:t>.</a:t>
            </a:r>
          </a:p>
          <a:p>
            <a:endParaRPr lang="en-US" sz="800" dirty="0" smtClean="0"/>
          </a:p>
          <a:p>
            <a:pPr lvl="1"/>
            <a:r>
              <a:rPr lang="en-US" dirty="0" smtClean="0"/>
              <a:t>Corporations usually employ an investment banking firm to help sell their securities in the primary market.</a:t>
            </a:r>
          </a:p>
          <a:p>
            <a:pPr lvl="1"/>
            <a:endParaRPr lang="en-US" sz="800" dirty="0" smtClean="0"/>
          </a:p>
          <a:p>
            <a:pPr lvl="2"/>
            <a:r>
              <a:rPr lang="en-US" dirty="0" smtClean="0">
                <a:solidFill>
                  <a:srgbClr val="FF0000"/>
                </a:solidFill>
              </a:rPr>
              <a:t>An investment banker helps firms establish appropriate offering prices for their securities.  In addition, the investment banker takes care of the myriad of details and securities regulations involved in any sale of securities to the public.</a:t>
            </a:r>
            <a:endParaRPr lang="en-US" dirty="0">
              <a:solidFill>
                <a:srgbClr val="FF0000"/>
              </a:solidFill>
            </a:endParaRPr>
          </a:p>
        </p:txBody>
      </p:sp>
      <p:pic>
        <p:nvPicPr>
          <p:cNvPr id="5" name="Picture 4" descr="Banker clipart investor, Picture #2286817 banker clipart investor"/>
          <p:cNvPicPr/>
          <p:nvPr/>
        </p:nvPicPr>
        <p:blipFill>
          <a:blip r:embed="rId2" cstate="print"/>
          <a:srcRect/>
          <a:stretch>
            <a:fillRect/>
          </a:stretch>
        </p:blipFill>
        <p:spPr bwMode="auto">
          <a:xfrm>
            <a:off x="6172200" y="5410200"/>
            <a:ext cx="2971800" cy="1447800"/>
          </a:xfrm>
          <a:prstGeom prst="rect">
            <a:avLst/>
          </a:prstGeom>
          <a:noFill/>
          <a:ln w="9525">
            <a:noFill/>
            <a:miter lim="800000"/>
            <a:headEnd/>
            <a:tailEnd/>
          </a:ln>
        </p:spPr>
      </p:pic>
    </p:spTree>
    <p:extLst>
      <p:ext uri="{BB962C8B-B14F-4D97-AF65-F5344CB8AC3E}">
        <p14:creationId xmlns:p14="http://schemas.microsoft.com/office/powerpoint/2010/main" val="338681554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Securities Markets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122</a:t>
            </a:fld>
            <a:endParaRPr lang="en-US" dirty="0"/>
          </a:p>
        </p:txBody>
      </p:sp>
      <p:sp>
        <p:nvSpPr>
          <p:cNvPr id="4" name="Content Placeholder 3"/>
          <p:cNvSpPr>
            <a:spLocks noGrp="1"/>
          </p:cNvSpPr>
          <p:nvPr>
            <p:ph sz="quarter" idx="1"/>
          </p:nvPr>
        </p:nvSpPr>
        <p:spPr/>
        <p:txBody>
          <a:bodyPr/>
          <a:lstStyle/>
          <a:p>
            <a:r>
              <a:rPr lang="en-US" sz="2400" u="sng" dirty="0" smtClean="0"/>
              <a:t>Securities Markets provide a mechanism for buying and selling securities</a:t>
            </a:r>
            <a:r>
              <a:rPr lang="en-US" dirty="0" smtClean="0"/>
              <a:t>.</a:t>
            </a:r>
          </a:p>
          <a:p>
            <a:endParaRPr lang="en-US" sz="800" dirty="0" smtClean="0"/>
          </a:p>
          <a:p>
            <a:pPr lvl="1"/>
            <a:r>
              <a:rPr lang="en-US" dirty="0" smtClean="0"/>
              <a:t>They make it possible for owners to sell their stocks and bonds to other investors.  Thus, in the broadest sense, stocks and bonds markets may be thought of as providers of liquidity – the ability to turn security holdings into cash quickly.</a:t>
            </a:r>
          </a:p>
          <a:p>
            <a:pPr lvl="1"/>
            <a:endParaRPr lang="en-US" sz="800" dirty="0" smtClean="0"/>
          </a:p>
          <a:p>
            <a:pPr lvl="2"/>
            <a:r>
              <a:rPr lang="en-US" dirty="0" smtClean="0">
                <a:solidFill>
                  <a:srgbClr val="FF0000"/>
                </a:solidFill>
              </a:rPr>
              <a:t>The ability to sell securities at well-established market prices is one of the pillars of our capitalistic society.</a:t>
            </a:r>
            <a:endParaRPr lang="en-US" dirty="0">
              <a:solidFill>
                <a:srgbClr val="FF0000"/>
              </a:solidFill>
            </a:endParaRPr>
          </a:p>
        </p:txBody>
      </p:sp>
      <p:pic>
        <p:nvPicPr>
          <p:cNvPr id="7" name="Picture 6" descr="Home | Madison Avenue Securities, LLC."/>
          <p:cNvPicPr/>
          <p:nvPr/>
        </p:nvPicPr>
        <p:blipFill>
          <a:blip r:embed="rId2" cstate="print"/>
          <a:srcRect/>
          <a:stretch>
            <a:fillRect/>
          </a:stretch>
        </p:blipFill>
        <p:spPr bwMode="auto">
          <a:xfrm>
            <a:off x="5029200" y="4953000"/>
            <a:ext cx="4114800" cy="1905000"/>
          </a:xfrm>
          <a:prstGeom prst="rect">
            <a:avLst/>
          </a:prstGeom>
          <a:noFill/>
          <a:ln w="9525">
            <a:noFill/>
            <a:miter lim="800000"/>
            <a:headEnd/>
            <a:tailEnd/>
          </a:ln>
        </p:spPr>
      </p:pic>
    </p:spTree>
    <p:extLst>
      <p:ext uri="{BB962C8B-B14F-4D97-AF65-F5344CB8AC3E}">
        <p14:creationId xmlns:p14="http://schemas.microsoft.com/office/powerpoint/2010/main" val="122902506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Stock Markets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123</a:t>
            </a:fld>
            <a:endParaRPr lang="en-US" dirty="0"/>
          </a:p>
        </p:txBody>
      </p:sp>
      <p:sp>
        <p:nvSpPr>
          <p:cNvPr id="4" name="Content Placeholder 3"/>
          <p:cNvSpPr>
            <a:spLocks noGrp="1"/>
          </p:cNvSpPr>
          <p:nvPr>
            <p:ph sz="quarter" idx="1"/>
          </p:nvPr>
        </p:nvSpPr>
        <p:spPr/>
        <p:txBody>
          <a:bodyPr/>
          <a:lstStyle/>
          <a:p>
            <a:r>
              <a:rPr lang="en-US" sz="2400" u="sng" dirty="0" smtClean="0"/>
              <a:t>Stock Markets exist around the world.  The two biggest stock markets in the United States are the New York Stock Exchange (NYSE) and the NASDAQ market</a:t>
            </a:r>
            <a:r>
              <a:rPr lang="en-US" dirty="0" smtClean="0"/>
              <a:t>.</a:t>
            </a:r>
          </a:p>
          <a:p>
            <a:endParaRPr lang="en-US" sz="800" dirty="0" smtClean="0"/>
          </a:p>
          <a:p>
            <a:pPr lvl="1"/>
            <a:r>
              <a:rPr lang="en-US" dirty="0" smtClean="0"/>
              <a:t>The NYSE is the world’s largest stock exchange by market capitalization.  </a:t>
            </a:r>
          </a:p>
          <a:p>
            <a:pPr lvl="1"/>
            <a:endParaRPr lang="en-US" sz="800" dirty="0" smtClean="0"/>
          </a:p>
          <a:p>
            <a:pPr lvl="2"/>
            <a:r>
              <a:rPr lang="en-US" dirty="0" smtClean="0">
                <a:solidFill>
                  <a:srgbClr val="FF0000"/>
                </a:solidFill>
              </a:rPr>
              <a:t>NYSE used to be primarily a floor-traded market, where brokers met at trading posts on the floor to buy and sell common stock.  The brokers act as agents for their clients and do not own their own inventory.  Today, almost 80% of NYSE trading is electronic.</a:t>
            </a:r>
            <a:endParaRPr lang="en-US" dirty="0">
              <a:solidFill>
                <a:srgbClr val="FF0000"/>
              </a:solidFill>
            </a:endParaRPr>
          </a:p>
        </p:txBody>
      </p:sp>
      <p:pic>
        <p:nvPicPr>
          <p:cNvPr id="5" name="Picture 4" descr="New York Stock Exchange - Wikipedia"/>
          <p:cNvPicPr/>
          <p:nvPr/>
        </p:nvPicPr>
        <p:blipFill>
          <a:blip r:embed="rId2" cstate="print"/>
          <a:srcRect/>
          <a:stretch>
            <a:fillRect/>
          </a:stretch>
        </p:blipFill>
        <p:spPr bwMode="auto">
          <a:xfrm>
            <a:off x="6934200" y="5181600"/>
            <a:ext cx="2209800" cy="1676400"/>
          </a:xfrm>
          <a:prstGeom prst="rect">
            <a:avLst/>
          </a:prstGeom>
          <a:noFill/>
          <a:ln w="9525">
            <a:noFill/>
            <a:miter lim="800000"/>
            <a:headEnd/>
            <a:tailEnd/>
          </a:ln>
        </p:spPr>
      </p:pic>
    </p:spTree>
    <p:extLst>
      <p:ext uri="{BB962C8B-B14F-4D97-AF65-F5344CB8AC3E}">
        <p14:creationId xmlns:p14="http://schemas.microsoft.com/office/powerpoint/2010/main" val="310913062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Market Performance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124</a:t>
            </a:fld>
            <a:endParaRPr lang="en-US" dirty="0"/>
          </a:p>
        </p:txBody>
      </p:sp>
      <p:sp>
        <p:nvSpPr>
          <p:cNvPr id="4" name="Content Placeholder 3"/>
          <p:cNvSpPr>
            <a:spLocks noGrp="1"/>
          </p:cNvSpPr>
          <p:nvPr>
            <p:ph sz="quarter" idx="1"/>
          </p:nvPr>
        </p:nvSpPr>
        <p:spPr/>
        <p:txBody>
          <a:bodyPr/>
          <a:lstStyle/>
          <a:p>
            <a:r>
              <a:rPr lang="en-US" sz="2400" u="sng" dirty="0" smtClean="0"/>
              <a:t>Investors, especially professional money managers, want to know how well their investments are performing relative to the market as a whole</a:t>
            </a:r>
            <a:r>
              <a:rPr lang="en-US" dirty="0" smtClean="0"/>
              <a:t>.</a:t>
            </a:r>
          </a:p>
          <a:p>
            <a:endParaRPr lang="en-US" sz="800" dirty="0" smtClean="0"/>
          </a:p>
          <a:p>
            <a:pPr lvl="1"/>
            <a:r>
              <a:rPr lang="en-US" dirty="0" smtClean="0"/>
              <a:t>They also need to know how their companies’ securities are performing when compared with their competitors.’</a:t>
            </a:r>
          </a:p>
          <a:p>
            <a:pPr lvl="1"/>
            <a:endParaRPr lang="en-US" sz="800" dirty="0" smtClean="0"/>
          </a:p>
          <a:p>
            <a:pPr lvl="2"/>
            <a:r>
              <a:rPr lang="en-US" dirty="0" smtClean="0">
                <a:solidFill>
                  <a:srgbClr val="FF0000"/>
                </a:solidFill>
              </a:rPr>
              <a:t>Thus, performance measures – averages and indexes – are very important to many different people.  They not only indicate the performance of a particular securities market but also provide a measure of the overall health of the economy.</a:t>
            </a:r>
            <a:endParaRPr lang="en-US" dirty="0">
              <a:solidFill>
                <a:srgbClr val="FF0000"/>
              </a:solidFill>
            </a:endParaRPr>
          </a:p>
        </p:txBody>
      </p:sp>
      <p:pic>
        <p:nvPicPr>
          <p:cNvPr id="6" name="Picture 5" descr="2020 North American Equity Investors - European Equities | Greenwich  Associates"/>
          <p:cNvPicPr/>
          <p:nvPr/>
        </p:nvPicPr>
        <p:blipFill>
          <a:blip r:embed="rId2" cstate="print"/>
          <a:srcRect/>
          <a:stretch>
            <a:fillRect/>
          </a:stretch>
        </p:blipFill>
        <p:spPr bwMode="auto">
          <a:xfrm>
            <a:off x="5715000" y="5276850"/>
            <a:ext cx="3429000" cy="1581150"/>
          </a:xfrm>
          <a:prstGeom prst="rect">
            <a:avLst/>
          </a:prstGeom>
          <a:noFill/>
          <a:ln w="9525">
            <a:noFill/>
            <a:miter lim="800000"/>
            <a:headEnd/>
            <a:tailEnd/>
          </a:ln>
        </p:spPr>
      </p:pic>
    </p:spTree>
    <p:extLst>
      <p:ext uri="{BB962C8B-B14F-4D97-AF65-F5344CB8AC3E}">
        <p14:creationId xmlns:p14="http://schemas.microsoft.com/office/powerpoint/2010/main" val="281634721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Market Performance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125</a:t>
            </a:fld>
            <a:endParaRPr lang="en-US" dirty="0"/>
          </a:p>
        </p:txBody>
      </p:sp>
      <p:sp>
        <p:nvSpPr>
          <p:cNvPr id="4" name="Content Placeholder 3"/>
          <p:cNvSpPr>
            <a:spLocks noGrp="1"/>
          </p:cNvSpPr>
          <p:nvPr>
            <p:ph sz="quarter" idx="1"/>
          </p:nvPr>
        </p:nvSpPr>
        <p:spPr/>
        <p:txBody>
          <a:bodyPr/>
          <a:lstStyle/>
          <a:p>
            <a:r>
              <a:rPr lang="en-US" sz="2400" u="sng" dirty="0" smtClean="0"/>
              <a:t>Indexes and averages are used to measure stock prices</a:t>
            </a:r>
            <a:r>
              <a:rPr lang="en-US" dirty="0" smtClean="0"/>
              <a:t>.</a:t>
            </a:r>
          </a:p>
          <a:p>
            <a:endParaRPr lang="en-US" sz="800" dirty="0" smtClean="0"/>
          </a:p>
          <a:p>
            <a:pPr lvl="1"/>
            <a:r>
              <a:rPr lang="en-US" dirty="0" smtClean="0"/>
              <a:t>An </a:t>
            </a:r>
            <a:r>
              <a:rPr lang="en-US" u="sng" dirty="0" smtClean="0"/>
              <a:t>Index</a:t>
            </a:r>
            <a:r>
              <a:rPr lang="en-US" dirty="0" smtClean="0"/>
              <a:t> compares current stock prices with those in a specified base period.  An </a:t>
            </a:r>
            <a:r>
              <a:rPr lang="en-US" u="sng" dirty="0" smtClean="0"/>
              <a:t>Average</a:t>
            </a:r>
            <a:r>
              <a:rPr lang="en-US" dirty="0" smtClean="0"/>
              <a:t> is the average of certain stock prices.</a:t>
            </a:r>
          </a:p>
          <a:p>
            <a:pPr lvl="1"/>
            <a:endParaRPr lang="en-US" sz="800" dirty="0" smtClean="0"/>
          </a:p>
          <a:p>
            <a:pPr lvl="2"/>
            <a:r>
              <a:rPr lang="en-US" dirty="0" smtClean="0">
                <a:solidFill>
                  <a:srgbClr val="FF0000"/>
                </a:solidFill>
              </a:rPr>
              <a:t>Investors perform better by keeping an eye on the long-term trend line and not the short-term fluctuations.</a:t>
            </a:r>
          </a:p>
          <a:p>
            <a:pPr lvl="2"/>
            <a:r>
              <a:rPr lang="en-US" dirty="0" smtClean="0">
                <a:solidFill>
                  <a:srgbClr val="FF0000"/>
                </a:solidFill>
              </a:rPr>
              <a:t>Many investors follow the activity of the Dow Jones Industrial Average to see whether the stock market has gone up or down.</a:t>
            </a:r>
            <a:endParaRPr lang="en-US" dirty="0">
              <a:solidFill>
                <a:srgbClr val="FF0000"/>
              </a:solidFill>
            </a:endParaRPr>
          </a:p>
        </p:txBody>
      </p:sp>
      <p:pic>
        <p:nvPicPr>
          <p:cNvPr id="5" name="Picture 4" descr="How Trend Analysis Can Help Your Business Better Analyze the Changing Market  Trends | Infiniti's Latest Blog Reveals | Business Wire"/>
          <p:cNvPicPr/>
          <p:nvPr/>
        </p:nvPicPr>
        <p:blipFill>
          <a:blip r:embed="rId2" cstate="print"/>
          <a:srcRect/>
          <a:stretch>
            <a:fillRect/>
          </a:stretch>
        </p:blipFill>
        <p:spPr bwMode="auto">
          <a:xfrm>
            <a:off x="5486400" y="4876800"/>
            <a:ext cx="3657600" cy="1981200"/>
          </a:xfrm>
          <a:prstGeom prst="rect">
            <a:avLst/>
          </a:prstGeom>
          <a:noFill/>
          <a:ln w="9525">
            <a:noFill/>
            <a:miter lim="800000"/>
            <a:headEnd/>
            <a:tailEnd/>
          </a:ln>
        </p:spPr>
      </p:pic>
    </p:spTree>
    <p:extLst>
      <p:ext uri="{BB962C8B-B14F-4D97-AF65-F5344CB8AC3E}">
        <p14:creationId xmlns:p14="http://schemas.microsoft.com/office/powerpoint/2010/main" val="382901444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126</a:t>
            </a:fld>
            <a:endParaRPr lang="en-US" dirty="0"/>
          </a:p>
        </p:txBody>
      </p:sp>
      <p:sp>
        <p:nvSpPr>
          <p:cNvPr id="4" name="Content Placeholder 3"/>
          <p:cNvSpPr>
            <a:spLocks noGrp="1"/>
          </p:cNvSpPr>
          <p:nvPr>
            <p:ph sz="quarter" idx="1"/>
          </p:nvPr>
        </p:nvSpPr>
        <p:spPr/>
        <p:txBody>
          <a:bodyPr/>
          <a:lstStyle/>
          <a:p>
            <a:endParaRPr lang="en-US" dirty="0"/>
          </a:p>
        </p:txBody>
      </p:sp>
      <p:pic>
        <p:nvPicPr>
          <p:cNvPr id="4105" name="Picture 9" descr="C:\Users\michaelm\AppData\Local\Microsoft\Windows\INetCache\IE\8ZR0P28V\the-end1[1].jpg"/>
          <p:cNvPicPr>
            <a:picLocks noChangeAspect="1" noChangeArrowheads="1"/>
          </p:cNvPicPr>
          <p:nvPr/>
        </p:nvPicPr>
        <p:blipFill>
          <a:blip r:embed="rId2" cstate="print"/>
          <a:srcRect/>
          <a:stretch>
            <a:fillRect/>
          </a:stretch>
        </p:blipFill>
        <p:spPr bwMode="auto">
          <a:xfrm>
            <a:off x="152400" y="152400"/>
            <a:ext cx="8763000" cy="61722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External Uses of Accounting Info</a:t>
            </a:r>
            <a:br>
              <a:rPr lang="en-US" dirty="0" smtClean="0"/>
            </a:br>
            <a:r>
              <a:rPr lang="en-US" sz="2000" dirty="0" smtClean="0"/>
              <a:t>Annual Report</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13</a:t>
            </a:fld>
            <a:endParaRPr lang="en-US" dirty="0"/>
          </a:p>
        </p:txBody>
      </p:sp>
      <p:sp>
        <p:nvSpPr>
          <p:cNvPr id="4" name="Content Placeholder 3"/>
          <p:cNvSpPr>
            <a:spLocks noGrp="1"/>
          </p:cNvSpPr>
          <p:nvPr>
            <p:ph sz="quarter" idx="1"/>
          </p:nvPr>
        </p:nvSpPr>
        <p:spPr/>
        <p:txBody>
          <a:bodyPr/>
          <a:lstStyle/>
          <a:p>
            <a:r>
              <a:rPr lang="en-US" sz="2400" u="sng" dirty="0" smtClean="0"/>
              <a:t>Managers also use accounting statements to report the business’s financial performance to outsiders</a:t>
            </a:r>
            <a:r>
              <a:rPr lang="en-US" dirty="0" smtClean="0"/>
              <a:t>.</a:t>
            </a:r>
          </a:p>
          <a:p>
            <a:endParaRPr lang="en-US" sz="800" dirty="0" smtClean="0"/>
          </a:p>
          <a:p>
            <a:pPr lvl="1"/>
            <a:r>
              <a:rPr lang="en-US" dirty="0" smtClean="0"/>
              <a:t>Such statements are used for filing income taxes, obtaining credit from lenders, and reporting results to the firm’s stockholders.</a:t>
            </a:r>
          </a:p>
          <a:p>
            <a:pPr lvl="1"/>
            <a:endParaRPr lang="en-US" sz="800" dirty="0" smtClean="0"/>
          </a:p>
          <a:p>
            <a:pPr lvl="2"/>
            <a:r>
              <a:rPr lang="en-US" dirty="0" smtClean="0">
                <a:solidFill>
                  <a:srgbClr val="FF0000"/>
                </a:solidFill>
              </a:rPr>
              <a:t>They become the basis for the information provided in the official corporate </a:t>
            </a:r>
            <a:r>
              <a:rPr lang="en-US" u="sng" dirty="0" smtClean="0">
                <a:solidFill>
                  <a:srgbClr val="FF0000"/>
                </a:solidFill>
              </a:rPr>
              <a:t>Annual Report</a:t>
            </a:r>
            <a:r>
              <a:rPr lang="en-US" dirty="0" smtClean="0">
                <a:solidFill>
                  <a:srgbClr val="FF0000"/>
                </a:solidFill>
              </a:rPr>
              <a:t>, which is a summary of the company’s financial information, products, and growth plans for owners and potential investors.  </a:t>
            </a:r>
            <a:endParaRPr lang="en-US" dirty="0">
              <a:solidFill>
                <a:srgbClr val="FF0000"/>
              </a:solidFill>
            </a:endParaRPr>
          </a:p>
        </p:txBody>
      </p:sp>
      <p:pic>
        <p:nvPicPr>
          <p:cNvPr id="5" name="Picture 4" descr="What is an Annual Report? Definitions, Requirements, and Examples"/>
          <p:cNvPicPr/>
          <p:nvPr/>
        </p:nvPicPr>
        <p:blipFill>
          <a:blip r:embed="rId2" cstate="print"/>
          <a:srcRect/>
          <a:stretch>
            <a:fillRect/>
          </a:stretch>
        </p:blipFill>
        <p:spPr bwMode="auto">
          <a:xfrm>
            <a:off x="5257800" y="4953000"/>
            <a:ext cx="3886200" cy="19050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External Uses of Accounting Info</a:t>
            </a:r>
            <a:br>
              <a:rPr lang="en-US" dirty="0" smtClean="0"/>
            </a:br>
            <a:r>
              <a:rPr lang="en-US" sz="2000" dirty="0" smtClean="0"/>
              <a:t>Annual Report - Financial Statements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14</a:t>
            </a:fld>
            <a:endParaRPr lang="en-US" dirty="0"/>
          </a:p>
        </p:txBody>
      </p:sp>
      <p:sp>
        <p:nvSpPr>
          <p:cNvPr id="4" name="Content Placeholder 3"/>
          <p:cNvSpPr>
            <a:spLocks noGrp="1"/>
          </p:cNvSpPr>
          <p:nvPr>
            <p:ph sz="quarter" idx="1"/>
          </p:nvPr>
        </p:nvSpPr>
        <p:spPr/>
        <p:txBody>
          <a:bodyPr>
            <a:normAutofit/>
          </a:bodyPr>
          <a:lstStyle/>
          <a:p>
            <a:r>
              <a:rPr lang="en-US" sz="2400" u="sng" dirty="0" smtClean="0"/>
              <a:t>The most important component of an Annual Report is the signature of a CPA that the required financial statements are an accurate reflection of the underlying financial condition of the </a:t>
            </a:r>
            <a:r>
              <a:rPr lang="en-US" sz="2400" u="sng" dirty="0" smtClean="0"/>
              <a:t>firm</a:t>
            </a:r>
            <a:r>
              <a:rPr lang="en-US" dirty="0"/>
              <a:t>.</a:t>
            </a:r>
            <a:endParaRPr lang="en-US" dirty="0" smtClean="0"/>
          </a:p>
          <a:p>
            <a:endParaRPr lang="en-US" sz="900" dirty="0" smtClean="0"/>
          </a:p>
          <a:p>
            <a:pPr lvl="1"/>
            <a:r>
              <a:rPr lang="en-US" sz="1800" dirty="0" smtClean="0">
                <a:solidFill>
                  <a:srgbClr val="FF0000"/>
                </a:solidFill>
              </a:rPr>
              <a:t>Financial statements evaluate the return on stockholder’s investments and the overall quality of the firms management team.</a:t>
            </a:r>
          </a:p>
          <a:p>
            <a:pPr lvl="1"/>
            <a:r>
              <a:rPr lang="en-US" sz="1800" dirty="0" smtClean="0">
                <a:solidFill>
                  <a:srgbClr val="FF0000"/>
                </a:solidFill>
              </a:rPr>
              <a:t>Lenders look at financial statements to determine a company’s ability to meet current and future debt obligations if a loan or credit is granted.</a:t>
            </a:r>
          </a:p>
          <a:p>
            <a:pPr lvl="1"/>
            <a:r>
              <a:rPr lang="en-US" sz="1800" dirty="0" smtClean="0">
                <a:solidFill>
                  <a:srgbClr val="FF0000"/>
                </a:solidFill>
              </a:rPr>
              <a:t>Labor unions and employees use financial statements to establish reasonable expectations for salary and other benefit requests.</a:t>
            </a:r>
            <a:endParaRPr lang="en-US" sz="1800" dirty="0">
              <a:solidFill>
                <a:srgbClr val="FF0000"/>
              </a:solidFill>
            </a:endParaRPr>
          </a:p>
        </p:txBody>
      </p:sp>
      <p:pic>
        <p:nvPicPr>
          <p:cNvPr id="5" name="Picture 4" descr="A Visual Guide to Your Business Financial Statement - The Business Backer"/>
          <p:cNvPicPr/>
          <p:nvPr/>
        </p:nvPicPr>
        <p:blipFill>
          <a:blip r:embed="rId2" cstate="print"/>
          <a:srcRect/>
          <a:stretch>
            <a:fillRect/>
          </a:stretch>
        </p:blipFill>
        <p:spPr bwMode="auto">
          <a:xfrm>
            <a:off x="6096000" y="4953000"/>
            <a:ext cx="3048000" cy="1905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Accounting Process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15</a:t>
            </a:fld>
            <a:endParaRPr lang="en-US" dirty="0"/>
          </a:p>
        </p:txBody>
      </p:sp>
      <p:sp>
        <p:nvSpPr>
          <p:cNvPr id="4" name="Content Placeholder 3"/>
          <p:cNvSpPr>
            <a:spLocks noGrp="1"/>
          </p:cNvSpPr>
          <p:nvPr>
            <p:ph sz="quarter" idx="1"/>
          </p:nvPr>
        </p:nvSpPr>
        <p:spPr/>
        <p:txBody>
          <a:bodyPr/>
          <a:lstStyle/>
          <a:p>
            <a:r>
              <a:rPr lang="en-US" sz="2400" u="sng" dirty="0" smtClean="0"/>
              <a:t>Many view accounting as a primary business language.  It is of little use, however, unless you know how to “speak” it</a:t>
            </a:r>
            <a:r>
              <a:rPr lang="en-US" dirty="0" smtClean="0"/>
              <a:t>.</a:t>
            </a:r>
          </a:p>
          <a:p>
            <a:endParaRPr lang="en-US" sz="800" dirty="0" smtClean="0"/>
          </a:p>
          <a:p>
            <a:pPr lvl="1"/>
            <a:r>
              <a:rPr lang="en-US" sz="2000" dirty="0" smtClean="0"/>
              <a:t>Fortunately, the fundamentals – the accounting equation and the double-entry bookkeeping system – are not difficult to learn</a:t>
            </a:r>
            <a:r>
              <a:rPr lang="en-US" dirty="0" smtClean="0"/>
              <a:t>.</a:t>
            </a:r>
          </a:p>
          <a:p>
            <a:pPr lvl="1"/>
            <a:endParaRPr lang="en-US" sz="800" dirty="0" smtClean="0"/>
          </a:p>
          <a:p>
            <a:pPr lvl="2"/>
            <a:r>
              <a:rPr lang="en-US" dirty="0" smtClean="0">
                <a:solidFill>
                  <a:srgbClr val="FF0000"/>
                </a:solidFill>
              </a:rPr>
              <a:t>These two concepts serve as the starting point for all currently accepted accounting principles.</a:t>
            </a:r>
            <a:endParaRPr lang="en-US" dirty="0">
              <a:solidFill>
                <a:srgbClr val="FF0000"/>
              </a:solidFill>
            </a:endParaRPr>
          </a:p>
        </p:txBody>
      </p:sp>
      <p:pic>
        <p:nvPicPr>
          <p:cNvPr id="5" name="Picture 4" descr="Define accounting, Process of Accounting"/>
          <p:cNvPicPr/>
          <p:nvPr/>
        </p:nvPicPr>
        <p:blipFill>
          <a:blip r:embed="rId2" cstate="print"/>
          <a:srcRect/>
          <a:stretch>
            <a:fillRect/>
          </a:stretch>
        </p:blipFill>
        <p:spPr bwMode="auto">
          <a:xfrm>
            <a:off x="5105400" y="3810000"/>
            <a:ext cx="4038600" cy="35433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Accounting Equation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16</a:t>
            </a:fld>
            <a:endParaRPr lang="en-US" dirty="0"/>
          </a:p>
        </p:txBody>
      </p:sp>
      <p:sp>
        <p:nvSpPr>
          <p:cNvPr id="4" name="Content Placeholder 3"/>
          <p:cNvSpPr>
            <a:spLocks noGrp="1"/>
          </p:cNvSpPr>
          <p:nvPr>
            <p:ph sz="quarter" idx="1"/>
          </p:nvPr>
        </p:nvSpPr>
        <p:spPr/>
        <p:txBody>
          <a:bodyPr>
            <a:normAutofit lnSpcReduction="10000"/>
          </a:bodyPr>
          <a:lstStyle/>
          <a:p>
            <a:r>
              <a:rPr lang="en-US" sz="2300" u="sng" dirty="0" smtClean="0"/>
              <a:t>The relationship among assets, liabilities, and owner’s equity is a fundamental concept in accounting and is known as the Accounting Equation (Assets = Liabilities + Owner’s Equity)</a:t>
            </a:r>
            <a:r>
              <a:rPr lang="en-US" sz="2300" dirty="0" smtClean="0"/>
              <a:t>.</a:t>
            </a:r>
          </a:p>
          <a:p>
            <a:endParaRPr lang="en-US" sz="800" dirty="0" smtClean="0"/>
          </a:p>
          <a:p>
            <a:pPr lvl="1"/>
            <a:r>
              <a:rPr lang="en-US" u="sng" dirty="0" smtClean="0"/>
              <a:t>Assets</a:t>
            </a:r>
          </a:p>
          <a:p>
            <a:pPr lvl="2"/>
            <a:r>
              <a:rPr lang="en-US" dirty="0" smtClean="0">
                <a:solidFill>
                  <a:srgbClr val="FF0000"/>
                </a:solidFill>
              </a:rPr>
              <a:t>A firm’s economic resources, or items of value that it owns, such as cash, inventory, land, equipment, buildings, and other tangible and intangible things.</a:t>
            </a:r>
          </a:p>
          <a:p>
            <a:pPr lvl="2"/>
            <a:endParaRPr lang="en-US" sz="800" dirty="0" smtClean="0"/>
          </a:p>
          <a:p>
            <a:pPr lvl="1"/>
            <a:r>
              <a:rPr lang="en-US" u="sng" dirty="0" smtClean="0"/>
              <a:t>Liabilities</a:t>
            </a:r>
          </a:p>
          <a:p>
            <a:pPr lvl="2"/>
            <a:r>
              <a:rPr lang="en-US" dirty="0" smtClean="0">
                <a:solidFill>
                  <a:srgbClr val="FF0000"/>
                </a:solidFill>
              </a:rPr>
              <a:t>Debts that a firm owes to others.</a:t>
            </a:r>
          </a:p>
          <a:p>
            <a:pPr lvl="2"/>
            <a:endParaRPr lang="en-US" sz="900" dirty="0" smtClean="0"/>
          </a:p>
          <a:p>
            <a:pPr lvl="1"/>
            <a:r>
              <a:rPr lang="en-US" u="sng" dirty="0" smtClean="0"/>
              <a:t>Owner’s Equity</a:t>
            </a:r>
          </a:p>
          <a:p>
            <a:pPr lvl="2"/>
            <a:r>
              <a:rPr lang="en-US" dirty="0" smtClean="0">
                <a:solidFill>
                  <a:srgbClr val="FF0000"/>
                </a:solidFill>
              </a:rPr>
              <a:t>Equals Assets minus Liabilities and reflects historical values of initial and ongoing financial contribution(s) to the company.</a:t>
            </a:r>
            <a:endParaRPr lang="en-US" dirty="0">
              <a:solidFill>
                <a:srgbClr val="FF0000"/>
              </a:solidFill>
            </a:endParaRPr>
          </a:p>
        </p:txBody>
      </p:sp>
      <p:pic>
        <p:nvPicPr>
          <p:cNvPr id="5" name="Picture 4" descr="The Accounting Equation Table | Double Entry Bookkeeping"/>
          <p:cNvPicPr/>
          <p:nvPr/>
        </p:nvPicPr>
        <p:blipFill>
          <a:blip r:embed="rId2" cstate="print"/>
          <a:srcRect/>
          <a:stretch>
            <a:fillRect/>
          </a:stretch>
        </p:blipFill>
        <p:spPr bwMode="auto">
          <a:xfrm>
            <a:off x="5486400" y="3733800"/>
            <a:ext cx="2743200" cy="1524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Double-Entry Bookkeeping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17</a:t>
            </a:fld>
            <a:endParaRPr lang="en-US" dirty="0"/>
          </a:p>
        </p:txBody>
      </p:sp>
      <p:sp>
        <p:nvSpPr>
          <p:cNvPr id="4" name="Content Placeholder 3"/>
          <p:cNvSpPr>
            <a:spLocks noGrp="1"/>
          </p:cNvSpPr>
          <p:nvPr>
            <p:ph sz="quarter" idx="1"/>
          </p:nvPr>
        </p:nvSpPr>
        <p:spPr/>
        <p:txBody>
          <a:bodyPr/>
          <a:lstStyle/>
          <a:p>
            <a:r>
              <a:rPr lang="en-US" sz="2400" u="sng" dirty="0" smtClean="0"/>
              <a:t>Double-Entry Bookkeeping is a system of recording and classifying business transactions in separate accounts in order to maintain the balance of the Accounting Equation </a:t>
            </a:r>
          </a:p>
          <a:p>
            <a:r>
              <a:rPr lang="en-US" sz="2400" u="sng" dirty="0" smtClean="0"/>
              <a:t>(Assets = Liabilities + Owner’s Equity</a:t>
            </a:r>
            <a:r>
              <a:rPr lang="en-US" dirty="0" smtClean="0"/>
              <a:t>)</a:t>
            </a:r>
          </a:p>
          <a:p>
            <a:endParaRPr lang="en-US" sz="800" dirty="0" smtClean="0"/>
          </a:p>
          <a:p>
            <a:pPr lvl="1"/>
            <a:r>
              <a:rPr lang="en-US" sz="2000" dirty="0" smtClean="0">
                <a:solidFill>
                  <a:srgbClr val="0070C0"/>
                </a:solidFill>
              </a:rPr>
              <a:t>For example, If an owner buys $200 worth of product on credit then it should later be recorded once as a liability, or debt to a supplier, and again as an asset known as “inventory</a:t>
            </a:r>
            <a:r>
              <a:rPr lang="en-US" dirty="0" smtClean="0">
                <a:solidFill>
                  <a:srgbClr val="0070C0"/>
                </a:solidFill>
              </a:rPr>
              <a:t>.”</a:t>
            </a:r>
            <a:endParaRPr lang="en-US" dirty="0">
              <a:solidFill>
                <a:srgbClr val="0070C0"/>
              </a:solidFill>
            </a:endParaRPr>
          </a:p>
        </p:txBody>
      </p:sp>
      <p:pic>
        <p:nvPicPr>
          <p:cNvPr id="5" name="Picture 4" descr="What is Double Entry Accounting &amp; Bookkeeping? - Example | Explanation"/>
          <p:cNvPicPr/>
          <p:nvPr/>
        </p:nvPicPr>
        <p:blipFill>
          <a:blip r:embed="rId2" cstate="print"/>
          <a:srcRect/>
          <a:stretch>
            <a:fillRect/>
          </a:stretch>
        </p:blipFill>
        <p:spPr bwMode="auto">
          <a:xfrm>
            <a:off x="1676400" y="4648200"/>
            <a:ext cx="5943600" cy="157912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Accounting Cycle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18</a:t>
            </a:fld>
            <a:endParaRPr lang="en-US" dirty="0"/>
          </a:p>
        </p:txBody>
      </p:sp>
      <p:sp>
        <p:nvSpPr>
          <p:cNvPr id="4" name="Content Placeholder 3"/>
          <p:cNvSpPr>
            <a:spLocks noGrp="1"/>
          </p:cNvSpPr>
          <p:nvPr>
            <p:ph sz="quarter" idx="1"/>
          </p:nvPr>
        </p:nvSpPr>
        <p:spPr/>
        <p:txBody>
          <a:bodyPr/>
          <a:lstStyle/>
          <a:p>
            <a:r>
              <a:rPr lang="en-US" sz="2400" u="sng" dirty="0" smtClean="0"/>
              <a:t>An Accounting Cycle is the four-step procedure of an accounting system, which includes</a:t>
            </a:r>
            <a:r>
              <a:rPr lang="en-US" dirty="0" smtClean="0"/>
              <a:t>: </a:t>
            </a:r>
          </a:p>
          <a:p>
            <a:endParaRPr lang="en-US" sz="800" dirty="0" smtClean="0"/>
          </a:p>
          <a:p>
            <a:pPr marL="731520" lvl="1" indent="-457200">
              <a:buFont typeface="+mj-lt"/>
              <a:buAutoNum type="arabicPeriod"/>
            </a:pPr>
            <a:r>
              <a:rPr lang="en-US" dirty="0" smtClean="0">
                <a:solidFill>
                  <a:srgbClr val="FF0000"/>
                </a:solidFill>
              </a:rPr>
              <a:t>Examining source documents (checks, receipts, etc.).</a:t>
            </a:r>
          </a:p>
          <a:p>
            <a:pPr marL="731520" lvl="1" indent="-457200">
              <a:buFont typeface="+mj-lt"/>
              <a:buAutoNum type="arabicPeriod"/>
            </a:pPr>
            <a:r>
              <a:rPr lang="en-US" dirty="0" smtClean="0">
                <a:solidFill>
                  <a:srgbClr val="FF0000"/>
                </a:solidFill>
              </a:rPr>
              <a:t>Recording transactions in an accounting journal.</a:t>
            </a:r>
          </a:p>
          <a:p>
            <a:pPr marL="731520" lvl="1" indent="-457200">
              <a:buFont typeface="+mj-lt"/>
              <a:buAutoNum type="arabicPeriod"/>
            </a:pPr>
            <a:r>
              <a:rPr lang="en-US" dirty="0" smtClean="0">
                <a:solidFill>
                  <a:srgbClr val="FF0000"/>
                </a:solidFill>
              </a:rPr>
              <a:t>Posting recorded transactions from the journal into a ledger.</a:t>
            </a:r>
          </a:p>
          <a:p>
            <a:pPr marL="731520" lvl="1" indent="-457200">
              <a:buFont typeface="+mj-lt"/>
              <a:buAutoNum type="arabicPeriod"/>
            </a:pPr>
            <a:r>
              <a:rPr lang="en-US" dirty="0" smtClean="0">
                <a:solidFill>
                  <a:srgbClr val="FF0000"/>
                </a:solidFill>
              </a:rPr>
              <a:t>Preparing financial statements.</a:t>
            </a:r>
          </a:p>
        </p:txBody>
      </p:sp>
      <p:pic>
        <p:nvPicPr>
          <p:cNvPr id="5" name="Picture 4" descr="What Is the Accounting Cycle, and How Do I Use It for My Business?"/>
          <p:cNvPicPr/>
          <p:nvPr/>
        </p:nvPicPr>
        <p:blipFill>
          <a:blip r:embed="rId2" cstate="print"/>
          <a:srcRect/>
          <a:stretch>
            <a:fillRect/>
          </a:stretch>
        </p:blipFill>
        <p:spPr bwMode="auto">
          <a:xfrm>
            <a:off x="5638800" y="4038600"/>
            <a:ext cx="3505200" cy="3070017"/>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Statements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19</a:t>
            </a:fld>
            <a:endParaRPr lang="en-US" dirty="0"/>
          </a:p>
        </p:txBody>
      </p:sp>
      <p:sp>
        <p:nvSpPr>
          <p:cNvPr id="4" name="Content Placeholder 3"/>
          <p:cNvSpPr>
            <a:spLocks noGrp="1"/>
          </p:cNvSpPr>
          <p:nvPr>
            <p:ph sz="quarter" idx="1"/>
          </p:nvPr>
        </p:nvSpPr>
        <p:spPr/>
        <p:txBody>
          <a:bodyPr/>
          <a:lstStyle/>
          <a:p>
            <a:r>
              <a:rPr lang="en-US" sz="2400" u="sng" dirty="0" smtClean="0"/>
              <a:t>The end result of the accounting process is a series of financial statements</a:t>
            </a:r>
            <a:r>
              <a:rPr lang="en-US" dirty="0" smtClean="0"/>
              <a:t>.</a:t>
            </a:r>
          </a:p>
          <a:p>
            <a:endParaRPr lang="en-US" sz="800" dirty="0" smtClean="0"/>
          </a:p>
          <a:p>
            <a:pPr lvl="1"/>
            <a:r>
              <a:rPr lang="en-US" dirty="0" smtClean="0"/>
              <a:t>The Income Statement, Balance Sheet, and Statement of Cash Flows are the best known examples of financial statements.</a:t>
            </a:r>
          </a:p>
          <a:p>
            <a:pPr lvl="1"/>
            <a:endParaRPr lang="en-US" sz="800" dirty="0" smtClean="0"/>
          </a:p>
          <a:p>
            <a:pPr lvl="2"/>
            <a:r>
              <a:rPr lang="en-US" dirty="0" smtClean="0">
                <a:solidFill>
                  <a:srgbClr val="FF0000"/>
                </a:solidFill>
              </a:rPr>
              <a:t>They are provided to stockholders and potential investors in a firm’s annual report as well as to other relevant outsiders such as creditor’s, government agencies, and the Internal Revenue Service.</a:t>
            </a:r>
            <a:endParaRPr lang="en-US" dirty="0">
              <a:solidFill>
                <a:srgbClr val="FF0000"/>
              </a:solidFill>
            </a:endParaRPr>
          </a:p>
        </p:txBody>
      </p:sp>
      <p:pic>
        <p:nvPicPr>
          <p:cNvPr id="5" name="Picture 4" descr="WHAT A LAWYER CAN LEARN FROM FINANCIAL STATEMENTS - VIETNAM LAW MENTOR"/>
          <p:cNvPicPr/>
          <p:nvPr/>
        </p:nvPicPr>
        <p:blipFill>
          <a:blip r:embed="rId2" cstate="print"/>
          <a:srcRect/>
          <a:stretch>
            <a:fillRect/>
          </a:stretch>
        </p:blipFill>
        <p:spPr bwMode="auto">
          <a:xfrm>
            <a:off x="5181600" y="4572000"/>
            <a:ext cx="3962400" cy="2286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smtClean="0"/>
              <a:t>Part Six: Financing the Enterprise</a:t>
            </a:r>
            <a:endParaRPr lang="en-US" sz="26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a:t>
            </a:fld>
            <a:endParaRPr lang="en-US" dirty="0"/>
          </a:p>
        </p:txBody>
      </p:sp>
      <p:sp>
        <p:nvSpPr>
          <p:cNvPr id="4" name="Content Placeholder 3"/>
          <p:cNvSpPr>
            <a:spLocks noGrp="1"/>
          </p:cNvSpPr>
          <p:nvPr>
            <p:ph sz="quarter" idx="1"/>
          </p:nvPr>
        </p:nvSpPr>
        <p:spPr/>
        <p:txBody>
          <a:bodyPr>
            <a:normAutofit/>
          </a:bodyPr>
          <a:lstStyle/>
          <a:p>
            <a:r>
              <a:rPr lang="en-US" sz="2400" u="sng" dirty="0" smtClean="0"/>
              <a:t>Chapter Fourteen: Accounting and Financial Statements</a:t>
            </a:r>
          </a:p>
        </p:txBody>
      </p:sp>
      <p:pic>
        <p:nvPicPr>
          <p:cNvPr id="8" name="Picture 7" descr="Financial statement icon - vector illustration . statement, balance sheet,  audit, accounting, report, income, infographic, template, presentation,  concept, banner, pictogram, icon set, icons . 4971899 Vector Art at Vecteez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2452" y="3375660"/>
            <a:ext cx="4593336" cy="2259330"/>
          </a:xfrm>
          <a:prstGeom prst="rect">
            <a:avLst/>
          </a:prstGeom>
          <a:noFill/>
          <a:ln>
            <a:noFill/>
          </a:ln>
        </p:spPr>
      </p:pic>
      <p:pic>
        <p:nvPicPr>
          <p:cNvPr id="9" name="Picture 8" descr="Accounting Defined | NetSuit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943" y="3429000"/>
            <a:ext cx="4114800" cy="2205990"/>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Income Statement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20</a:t>
            </a:fld>
            <a:endParaRPr lang="en-US" dirty="0"/>
          </a:p>
        </p:txBody>
      </p:sp>
      <p:sp>
        <p:nvSpPr>
          <p:cNvPr id="4" name="Content Placeholder 3"/>
          <p:cNvSpPr>
            <a:spLocks noGrp="1"/>
          </p:cNvSpPr>
          <p:nvPr>
            <p:ph sz="quarter" idx="1"/>
          </p:nvPr>
        </p:nvSpPr>
        <p:spPr/>
        <p:txBody>
          <a:bodyPr>
            <a:normAutofit/>
          </a:bodyPr>
          <a:lstStyle/>
          <a:p>
            <a:r>
              <a:rPr lang="en-US" sz="2400" u="sng" dirty="0" smtClean="0"/>
              <a:t>The question, “What’s the bottom line?” derives from the income statement, where the bottom line shows the overall profit or loss of the company after taxes</a:t>
            </a:r>
            <a:r>
              <a:rPr lang="en-US" dirty="0" smtClean="0"/>
              <a:t>.</a:t>
            </a:r>
          </a:p>
          <a:p>
            <a:endParaRPr lang="en-US" sz="800" dirty="0" smtClean="0"/>
          </a:p>
          <a:p>
            <a:pPr lvl="1"/>
            <a:r>
              <a:rPr lang="en-US" dirty="0" smtClean="0"/>
              <a:t>Thus, the Income Statement is a financial report that shows an organization’s profitability over a period of time.</a:t>
            </a:r>
          </a:p>
          <a:p>
            <a:pPr lvl="1"/>
            <a:endParaRPr lang="en-US" sz="800" dirty="0" smtClean="0"/>
          </a:p>
          <a:p>
            <a:pPr lvl="2"/>
            <a:r>
              <a:rPr lang="en-US" dirty="0" smtClean="0">
                <a:solidFill>
                  <a:srgbClr val="FF0000"/>
                </a:solidFill>
              </a:rPr>
              <a:t>It offers a clear picture of the company’s overall revenues and the costs incurred in generating those revenues.</a:t>
            </a:r>
          </a:p>
          <a:p>
            <a:pPr lvl="2"/>
            <a:r>
              <a:rPr lang="en-US" dirty="0" smtClean="0">
                <a:solidFill>
                  <a:srgbClr val="FF0000"/>
                </a:solidFill>
              </a:rPr>
              <a:t>It indicates the firm’s profitability or income (the bottom line), which is derived by subtracting expenses from its revenues.</a:t>
            </a:r>
          </a:p>
        </p:txBody>
      </p:sp>
      <p:pic>
        <p:nvPicPr>
          <p:cNvPr id="6" name="Picture 5" descr="Income Statement - Bankgroup.net - A Blockchain Finance Instrument Platform"/>
          <p:cNvPicPr/>
          <p:nvPr/>
        </p:nvPicPr>
        <p:blipFill>
          <a:blip r:embed="rId2" cstate="print"/>
          <a:srcRect/>
          <a:stretch>
            <a:fillRect/>
          </a:stretch>
        </p:blipFill>
        <p:spPr bwMode="auto">
          <a:xfrm>
            <a:off x="6324600" y="5181600"/>
            <a:ext cx="2819400" cy="1676400"/>
          </a:xfrm>
          <a:prstGeom prst="rect">
            <a:avLst/>
          </a:prstGeom>
          <a:noFill/>
          <a:ln w="9525">
            <a:noFill/>
            <a:miter lim="800000"/>
            <a:headEnd/>
            <a:tailEnd/>
          </a:ln>
        </p:spPr>
      </p:pic>
      <p:pic>
        <p:nvPicPr>
          <p:cNvPr id="2050" name="Picture 2" descr="C:\Users\MichaelM\AppData\Local\Microsoft\Windows\INetCache\IE\NA6TXAAW\Schedule_btmLn_Logo[1].jpg"/>
          <p:cNvPicPr>
            <a:picLocks noChangeAspect="1" noChangeArrowheads="1"/>
          </p:cNvPicPr>
          <p:nvPr/>
        </p:nvPicPr>
        <p:blipFill>
          <a:blip r:embed="rId3" cstate="print"/>
          <a:srcRect/>
          <a:stretch>
            <a:fillRect/>
          </a:stretch>
        </p:blipFill>
        <p:spPr bwMode="auto">
          <a:xfrm>
            <a:off x="6934201" y="304800"/>
            <a:ext cx="1905000" cy="8382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Income Statement</a:t>
            </a:r>
            <a:br>
              <a:rPr lang="en-US" dirty="0" smtClean="0"/>
            </a:br>
            <a:r>
              <a:rPr lang="en-US" sz="2000" dirty="0" smtClean="0"/>
              <a:t>Revenue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21</a:t>
            </a:fld>
            <a:endParaRPr lang="en-US" dirty="0"/>
          </a:p>
        </p:txBody>
      </p:sp>
      <p:sp>
        <p:nvSpPr>
          <p:cNvPr id="4" name="Content Placeholder 3"/>
          <p:cNvSpPr>
            <a:spLocks noGrp="1"/>
          </p:cNvSpPr>
          <p:nvPr>
            <p:ph sz="quarter" idx="1"/>
          </p:nvPr>
        </p:nvSpPr>
        <p:spPr/>
        <p:txBody>
          <a:bodyPr/>
          <a:lstStyle/>
          <a:p>
            <a:r>
              <a:rPr lang="en-US" sz="2400" u="sng" dirty="0" smtClean="0"/>
              <a:t>Revenue is total amount of money received (or promised) from the sale of goods or services, as well as from other business activities</a:t>
            </a:r>
            <a:r>
              <a:rPr lang="en-US" dirty="0" smtClean="0"/>
              <a:t>.</a:t>
            </a:r>
          </a:p>
          <a:p>
            <a:endParaRPr lang="en-US" sz="800" dirty="0" smtClean="0"/>
          </a:p>
          <a:p>
            <a:pPr lvl="1"/>
            <a:r>
              <a:rPr lang="en-US" dirty="0" smtClean="0"/>
              <a:t>Nonbusiness entities typically obtain revenues through donations from individuals and/or grants from governments and private foundations.</a:t>
            </a:r>
          </a:p>
          <a:p>
            <a:pPr lvl="1"/>
            <a:endParaRPr lang="en-US" sz="800" dirty="0" smtClean="0"/>
          </a:p>
          <a:p>
            <a:pPr lvl="2"/>
            <a:r>
              <a:rPr lang="en-US" dirty="0" smtClean="0">
                <a:solidFill>
                  <a:srgbClr val="FF0000"/>
                </a:solidFill>
              </a:rPr>
              <a:t>Firms should book revenue when “it satisfies a performance obligation by transferring a promised good-service to a customer.”</a:t>
            </a:r>
            <a:endParaRPr lang="en-US" dirty="0">
              <a:solidFill>
                <a:srgbClr val="FF0000"/>
              </a:solidFill>
            </a:endParaRPr>
          </a:p>
        </p:txBody>
      </p:sp>
      <p:pic>
        <p:nvPicPr>
          <p:cNvPr id="5" name="Picture 4" descr="Financial Metrics | Stock Analysis"/>
          <p:cNvPicPr/>
          <p:nvPr/>
        </p:nvPicPr>
        <p:blipFill>
          <a:blip r:embed="rId2" cstate="print"/>
          <a:srcRect/>
          <a:stretch>
            <a:fillRect/>
          </a:stretch>
        </p:blipFill>
        <p:spPr bwMode="auto">
          <a:xfrm>
            <a:off x="5029200" y="4953000"/>
            <a:ext cx="4114800" cy="1905000"/>
          </a:xfrm>
          <a:prstGeom prst="rect">
            <a:avLst/>
          </a:prstGeom>
          <a:noFill/>
          <a:ln w="9525">
            <a:noFill/>
            <a:miter lim="800000"/>
            <a:headEnd/>
            <a:tailEnd/>
          </a:ln>
        </p:spPr>
      </p:pic>
      <p:pic>
        <p:nvPicPr>
          <p:cNvPr id="3074" name="Picture 2" descr="C:\Users\MichaelM\AppData\Local\Microsoft\Windows\INetCache\IE\57ZPVCL6\Revenue-analytics-logo[1].jpg"/>
          <p:cNvPicPr>
            <a:picLocks noChangeAspect="1" noChangeArrowheads="1"/>
          </p:cNvPicPr>
          <p:nvPr/>
        </p:nvPicPr>
        <p:blipFill>
          <a:blip r:embed="rId3" cstate="print"/>
          <a:srcRect/>
          <a:stretch>
            <a:fillRect/>
          </a:stretch>
        </p:blipFill>
        <p:spPr bwMode="auto">
          <a:xfrm>
            <a:off x="6553200" y="228600"/>
            <a:ext cx="2122170" cy="9906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Income Statement</a:t>
            </a:r>
            <a:br>
              <a:rPr lang="en-US" dirty="0" smtClean="0"/>
            </a:br>
            <a:r>
              <a:rPr lang="en-US" sz="2000" dirty="0" smtClean="0"/>
              <a:t>Cost of Goods Sold</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22</a:t>
            </a:fld>
            <a:endParaRPr lang="en-US" dirty="0"/>
          </a:p>
        </p:txBody>
      </p:sp>
      <p:sp>
        <p:nvSpPr>
          <p:cNvPr id="4" name="Content Placeholder 3"/>
          <p:cNvSpPr>
            <a:spLocks noGrp="1"/>
          </p:cNvSpPr>
          <p:nvPr>
            <p:ph sz="quarter" idx="1"/>
          </p:nvPr>
        </p:nvSpPr>
        <p:spPr/>
        <p:txBody>
          <a:bodyPr>
            <a:normAutofit/>
          </a:bodyPr>
          <a:lstStyle/>
          <a:p>
            <a:r>
              <a:rPr lang="en-US" sz="2400" u="sng" dirty="0" smtClean="0"/>
              <a:t>The next major item included in the income statement is the Cost of Goods Sold, which is the amount of money a firm spent to buy or produce the products it sold during the period to which the income statement applies</a:t>
            </a:r>
            <a:r>
              <a:rPr lang="en-US" dirty="0" smtClean="0"/>
              <a:t>.</a:t>
            </a:r>
          </a:p>
          <a:p>
            <a:endParaRPr lang="en-US" sz="800" dirty="0" smtClean="0"/>
          </a:p>
          <a:p>
            <a:pPr lvl="1"/>
            <a:r>
              <a:rPr lang="en-US" sz="2000" dirty="0" smtClean="0"/>
              <a:t>This figure is calculated as follows: </a:t>
            </a:r>
            <a:r>
              <a:rPr lang="en-US" sz="2000" u="sng" dirty="0" smtClean="0"/>
              <a:t>Cost of Goods Sold </a:t>
            </a:r>
            <a:r>
              <a:rPr lang="en-US" sz="2000" dirty="0" smtClean="0"/>
              <a:t>=      Beginning Inventory + Interim Purchases – Ending Inventory</a:t>
            </a:r>
          </a:p>
          <a:p>
            <a:pPr lvl="1"/>
            <a:endParaRPr lang="en-US" sz="800" dirty="0" smtClean="0"/>
          </a:p>
          <a:p>
            <a:pPr lvl="2"/>
            <a:r>
              <a:rPr lang="en-US" sz="1800" dirty="0" smtClean="0">
                <a:solidFill>
                  <a:srgbClr val="0070C0"/>
                </a:solidFill>
              </a:rPr>
              <a:t>For example, an owner began the accounting period with an inventory of goods for which she paid $5,000.  During the period, the owner bought another $4,000 worth of goods, giving the shop a total inventory available for sale of $9,ooo.  If, at the end of the accounting period the owner’s inventory was worth $5,500, the costs of goods sold would equal $3,500. ($5,000 + $4,000 - $5,500 = $3,500)</a:t>
            </a:r>
          </a:p>
        </p:txBody>
      </p:sp>
      <p:pic>
        <p:nvPicPr>
          <p:cNvPr id="5" name="Picture 4" descr="Cost of Goods Sold | Workful"/>
          <p:cNvPicPr/>
          <p:nvPr/>
        </p:nvPicPr>
        <p:blipFill>
          <a:blip r:embed="rId2" cstate="print"/>
          <a:srcRect/>
          <a:stretch>
            <a:fillRect/>
          </a:stretch>
        </p:blipFill>
        <p:spPr bwMode="auto">
          <a:xfrm>
            <a:off x="6705600" y="0"/>
            <a:ext cx="2438400" cy="15240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Income Statement</a:t>
            </a:r>
            <a:br>
              <a:rPr lang="en-US" dirty="0" smtClean="0"/>
            </a:br>
            <a:r>
              <a:rPr lang="en-US" sz="2000" dirty="0" smtClean="0"/>
              <a:t>Gross Income or Profit</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23</a:t>
            </a:fld>
            <a:endParaRPr lang="en-US" dirty="0"/>
          </a:p>
        </p:txBody>
      </p:sp>
      <p:sp>
        <p:nvSpPr>
          <p:cNvPr id="4" name="Content Placeholder 3"/>
          <p:cNvSpPr>
            <a:spLocks noGrp="1"/>
          </p:cNvSpPr>
          <p:nvPr>
            <p:ph sz="quarter" idx="1"/>
          </p:nvPr>
        </p:nvSpPr>
        <p:spPr/>
        <p:txBody>
          <a:bodyPr/>
          <a:lstStyle/>
          <a:p>
            <a:r>
              <a:rPr lang="en-US" sz="2400" u="sng" dirty="0" smtClean="0"/>
              <a:t>Gross Income (or Profit) equals revenues minus the cost of goods sold required to generate the revenues</a:t>
            </a:r>
            <a:r>
              <a:rPr lang="en-US" dirty="0" smtClean="0"/>
              <a:t>.</a:t>
            </a:r>
          </a:p>
          <a:p>
            <a:endParaRPr lang="en-US" sz="800" dirty="0" smtClean="0"/>
          </a:p>
          <a:p>
            <a:pPr lvl="1"/>
            <a:r>
              <a:rPr lang="en-US" dirty="0" smtClean="0"/>
              <a:t>Profit is the difference between what it costs to make and sell a product and what a customer pays for it.</a:t>
            </a:r>
          </a:p>
          <a:p>
            <a:pPr lvl="1"/>
            <a:endParaRPr lang="en-US" sz="800" dirty="0" smtClean="0"/>
          </a:p>
          <a:p>
            <a:pPr lvl="2"/>
            <a:r>
              <a:rPr lang="en-US" sz="1800" dirty="0" smtClean="0">
                <a:solidFill>
                  <a:srgbClr val="0070C0"/>
                </a:solidFill>
              </a:rPr>
              <a:t>For example, if owner had total revenues of $10,000 over same period, subtracting the costs of goods sold ($3,500) from the total revenues of $10,000 yields the store’s Gross Income or Profit (revenues minus the cost of goods sold required to generate revenues) of $6,500</a:t>
            </a:r>
            <a:endParaRPr lang="en-US" sz="1800" dirty="0">
              <a:solidFill>
                <a:srgbClr val="0070C0"/>
              </a:solidFill>
            </a:endParaRPr>
          </a:p>
        </p:txBody>
      </p:sp>
      <p:pic>
        <p:nvPicPr>
          <p:cNvPr id="5" name="Picture 4" descr="What Is Gross Income for a Business?"/>
          <p:cNvPicPr/>
          <p:nvPr/>
        </p:nvPicPr>
        <p:blipFill>
          <a:blip r:embed="rId2" cstate="print"/>
          <a:srcRect/>
          <a:stretch>
            <a:fillRect/>
          </a:stretch>
        </p:blipFill>
        <p:spPr bwMode="auto">
          <a:xfrm>
            <a:off x="4343400" y="4724400"/>
            <a:ext cx="4800600" cy="2557272"/>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Income Statement</a:t>
            </a:r>
            <a:br>
              <a:rPr lang="en-US" dirty="0" smtClean="0"/>
            </a:br>
            <a:r>
              <a:rPr lang="en-US" sz="2000" dirty="0" smtClean="0"/>
              <a:t>Expenses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24</a:t>
            </a:fld>
            <a:endParaRPr lang="en-US" dirty="0"/>
          </a:p>
        </p:txBody>
      </p:sp>
      <p:sp>
        <p:nvSpPr>
          <p:cNvPr id="4" name="Content Placeholder 3"/>
          <p:cNvSpPr>
            <a:spLocks noGrp="1"/>
          </p:cNvSpPr>
          <p:nvPr>
            <p:ph sz="quarter" idx="1"/>
          </p:nvPr>
        </p:nvSpPr>
        <p:spPr/>
        <p:txBody>
          <a:bodyPr/>
          <a:lstStyle/>
          <a:p>
            <a:r>
              <a:rPr lang="en-US" sz="2400" u="sng" dirty="0" smtClean="0"/>
              <a:t>Expenses are the costs incurred in the day-to-day operations of an organization</a:t>
            </a:r>
            <a:r>
              <a:rPr lang="en-US" dirty="0" smtClean="0"/>
              <a:t>.</a:t>
            </a:r>
          </a:p>
          <a:p>
            <a:endParaRPr lang="en-US" sz="800" dirty="0" smtClean="0"/>
          </a:p>
          <a:p>
            <a:pPr lvl="1"/>
            <a:r>
              <a:rPr lang="en-US" dirty="0" smtClean="0"/>
              <a:t>Three common expense accounts include:</a:t>
            </a:r>
          </a:p>
          <a:p>
            <a:pPr lvl="1"/>
            <a:endParaRPr lang="en-US" sz="800" dirty="0" smtClean="0"/>
          </a:p>
          <a:p>
            <a:pPr marL="1051560" lvl="2" indent="-457200">
              <a:buFont typeface="+mj-lt"/>
              <a:buAutoNum type="arabicPeriod"/>
            </a:pPr>
            <a:r>
              <a:rPr lang="en-US" dirty="0" smtClean="0">
                <a:solidFill>
                  <a:srgbClr val="FF0000"/>
                </a:solidFill>
              </a:rPr>
              <a:t>Marketing &amp; Advertising, General, and Administrative Expenses</a:t>
            </a:r>
          </a:p>
          <a:p>
            <a:pPr marL="1051560" lvl="2" indent="-457200">
              <a:buFont typeface="+mj-lt"/>
              <a:buAutoNum type="arabicPeriod"/>
            </a:pPr>
            <a:r>
              <a:rPr lang="en-US" dirty="0" smtClean="0">
                <a:solidFill>
                  <a:srgbClr val="FF0000"/>
                </a:solidFill>
              </a:rPr>
              <a:t>Research, Development, and Engineering Expenses</a:t>
            </a:r>
          </a:p>
          <a:p>
            <a:pPr marL="1051560" lvl="2" indent="-457200">
              <a:buFont typeface="+mj-lt"/>
              <a:buAutoNum type="arabicPeriod"/>
            </a:pPr>
            <a:r>
              <a:rPr lang="en-US" dirty="0" smtClean="0">
                <a:solidFill>
                  <a:srgbClr val="FF0000"/>
                </a:solidFill>
              </a:rPr>
              <a:t>Interest Expenses</a:t>
            </a:r>
            <a:endParaRPr lang="en-US" dirty="0">
              <a:solidFill>
                <a:srgbClr val="FF0000"/>
              </a:solidFill>
            </a:endParaRPr>
          </a:p>
        </p:txBody>
      </p:sp>
      <p:pic>
        <p:nvPicPr>
          <p:cNvPr id="5" name="Picture 4" descr="5 Great Apps for Tracking Business Expenses - Due"/>
          <p:cNvPicPr/>
          <p:nvPr/>
        </p:nvPicPr>
        <p:blipFill>
          <a:blip r:embed="rId2" cstate="print"/>
          <a:srcRect/>
          <a:stretch>
            <a:fillRect/>
          </a:stretch>
        </p:blipFill>
        <p:spPr bwMode="auto">
          <a:xfrm>
            <a:off x="3962400" y="4191000"/>
            <a:ext cx="5181600" cy="26670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Income Statement</a:t>
            </a:r>
            <a:br>
              <a:rPr lang="en-US" dirty="0" smtClean="0"/>
            </a:br>
            <a:r>
              <a:rPr lang="en-US" sz="2000" dirty="0" smtClean="0"/>
              <a:t>Depreciation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25</a:t>
            </a:fld>
            <a:endParaRPr lang="en-US" dirty="0"/>
          </a:p>
        </p:txBody>
      </p:sp>
      <p:sp>
        <p:nvSpPr>
          <p:cNvPr id="4" name="Content Placeholder 3"/>
          <p:cNvSpPr>
            <a:spLocks noGrp="1"/>
          </p:cNvSpPr>
          <p:nvPr>
            <p:ph sz="quarter" idx="1"/>
          </p:nvPr>
        </p:nvSpPr>
        <p:spPr/>
        <p:txBody>
          <a:bodyPr/>
          <a:lstStyle/>
          <a:p>
            <a:r>
              <a:rPr lang="en-US" sz="2400" u="sng" dirty="0" smtClean="0"/>
              <a:t>Included in the General and Administrative category is a special type of expense known as Depreciation</a:t>
            </a:r>
            <a:r>
              <a:rPr lang="en-US" dirty="0" smtClean="0"/>
              <a:t>.</a:t>
            </a:r>
          </a:p>
          <a:p>
            <a:endParaRPr lang="en-US" sz="800" dirty="0" smtClean="0"/>
          </a:p>
          <a:p>
            <a:pPr lvl="1"/>
            <a:r>
              <a:rPr lang="en-US" sz="2000" dirty="0" smtClean="0"/>
              <a:t>Depreciation is the process of spreading the costs of long-lived assets such as buildings and equipment over the total number of accounting periods in which they are expected to be used.</a:t>
            </a:r>
          </a:p>
          <a:p>
            <a:pPr lvl="1"/>
            <a:endParaRPr lang="en-US" sz="800" dirty="0" smtClean="0"/>
          </a:p>
          <a:p>
            <a:pPr lvl="2"/>
            <a:r>
              <a:rPr lang="en-US" sz="1800" dirty="0" smtClean="0">
                <a:solidFill>
                  <a:srgbClr val="0070C0"/>
                </a:solidFill>
              </a:rPr>
              <a:t>Consider a manufacturer that purchases a $100,000 machine, expected to last about 10 years.  Rather than showing an expense of $100,000 in the first year and no expense for that equipment over the next nine years, the manufacturer is allowed to report depreciation expenses of $10,000 per year in the next 10 years.</a:t>
            </a:r>
            <a:endParaRPr lang="en-US" sz="1800" dirty="0">
              <a:solidFill>
                <a:srgbClr val="0070C0"/>
              </a:solidFill>
            </a:endParaRPr>
          </a:p>
        </p:txBody>
      </p:sp>
      <p:pic>
        <p:nvPicPr>
          <p:cNvPr id="5" name="Picture 4" descr="Depreciate Cost and Depreciation – Forestrypedia"/>
          <p:cNvPicPr/>
          <p:nvPr/>
        </p:nvPicPr>
        <p:blipFill>
          <a:blip r:embed="rId2" cstate="print"/>
          <a:srcRect/>
          <a:stretch>
            <a:fillRect/>
          </a:stretch>
        </p:blipFill>
        <p:spPr bwMode="auto">
          <a:xfrm>
            <a:off x="4572000" y="4876800"/>
            <a:ext cx="4572000" cy="19812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Income Statement</a:t>
            </a:r>
            <a:br>
              <a:rPr lang="en-US" dirty="0" smtClean="0"/>
            </a:br>
            <a:r>
              <a:rPr lang="en-US" sz="2000" dirty="0" smtClean="0"/>
              <a:t>Net Income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26</a:t>
            </a:fld>
            <a:endParaRPr lang="en-US" dirty="0"/>
          </a:p>
        </p:txBody>
      </p:sp>
      <p:sp>
        <p:nvSpPr>
          <p:cNvPr id="4" name="Content Placeholder 3"/>
          <p:cNvSpPr>
            <a:spLocks noGrp="1"/>
          </p:cNvSpPr>
          <p:nvPr>
            <p:ph sz="quarter" idx="1"/>
          </p:nvPr>
        </p:nvSpPr>
        <p:spPr/>
        <p:txBody>
          <a:bodyPr/>
          <a:lstStyle/>
          <a:p>
            <a:r>
              <a:rPr lang="en-US" sz="2400" u="sng" dirty="0" smtClean="0"/>
              <a:t>Net Income is the total profit (or loss) after all expenses, including taxes, have been deducted from revenue, also called Net Earnings</a:t>
            </a:r>
            <a:r>
              <a:rPr lang="en-US" dirty="0" smtClean="0"/>
              <a:t>.</a:t>
            </a:r>
          </a:p>
          <a:p>
            <a:endParaRPr lang="en-US" sz="800" dirty="0" smtClean="0"/>
          </a:p>
          <a:p>
            <a:pPr lvl="1"/>
            <a:r>
              <a:rPr lang="en-US" dirty="0" smtClean="0">
                <a:solidFill>
                  <a:srgbClr val="FF0000"/>
                </a:solidFill>
              </a:rPr>
              <a:t>Generally, accountants divide profits into sections such as operating income and earnings before interest and taxes.</a:t>
            </a:r>
            <a:endParaRPr lang="en-US" dirty="0">
              <a:solidFill>
                <a:srgbClr val="FF0000"/>
              </a:solidFill>
            </a:endParaRPr>
          </a:p>
        </p:txBody>
      </p:sp>
      <p:pic>
        <p:nvPicPr>
          <p:cNvPr id="5" name="Picture 4" descr="Net Income Formula | How to Calculate Net Income? | Examples"/>
          <p:cNvPicPr/>
          <p:nvPr/>
        </p:nvPicPr>
        <p:blipFill>
          <a:blip r:embed="rId2" cstate="print"/>
          <a:srcRect/>
          <a:stretch>
            <a:fillRect/>
          </a:stretch>
        </p:blipFill>
        <p:spPr bwMode="auto">
          <a:xfrm>
            <a:off x="1676400" y="3886200"/>
            <a:ext cx="5943600" cy="2676942"/>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smtClean="0"/>
              <a:t>Temporary Nature of the Income Statement Accounts</a:t>
            </a:r>
            <a:endParaRPr lang="en-US" sz="26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27</a:t>
            </a:fld>
            <a:endParaRPr lang="en-US" dirty="0"/>
          </a:p>
        </p:txBody>
      </p:sp>
      <p:sp>
        <p:nvSpPr>
          <p:cNvPr id="4" name="Content Placeholder 3"/>
          <p:cNvSpPr>
            <a:spLocks noGrp="1"/>
          </p:cNvSpPr>
          <p:nvPr>
            <p:ph sz="quarter" idx="1"/>
          </p:nvPr>
        </p:nvSpPr>
        <p:spPr/>
        <p:txBody>
          <a:bodyPr/>
          <a:lstStyle/>
          <a:p>
            <a:r>
              <a:rPr lang="en-US" sz="2400" u="sng" dirty="0" smtClean="0"/>
              <a:t>Companies record their operational activities in the revenue and expense accounts during an accounting period</a:t>
            </a:r>
            <a:r>
              <a:rPr lang="en-US" dirty="0" smtClean="0"/>
              <a:t>.</a:t>
            </a:r>
          </a:p>
          <a:p>
            <a:endParaRPr lang="en-US" sz="800" dirty="0" smtClean="0"/>
          </a:p>
          <a:p>
            <a:pPr lvl="1"/>
            <a:r>
              <a:rPr lang="en-US" dirty="0" smtClean="0"/>
              <a:t>Gross profit, earnings before interest and taxes, and net income are the results of calculations made from the revenues and expenses accounts; they are not actual accounts.</a:t>
            </a:r>
          </a:p>
          <a:p>
            <a:pPr lvl="1"/>
            <a:endParaRPr lang="en-US" sz="800" dirty="0" smtClean="0"/>
          </a:p>
          <a:p>
            <a:pPr lvl="2"/>
            <a:r>
              <a:rPr lang="en-US" dirty="0" smtClean="0">
                <a:solidFill>
                  <a:srgbClr val="FF0000"/>
                </a:solidFill>
              </a:rPr>
              <a:t>At the end of each accounting period, the dollar amounts in all the revenue and expense accounts are moved into an account called “Retained Earnings,” or one of the owner’s equity accounts.</a:t>
            </a:r>
          </a:p>
          <a:p>
            <a:pPr lvl="3"/>
            <a:r>
              <a:rPr lang="en-US" dirty="0" smtClean="0">
                <a:solidFill>
                  <a:srgbClr val="0070C0"/>
                </a:solidFill>
              </a:rPr>
              <a:t>Revenues increase equity whereas expenses decrease it.</a:t>
            </a:r>
          </a:p>
        </p:txBody>
      </p:sp>
      <p:pic>
        <p:nvPicPr>
          <p:cNvPr id="5" name="Picture 4" descr="What are Retained Earnings? | Definition and Explanation | BooksTime"/>
          <p:cNvPicPr/>
          <p:nvPr/>
        </p:nvPicPr>
        <p:blipFill>
          <a:blip r:embed="rId2" cstate="print"/>
          <a:srcRect/>
          <a:stretch>
            <a:fillRect/>
          </a:stretch>
        </p:blipFill>
        <p:spPr bwMode="auto">
          <a:xfrm>
            <a:off x="6096000" y="5181600"/>
            <a:ext cx="3048000" cy="16764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Balance Sheet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28</a:t>
            </a:fld>
            <a:endParaRPr lang="en-US" dirty="0"/>
          </a:p>
        </p:txBody>
      </p:sp>
      <p:sp>
        <p:nvSpPr>
          <p:cNvPr id="4" name="Content Placeholder 3"/>
          <p:cNvSpPr>
            <a:spLocks noGrp="1"/>
          </p:cNvSpPr>
          <p:nvPr>
            <p:ph sz="quarter" idx="1"/>
          </p:nvPr>
        </p:nvSpPr>
        <p:spPr/>
        <p:txBody>
          <a:bodyPr/>
          <a:lstStyle/>
          <a:p>
            <a:r>
              <a:rPr lang="en-US" sz="2400" u="sng" dirty="0" smtClean="0"/>
              <a:t>The second basic financial statement is the Balance Sheet, which represents a “snapshot” of an organization’s financial position at a given moment</a:t>
            </a:r>
            <a:r>
              <a:rPr lang="en-US" dirty="0" smtClean="0"/>
              <a:t>.</a:t>
            </a:r>
          </a:p>
          <a:p>
            <a:endParaRPr lang="en-US" sz="800" dirty="0" smtClean="0"/>
          </a:p>
          <a:p>
            <a:pPr lvl="1"/>
            <a:r>
              <a:rPr lang="en-US" dirty="0" smtClean="0"/>
              <a:t>As such, the Balance Sheet indicates what the organization owns or controls and the various sources of the funds used to pay for these assets, such as bank debt or owner’s equity.</a:t>
            </a:r>
          </a:p>
          <a:p>
            <a:pPr lvl="1"/>
            <a:endParaRPr lang="en-US" sz="800" dirty="0" smtClean="0"/>
          </a:p>
          <a:p>
            <a:pPr lvl="2"/>
            <a:r>
              <a:rPr lang="en-US" dirty="0" smtClean="0">
                <a:solidFill>
                  <a:srgbClr val="FF0000"/>
                </a:solidFill>
              </a:rPr>
              <a:t>The Balance Sheet takes its name from its reliance on the accounting equation: Assets = Liabilities + Owner’s Equity.</a:t>
            </a:r>
            <a:endParaRPr lang="en-US" dirty="0">
              <a:solidFill>
                <a:srgbClr val="FF0000"/>
              </a:solidFill>
            </a:endParaRPr>
          </a:p>
        </p:txBody>
      </p:sp>
      <p:pic>
        <p:nvPicPr>
          <p:cNvPr id="5" name="Picture 4" descr="Balance Sheet (Definition) | Assets = Liabilities + Equity"/>
          <p:cNvPicPr/>
          <p:nvPr/>
        </p:nvPicPr>
        <p:blipFill>
          <a:blip r:embed="rId2" cstate="print"/>
          <a:srcRect/>
          <a:stretch>
            <a:fillRect/>
          </a:stretch>
        </p:blipFill>
        <p:spPr bwMode="auto">
          <a:xfrm>
            <a:off x="5105400" y="4876800"/>
            <a:ext cx="4038600" cy="19812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Balance Sheet</a:t>
            </a:r>
            <a:br>
              <a:rPr lang="en-US" dirty="0" smtClean="0"/>
            </a:br>
            <a:r>
              <a:rPr lang="en-US" sz="2000" dirty="0" smtClean="0"/>
              <a:t>Assets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29</a:t>
            </a:fld>
            <a:endParaRPr lang="en-US" dirty="0"/>
          </a:p>
        </p:txBody>
      </p:sp>
      <p:sp>
        <p:nvSpPr>
          <p:cNvPr id="4" name="Content Placeholder 3"/>
          <p:cNvSpPr>
            <a:spLocks noGrp="1"/>
          </p:cNvSpPr>
          <p:nvPr>
            <p:ph sz="quarter" idx="1"/>
          </p:nvPr>
        </p:nvSpPr>
        <p:spPr/>
        <p:txBody>
          <a:bodyPr/>
          <a:lstStyle/>
          <a:p>
            <a:r>
              <a:rPr lang="en-US" sz="2400" u="sng" dirty="0" smtClean="0"/>
              <a:t>All asset accounts are listed in descending order of liquidity – that is, how quickly each could be turned into cash</a:t>
            </a:r>
            <a:r>
              <a:rPr lang="en-US" dirty="0" smtClean="0"/>
              <a:t>.</a:t>
            </a:r>
          </a:p>
          <a:p>
            <a:endParaRPr lang="en-US" sz="800" dirty="0" smtClean="0"/>
          </a:p>
          <a:p>
            <a:pPr marL="731520" lvl="1" indent="-457200">
              <a:buFont typeface="+mj-lt"/>
              <a:buAutoNum type="arabicPeriod"/>
            </a:pPr>
            <a:r>
              <a:rPr lang="en-US" sz="1800" dirty="0" smtClean="0">
                <a:solidFill>
                  <a:srgbClr val="FF0000"/>
                </a:solidFill>
              </a:rPr>
              <a:t>Current Assets are those that are used or converted into cash within the course of a calendar year.</a:t>
            </a:r>
          </a:p>
          <a:p>
            <a:pPr marL="731520" lvl="1" indent="-457200">
              <a:buFont typeface="+mj-lt"/>
              <a:buAutoNum type="arabicPeriod"/>
            </a:pPr>
            <a:r>
              <a:rPr lang="en-US" sz="1800" dirty="0" smtClean="0">
                <a:solidFill>
                  <a:srgbClr val="FF0000"/>
                </a:solidFill>
              </a:rPr>
              <a:t>Cash is followed by temporary investment, accounts receivable, and inventory, in that order.</a:t>
            </a:r>
          </a:p>
          <a:p>
            <a:pPr marL="731520" lvl="1" indent="-457200">
              <a:buFont typeface="+mj-lt"/>
              <a:buAutoNum type="arabicPeriod"/>
            </a:pPr>
            <a:r>
              <a:rPr lang="en-US" sz="1800" dirty="0" smtClean="0">
                <a:solidFill>
                  <a:srgbClr val="FF0000"/>
                </a:solidFill>
              </a:rPr>
              <a:t>Accounts Receivable refers to money owed to the company by its clients or customers who have promised to pay at a later date.</a:t>
            </a:r>
          </a:p>
          <a:p>
            <a:pPr marL="731520" lvl="1" indent="-457200">
              <a:buFont typeface="+mj-lt"/>
              <a:buAutoNum type="arabicPeriod"/>
            </a:pPr>
            <a:r>
              <a:rPr lang="en-US" sz="1800" dirty="0" smtClean="0">
                <a:solidFill>
                  <a:srgbClr val="FF0000"/>
                </a:solidFill>
              </a:rPr>
              <a:t>Fixed Assets represent a commitment of org. funds of at least one year.</a:t>
            </a:r>
            <a:endParaRPr lang="en-US" sz="1800" dirty="0">
              <a:solidFill>
                <a:srgbClr val="FF0000"/>
              </a:solidFill>
            </a:endParaRPr>
          </a:p>
        </p:txBody>
      </p:sp>
      <p:pic>
        <p:nvPicPr>
          <p:cNvPr id="5" name="Picture 4" descr="Asset - definition and meaning - Market Business News"/>
          <p:cNvPicPr/>
          <p:nvPr/>
        </p:nvPicPr>
        <p:blipFill>
          <a:blip r:embed="rId2" cstate="print"/>
          <a:srcRect/>
          <a:stretch>
            <a:fillRect/>
          </a:stretch>
        </p:blipFill>
        <p:spPr bwMode="auto">
          <a:xfrm>
            <a:off x="4724400" y="4800600"/>
            <a:ext cx="4419600" cy="20574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a:t>
            </a:fld>
            <a:endParaRPr lang="en-US" dirty="0"/>
          </a:p>
        </p:txBody>
      </p:sp>
      <p:sp>
        <p:nvSpPr>
          <p:cNvPr id="4" name="Content Placeholder 3"/>
          <p:cNvSpPr>
            <a:spLocks noGrp="1"/>
          </p:cNvSpPr>
          <p:nvPr>
            <p:ph sz="quarter" idx="1"/>
          </p:nvPr>
        </p:nvSpPr>
        <p:spPr/>
        <p:txBody>
          <a:bodyPr/>
          <a:lstStyle/>
          <a:p>
            <a:r>
              <a:rPr lang="en-US" sz="2400" u="sng" dirty="0" smtClean="0"/>
              <a:t>Accounting, the financial “language” that organizations   use to record, measure, and interpret all of their financial transactions and records, is very important in business</a:t>
            </a:r>
            <a:r>
              <a:rPr lang="en-US" dirty="0" smtClean="0"/>
              <a:t>.</a:t>
            </a:r>
          </a:p>
          <a:p>
            <a:endParaRPr lang="en-US" sz="800" dirty="0" smtClean="0"/>
          </a:p>
          <a:p>
            <a:pPr lvl="1"/>
            <a:r>
              <a:rPr lang="en-US" sz="2000" dirty="0" smtClean="0"/>
              <a:t>All businesses – from a small family farm to a giant corporation – use the language of accounting to make sure they use their money wisely and to plan for the future.</a:t>
            </a:r>
          </a:p>
          <a:p>
            <a:pPr lvl="1"/>
            <a:endParaRPr lang="en-US" sz="800" dirty="0" smtClean="0"/>
          </a:p>
          <a:p>
            <a:pPr lvl="2"/>
            <a:r>
              <a:rPr lang="en-US" dirty="0" smtClean="0">
                <a:solidFill>
                  <a:srgbClr val="FF0000"/>
                </a:solidFill>
              </a:rPr>
              <a:t>Nonbusiness organizations such as charities and governments also use accounting to demonstrate to donors and taxpayers how well they are using their funds and meeting their objectives.</a:t>
            </a:r>
            <a:endParaRPr lang="en-US" dirty="0">
              <a:solidFill>
                <a:srgbClr val="FF0000"/>
              </a:solidFill>
            </a:endParaRPr>
          </a:p>
        </p:txBody>
      </p:sp>
      <p:pic>
        <p:nvPicPr>
          <p:cNvPr id="5" name="Picture 4" descr="Cloud Accounting: A Beginners Guide | Techfunnel"/>
          <p:cNvPicPr/>
          <p:nvPr/>
        </p:nvPicPr>
        <p:blipFill>
          <a:blip r:embed="rId2" cstate="print"/>
          <a:srcRect/>
          <a:stretch>
            <a:fillRect/>
          </a:stretch>
        </p:blipFill>
        <p:spPr bwMode="auto">
          <a:xfrm>
            <a:off x="5562600" y="5105400"/>
            <a:ext cx="3581400" cy="175260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Balance Sheet</a:t>
            </a:r>
            <a:br>
              <a:rPr lang="en-US" dirty="0" smtClean="0"/>
            </a:br>
            <a:r>
              <a:rPr lang="en-US" sz="2000" dirty="0" smtClean="0"/>
              <a:t>Liabilities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30</a:t>
            </a:fld>
            <a:endParaRPr lang="en-US" dirty="0"/>
          </a:p>
        </p:txBody>
      </p:sp>
      <p:sp>
        <p:nvSpPr>
          <p:cNvPr id="4" name="Content Placeholder 3"/>
          <p:cNvSpPr>
            <a:spLocks noGrp="1"/>
          </p:cNvSpPr>
          <p:nvPr>
            <p:ph sz="quarter" idx="1"/>
          </p:nvPr>
        </p:nvSpPr>
        <p:spPr/>
        <p:txBody>
          <a:bodyPr>
            <a:normAutofit/>
          </a:bodyPr>
          <a:lstStyle/>
          <a:p>
            <a:r>
              <a:rPr lang="en-US" sz="2400" u="sng" dirty="0" smtClean="0"/>
              <a:t>As seen in the accounting equation, total assets must be financed either through borrowing (liabilities) or through owner investments (owner’s equity</a:t>
            </a:r>
            <a:r>
              <a:rPr lang="en-US" dirty="0" smtClean="0"/>
              <a:t>).</a:t>
            </a:r>
          </a:p>
          <a:p>
            <a:endParaRPr lang="en-US" sz="800" dirty="0" smtClean="0"/>
          </a:p>
          <a:p>
            <a:pPr lvl="1"/>
            <a:r>
              <a:rPr lang="en-US" sz="1800" dirty="0" smtClean="0">
                <a:solidFill>
                  <a:srgbClr val="FF0000"/>
                </a:solidFill>
              </a:rPr>
              <a:t>Current Liabilities include a firm’s financial obligations to short-term creditors, which must be repaid within one year, while long-term liabilities have longer repayment terms.</a:t>
            </a:r>
          </a:p>
          <a:p>
            <a:pPr lvl="1"/>
            <a:r>
              <a:rPr lang="en-US" sz="1800" dirty="0" smtClean="0">
                <a:solidFill>
                  <a:srgbClr val="FF0000"/>
                </a:solidFill>
              </a:rPr>
              <a:t>Accounts Payable represents amounts owed to suppliers for goods and services purchased with credit.</a:t>
            </a:r>
          </a:p>
          <a:p>
            <a:pPr lvl="1"/>
            <a:r>
              <a:rPr lang="en-US" sz="1800" dirty="0" smtClean="0">
                <a:solidFill>
                  <a:srgbClr val="FF0000"/>
                </a:solidFill>
              </a:rPr>
              <a:t>Other Liabilities include wages earned by employees but not yet paid and taxes owed to the government.  Occasionally, these are consolidated into an Accrued Expenses account, representing all unpaid financial obligations.</a:t>
            </a:r>
          </a:p>
        </p:txBody>
      </p:sp>
      <p:pic>
        <p:nvPicPr>
          <p:cNvPr id="6" name="Picture 5" descr="Types of Liabilities on Balance Sheet (Top 7 Types with Examples)"/>
          <p:cNvPicPr/>
          <p:nvPr/>
        </p:nvPicPr>
        <p:blipFill>
          <a:blip r:embed="rId2" cstate="print"/>
          <a:srcRect/>
          <a:stretch>
            <a:fillRect/>
          </a:stretch>
        </p:blipFill>
        <p:spPr bwMode="auto">
          <a:xfrm>
            <a:off x="6324600" y="5410200"/>
            <a:ext cx="2819400" cy="14478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Balance Sheet</a:t>
            </a:r>
            <a:br>
              <a:rPr lang="en-US" dirty="0" smtClean="0"/>
            </a:br>
            <a:r>
              <a:rPr lang="en-US" sz="2000" dirty="0" smtClean="0"/>
              <a:t>Owner’s Equity</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31</a:t>
            </a:fld>
            <a:endParaRPr lang="en-US" dirty="0"/>
          </a:p>
        </p:txBody>
      </p:sp>
      <p:sp>
        <p:nvSpPr>
          <p:cNvPr id="4" name="Content Placeholder 3"/>
          <p:cNvSpPr>
            <a:spLocks noGrp="1"/>
          </p:cNvSpPr>
          <p:nvPr>
            <p:ph sz="quarter" idx="1"/>
          </p:nvPr>
        </p:nvSpPr>
        <p:spPr/>
        <p:txBody>
          <a:bodyPr/>
          <a:lstStyle/>
          <a:p>
            <a:r>
              <a:rPr lang="en-US" sz="2200" u="sng" dirty="0" smtClean="0"/>
              <a:t>Owner’s Equity includes the owner’s contributions to the organization along with income earned by the organization and retained to finance continued growth and development</a:t>
            </a:r>
            <a:r>
              <a:rPr lang="en-US" dirty="0" smtClean="0"/>
              <a:t>.</a:t>
            </a:r>
          </a:p>
          <a:p>
            <a:endParaRPr lang="en-US" sz="800" dirty="0" smtClean="0"/>
          </a:p>
          <a:p>
            <a:pPr lvl="1"/>
            <a:r>
              <a:rPr lang="en-US" dirty="0" smtClean="0"/>
              <a:t>If the organization were to sell off all of its assets and pay all of its liabilities, any remaining funds would belong to the owners.</a:t>
            </a:r>
          </a:p>
          <a:p>
            <a:pPr lvl="1"/>
            <a:endParaRPr lang="en-US" sz="800" dirty="0" smtClean="0"/>
          </a:p>
          <a:p>
            <a:pPr lvl="2"/>
            <a:r>
              <a:rPr lang="en-US" dirty="0" smtClean="0">
                <a:solidFill>
                  <a:srgbClr val="FF0000"/>
                </a:solidFill>
              </a:rPr>
              <a:t>Corporations sell stock to investors, who then become owners of the firm.  Many corporations issue several different classes of common and preferred stock, each with different dividend payments and/or voting rights.</a:t>
            </a:r>
            <a:endParaRPr lang="en-US" dirty="0">
              <a:solidFill>
                <a:srgbClr val="FF0000"/>
              </a:solidFill>
            </a:endParaRPr>
          </a:p>
        </p:txBody>
      </p:sp>
      <p:pic>
        <p:nvPicPr>
          <p:cNvPr id="5" name="Picture 4" descr="What Is Owner's Equity?"/>
          <p:cNvPicPr/>
          <p:nvPr/>
        </p:nvPicPr>
        <p:blipFill>
          <a:blip r:embed="rId2" cstate="print"/>
          <a:srcRect/>
          <a:stretch>
            <a:fillRect/>
          </a:stretch>
        </p:blipFill>
        <p:spPr bwMode="auto">
          <a:xfrm>
            <a:off x="5943600" y="4876800"/>
            <a:ext cx="3186545" cy="1971964"/>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Statement of Cash Flows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32</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third primary financial statement is called the Statement of Cash Flows, which explains how the company’s cash changed from the beginning of the accounting period to the end</a:t>
            </a:r>
            <a:r>
              <a:rPr lang="en-US" sz="2200" dirty="0" smtClean="0"/>
              <a:t>.</a:t>
            </a:r>
          </a:p>
          <a:p>
            <a:endParaRPr lang="en-US" sz="900" dirty="0" smtClean="0"/>
          </a:p>
          <a:p>
            <a:pPr lvl="1"/>
            <a:r>
              <a:rPr lang="en-US" dirty="0" smtClean="0"/>
              <a:t>Many investors and other users of financial statements want more information about the cash flowing into and out of the firm than is provided on the Balance Sheet in order to better understand the company’s health.</a:t>
            </a:r>
          </a:p>
          <a:p>
            <a:pPr lvl="1"/>
            <a:endParaRPr lang="en-US" sz="900" dirty="0" smtClean="0"/>
          </a:p>
          <a:p>
            <a:pPr lvl="2"/>
            <a:r>
              <a:rPr lang="en-US" dirty="0" smtClean="0">
                <a:solidFill>
                  <a:srgbClr val="FF0000"/>
                </a:solidFill>
              </a:rPr>
              <a:t>The Statement of Cash Flows takes the cash balance from one year’s Balance Sheet and compares it with the next while providing detail about how the firm used the cash.</a:t>
            </a:r>
            <a:endParaRPr lang="en-US" dirty="0">
              <a:solidFill>
                <a:srgbClr val="FF0000"/>
              </a:solidFill>
            </a:endParaRPr>
          </a:p>
        </p:txBody>
      </p:sp>
      <p:pic>
        <p:nvPicPr>
          <p:cNvPr id="5" name="Picture 4" descr="Cash Flow Statement Importance | Top 7 Reasons"/>
          <p:cNvPicPr/>
          <p:nvPr/>
        </p:nvPicPr>
        <p:blipFill>
          <a:blip r:embed="rId2" cstate="print"/>
          <a:srcRect/>
          <a:stretch>
            <a:fillRect/>
          </a:stretch>
        </p:blipFill>
        <p:spPr bwMode="auto">
          <a:xfrm>
            <a:off x="5867400" y="5105400"/>
            <a:ext cx="3276600" cy="17526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Statement of Cash Flows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33</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change in cash is explained through details in 3 categories: cash from (used for) operating activities, cash from (used for) investing activities, and cash from (used for) financing activities</a:t>
            </a:r>
            <a:r>
              <a:rPr lang="en-US" dirty="0" smtClean="0"/>
              <a:t>.</a:t>
            </a:r>
          </a:p>
          <a:p>
            <a:endParaRPr lang="en-US" sz="800" dirty="0" smtClean="0"/>
          </a:p>
          <a:p>
            <a:pPr lvl="1"/>
            <a:r>
              <a:rPr lang="en-US" sz="2000" dirty="0" smtClean="0"/>
              <a:t>Cash from operating activities is calculated by combining the changes in revenue accounts, expense accounts, current asset accounts, and current liability accounts for the accounting period.  </a:t>
            </a:r>
          </a:p>
          <a:p>
            <a:pPr lvl="1"/>
            <a:endParaRPr lang="en-US" sz="800" dirty="0" smtClean="0"/>
          </a:p>
          <a:p>
            <a:pPr lvl="2"/>
            <a:r>
              <a:rPr lang="en-US" dirty="0" smtClean="0">
                <a:solidFill>
                  <a:srgbClr val="FF0000"/>
                </a:solidFill>
              </a:rPr>
              <a:t>If the number is positive the business is in good shape, but if it shows negative cash flow the company may be declining, or may be in a period of rapid growth and not yet making a profit.</a:t>
            </a:r>
            <a:endParaRPr lang="en-US" dirty="0">
              <a:solidFill>
                <a:srgbClr val="FF0000"/>
              </a:solidFill>
            </a:endParaRPr>
          </a:p>
        </p:txBody>
      </p:sp>
      <p:pic>
        <p:nvPicPr>
          <p:cNvPr id="5" name="Picture 4" descr="Cash Flow Statement | Accounting &amp; Finance | Workful"/>
          <p:cNvPicPr/>
          <p:nvPr/>
        </p:nvPicPr>
        <p:blipFill>
          <a:blip r:embed="rId2" cstate="print"/>
          <a:srcRect/>
          <a:stretch>
            <a:fillRect/>
          </a:stretch>
        </p:blipFill>
        <p:spPr bwMode="auto">
          <a:xfrm>
            <a:off x="5486400" y="5105400"/>
            <a:ext cx="3657600" cy="17526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Ratio Analysis</a:t>
            </a:r>
            <a:br>
              <a:rPr lang="en-US" dirty="0" smtClean="0"/>
            </a:br>
            <a:r>
              <a:rPr lang="en-US" sz="2000" dirty="0" smtClean="0"/>
              <a:t>Analyzing Financial Statements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34</a:t>
            </a:fld>
            <a:endParaRPr lang="en-US" dirty="0"/>
          </a:p>
        </p:txBody>
      </p:sp>
      <p:sp>
        <p:nvSpPr>
          <p:cNvPr id="4" name="Content Placeholder 3"/>
          <p:cNvSpPr>
            <a:spLocks noGrp="1"/>
          </p:cNvSpPr>
          <p:nvPr>
            <p:ph sz="quarter" idx="1"/>
          </p:nvPr>
        </p:nvSpPr>
        <p:spPr/>
        <p:txBody>
          <a:bodyPr/>
          <a:lstStyle/>
          <a:p>
            <a:r>
              <a:rPr lang="en-US" sz="2400" u="sng" dirty="0" smtClean="0"/>
              <a:t>The Income Statement shows a company’s profit or loss, while the Balance Sheet itemizes the value of assets, liabilities, and owner’s equity</a:t>
            </a:r>
            <a:r>
              <a:rPr lang="en-US" dirty="0" smtClean="0"/>
              <a:t>.  </a:t>
            </a:r>
          </a:p>
          <a:p>
            <a:endParaRPr lang="en-US" sz="800" dirty="0" smtClean="0"/>
          </a:p>
          <a:p>
            <a:pPr lvl="1"/>
            <a:r>
              <a:rPr lang="en-US" dirty="0" smtClean="0"/>
              <a:t>Together, the two statements provide the means to answer two critical questions:</a:t>
            </a:r>
          </a:p>
          <a:p>
            <a:pPr lvl="1"/>
            <a:endParaRPr lang="en-US" sz="800" dirty="0" smtClean="0"/>
          </a:p>
          <a:p>
            <a:pPr marL="1051560" lvl="2" indent="-457200">
              <a:buFont typeface="+mj-lt"/>
              <a:buAutoNum type="arabicPeriod"/>
            </a:pPr>
            <a:r>
              <a:rPr lang="en-US" dirty="0" smtClean="0">
                <a:solidFill>
                  <a:srgbClr val="FF0000"/>
                </a:solidFill>
              </a:rPr>
              <a:t>How much did the firm make or lose?</a:t>
            </a:r>
          </a:p>
          <a:p>
            <a:pPr marL="1051560" lvl="2" indent="-457200">
              <a:buFont typeface="+mj-lt"/>
              <a:buAutoNum type="arabicPeriod"/>
            </a:pPr>
            <a:r>
              <a:rPr lang="en-US" dirty="0" smtClean="0">
                <a:solidFill>
                  <a:srgbClr val="FF0000"/>
                </a:solidFill>
              </a:rPr>
              <a:t>How much is the firm presently worth based on historical values found on the Balance Sheet?</a:t>
            </a:r>
            <a:endParaRPr lang="en-US" dirty="0">
              <a:solidFill>
                <a:srgbClr val="FF0000"/>
              </a:solidFill>
            </a:endParaRPr>
          </a:p>
        </p:txBody>
      </p:sp>
      <p:pic>
        <p:nvPicPr>
          <p:cNvPr id="6" name="Picture 5" descr="Financial Ratio Analysis Made Simple| Edu4Sure.com"/>
          <p:cNvPicPr/>
          <p:nvPr/>
        </p:nvPicPr>
        <p:blipFill>
          <a:blip r:embed="rId2" cstate="print"/>
          <a:srcRect/>
          <a:stretch>
            <a:fillRect/>
          </a:stretch>
        </p:blipFill>
        <p:spPr bwMode="auto">
          <a:xfrm>
            <a:off x="4724400" y="4800600"/>
            <a:ext cx="4419600" cy="20574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Ratio Analysis</a:t>
            </a:r>
            <a:br>
              <a:rPr lang="en-US" dirty="0" smtClean="0"/>
            </a:br>
            <a:r>
              <a:rPr lang="en-US" sz="2000" dirty="0" smtClean="0"/>
              <a:t>Analyzing Financial Statements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35</a:t>
            </a:fld>
            <a:endParaRPr lang="en-US" dirty="0"/>
          </a:p>
        </p:txBody>
      </p:sp>
      <p:sp>
        <p:nvSpPr>
          <p:cNvPr id="4" name="Content Placeholder 3"/>
          <p:cNvSpPr>
            <a:spLocks noGrp="1"/>
          </p:cNvSpPr>
          <p:nvPr>
            <p:ph sz="quarter" idx="1"/>
          </p:nvPr>
        </p:nvSpPr>
        <p:spPr/>
        <p:txBody>
          <a:bodyPr/>
          <a:lstStyle/>
          <a:p>
            <a:r>
              <a:rPr lang="en-US" sz="2200" u="sng" dirty="0" smtClean="0"/>
              <a:t>Ratio Analysis, calculations that measure an organization’s financial health, brings the complex information from the Income Statement and Balance Sheet into sharper focus so that managers, lenders, owners, and other interested parties can measure and compare the organization’s productivity, profitability, and financing mix with similar entities</a:t>
            </a:r>
            <a:r>
              <a:rPr lang="en-US" dirty="0" smtClean="0"/>
              <a:t>.</a:t>
            </a:r>
          </a:p>
          <a:p>
            <a:endParaRPr lang="en-US" sz="800" dirty="0" smtClean="0"/>
          </a:p>
          <a:p>
            <a:pPr lvl="1"/>
            <a:r>
              <a:rPr lang="en-US" dirty="0" smtClean="0"/>
              <a:t>A ratio is simply one number divided into another, with the result showing the relationship between the two numbers.</a:t>
            </a:r>
          </a:p>
          <a:p>
            <a:pPr lvl="1"/>
            <a:endParaRPr lang="en-US" sz="800" dirty="0" smtClean="0"/>
          </a:p>
          <a:p>
            <a:pPr lvl="2"/>
            <a:r>
              <a:rPr lang="en-US" dirty="0" smtClean="0">
                <a:solidFill>
                  <a:srgbClr val="0070C0"/>
                </a:solidFill>
              </a:rPr>
              <a:t>For example we measure fuel efficiency with miles per gallon.</a:t>
            </a:r>
            <a:endParaRPr lang="en-US" dirty="0">
              <a:solidFill>
                <a:srgbClr val="0070C0"/>
              </a:solidFill>
            </a:endParaRPr>
          </a:p>
        </p:txBody>
      </p:sp>
      <p:pic>
        <p:nvPicPr>
          <p:cNvPr id="6" name="Picture 5" descr="Ratio Analysis, Types of Financial Ratio Analysis - 5paisa School"/>
          <p:cNvPicPr/>
          <p:nvPr/>
        </p:nvPicPr>
        <p:blipFill>
          <a:blip r:embed="rId2" cstate="print"/>
          <a:srcRect/>
          <a:stretch>
            <a:fillRect/>
          </a:stretch>
        </p:blipFill>
        <p:spPr bwMode="auto">
          <a:xfrm>
            <a:off x="5029200" y="5257800"/>
            <a:ext cx="4114800" cy="16002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Profitability Ratios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36</a:t>
            </a:fld>
            <a:endParaRPr lang="en-US" dirty="0"/>
          </a:p>
        </p:txBody>
      </p:sp>
      <p:sp>
        <p:nvSpPr>
          <p:cNvPr id="4" name="Content Placeholder 3"/>
          <p:cNvSpPr>
            <a:spLocks noGrp="1"/>
          </p:cNvSpPr>
          <p:nvPr>
            <p:ph sz="quarter" idx="1"/>
          </p:nvPr>
        </p:nvSpPr>
        <p:spPr/>
        <p:txBody>
          <a:bodyPr/>
          <a:lstStyle/>
          <a:p>
            <a:r>
              <a:rPr lang="en-US" sz="2400" u="sng" dirty="0" smtClean="0"/>
              <a:t>Profitability Ratios measure how much operating income or net income an organization is able to generate relative to its assets, owner’s equity, and sales</a:t>
            </a:r>
            <a:r>
              <a:rPr lang="en-US" dirty="0" smtClean="0"/>
              <a:t>.</a:t>
            </a:r>
          </a:p>
          <a:p>
            <a:endParaRPr lang="en-US" sz="800" dirty="0" smtClean="0"/>
          </a:p>
          <a:p>
            <a:pPr lvl="1"/>
            <a:r>
              <a:rPr lang="en-US" dirty="0" smtClean="0"/>
              <a:t>The numerator (top number) used in these examples is always the net income after taxes.</a:t>
            </a:r>
          </a:p>
          <a:p>
            <a:pPr lvl="1"/>
            <a:endParaRPr lang="en-US" sz="800" dirty="0" smtClean="0"/>
          </a:p>
          <a:p>
            <a:pPr lvl="2"/>
            <a:r>
              <a:rPr lang="en-US" dirty="0" smtClean="0">
                <a:solidFill>
                  <a:srgbClr val="FF0000"/>
                </a:solidFill>
              </a:rPr>
              <a:t>Common Profitability Ratios include profit margin, return on assets, and return on equity.</a:t>
            </a:r>
            <a:endParaRPr lang="en-US" dirty="0">
              <a:solidFill>
                <a:srgbClr val="FF0000"/>
              </a:solidFill>
            </a:endParaRPr>
          </a:p>
        </p:txBody>
      </p:sp>
      <p:pic>
        <p:nvPicPr>
          <p:cNvPr id="5" name="Picture 4" descr="Profitability Ratios Formula (Examples) | How to Calculate Profitability  Ratios? - YouTube"/>
          <p:cNvPicPr/>
          <p:nvPr/>
        </p:nvPicPr>
        <p:blipFill>
          <a:blip r:embed="rId2" cstate="print"/>
          <a:srcRect/>
          <a:stretch>
            <a:fillRect/>
          </a:stretch>
        </p:blipFill>
        <p:spPr bwMode="auto">
          <a:xfrm>
            <a:off x="4648200" y="4724400"/>
            <a:ext cx="4495800" cy="21336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Profitability Ratios</a:t>
            </a:r>
            <a:br>
              <a:rPr lang="en-US" dirty="0" smtClean="0"/>
            </a:br>
            <a:r>
              <a:rPr lang="en-US" sz="2000" dirty="0" smtClean="0"/>
              <a:t>Profit Margin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37</a:t>
            </a:fld>
            <a:endParaRPr lang="en-US" dirty="0"/>
          </a:p>
        </p:txBody>
      </p:sp>
      <p:sp>
        <p:nvSpPr>
          <p:cNvPr id="4" name="Content Placeholder 3"/>
          <p:cNvSpPr>
            <a:spLocks noGrp="1"/>
          </p:cNvSpPr>
          <p:nvPr>
            <p:ph sz="quarter" idx="1"/>
          </p:nvPr>
        </p:nvSpPr>
        <p:spPr/>
        <p:txBody>
          <a:bodyPr/>
          <a:lstStyle/>
          <a:p>
            <a:r>
              <a:rPr lang="en-US" sz="2400" u="sng" dirty="0" smtClean="0"/>
              <a:t>The Profit Margin is computed by dividing net income by sales, and shows the overall percentage of profits earned by the company</a:t>
            </a:r>
            <a:r>
              <a:rPr lang="en-US" dirty="0" smtClean="0"/>
              <a:t>.</a:t>
            </a:r>
          </a:p>
          <a:p>
            <a:endParaRPr lang="en-US" sz="800" dirty="0" smtClean="0"/>
          </a:p>
          <a:p>
            <a:pPr lvl="1"/>
            <a:r>
              <a:rPr lang="en-US" dirty="0" smtClean="0"/>
              <a:t>It is based solely upon data obtained from the Income Statement.</a:t>
            </a:r>
          </a:p>
          <a:p>
            <a:pPr lvl="1"/>
            <a:endParaRPr lang="en-US" sz="800" dirty="0" smtClean="0"/>
          </a:p>
          <a:p>
            <a:pPr lvl="2"/>
            <a:r>
              <a:rPr lang="en-US" dirty="0" smtClean="0">
                <a:solidFill>
                  <a:srgbClr val="FF0000"/>
                </a:solidFill>
              </a:rPr>
              <a:t>The higher the Profit Margin, the better the cost controls within the company and the higher the return on every dollar of revenue.</a:t>
            </a:r>
            <a:endParaRPr lang="en-US" dirty="0">
              <a:solidFill>
                <a:srgbClr val="FF0000"/>
              </a:solidFill>
            </a:endParaRPr>
          </a:p>
        </p:txBody>
      </p:sp>
      <p:pic>
        <p:nvPicPr>
          <p:cNvPr id="5" name="Picture 4" descr="Profit Margin Formula | Calculator (Examples with Excel Template)"/>
          <p:cNvPicPr/>
          <p:nvPr/>
        </p:nvPicPr>
        <p:blipFill>
          <a:blip r:embed="rId2" cstate="print"/>
          <a:srcRect/>
          <a:stretch>
            <a:fillRect/>
          </a:stretch>
        </p:blipFill>
        <p:spPr bwMode="auto">
          <a:xfrm>
            <a:off x="4419600" y="4648200"/>
            <a:ext cx="4724400" cy="22098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Profitability Ratios</a:t>
            </a:r>
            <a:br>
              <a:rPr lang="en-US" dirty="0" smtClean="0"/>
            </a:br>
            <a:r>
              <a:rPr lang="en-US" sz="2000" dirty="0" smtClean="0"/>
              <a:t>Return on Assets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38</a:t>
            </a:fld>
            <a:endParaRPr lang="en-US" dirty="0"/>
          </a:p>
        </p:txBody>
      </p:sp>
      <p:sp>
        <p:nvSpPr>
          <p:cNvPr id="4" name="Content Placeholder 3"/>
          <p:cNvSpPr>
            <a:spLocks noGrp="1"/>
          </p:cNvSpPr>
          <p:nvPr>
            <p:ph sz="quarter" idx="1"/>
          </p:nvPr>
        </p:nvSpPr>
        <p:spPr/>
        <p:txBody>
          <a:bodyPr/>
          <a:lstStyle/>
          <a:p>
            <a:r>
              <a:rPr lang="en-US" sz="2400" u="sng" dirty="0" smtClean="0"/>
              <a:t>Return on Assets (ROA) is computed by dividing net income by total assets, and shows how much income the firm produces for every dollar invested in assets</a:t>
            </a:r>
            <a:r>
              <a:rPr lang="en-US" dirty="0" smtClean="0"/>
              <a:t>.</a:t>
            </a:r>
          </a:p>
          <a:p>
            <a:endParaRPr lang="en-US" sz="800" dirty="0" smtClean="0"/>
          </a:p>
          <a:p>
            <a:pPr lvl="1"/>
            <a:r>
              <a:rPr lang="en-US" dirty="0" smtClean="0"/>
              <a:t>A company with a low return on assets is probably not using its assets very productively – a key managerial failing.</a:t>
            </a:r>
          </a:p>
          <a:p>
            <a:pPr lvl="1"/>
            <a:endParaRPr lang="en-US" sz="800" dirty="0" smtClean="0"/>
          </a:p>
          <a:p>
            <a:pPr lvl="2"/>
            <a:r>
              <a:rPr lang="en-US" dirty="0" smtClean="0">
                <a:solidFill>
                  <a:srgbClr val="FF0000"/>
                </a:solidFill>
              </a:rPr>
              <a:t>For its construction, the return on assets calculation requires data from both the Income Statement and the Balance Sheet.</a:t>
            </a:r>
            <a:endParaRPr lang="en-US" dirty="0">
              <a:solidFill>
                <a:srgbClr val="FF0000"/>
              </a:solidFill>
            </a:endParaRPr>
          </a:p>
        </p:txBody>
      </p:sp>
      <p:pic>
        <p:nvPicPr>
          <p:cNvPr id="5" name="Picture 4" descr="What Is Return on Assets? | Examples, Formula, &amp; More"/>
          <p:cNvPicPr/>
          <p:nvPr/>
        </p:nvPicPr>
        <p:blipFill>
          <a:blip r:embed="rId2" cstate="print"/>
          <a:srcRect/>
          <a:stretch>
            <a:fillRect/>
          </a:stretch>
        </p:blipFill>
        <p:spPr bwMode="auto">
          <a:xfrm>
            <a:off x="4267200" y="4648200"/>
            <a:ext cx="4876800" cy="2609614"/>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Profitability Ratios</a:t>
            </a:r>
            <a:br>
              <a:rPr lang="en-US" dirty="0" smtClean="0"/>
            </a:br>
            <a:r>
              <a:rPr lang="en-US" sz="2000" dirty="0" smtClean="0"/>
              <a:t>Return on Equity</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39</a:t>
            </a:fld>
            <a:endParaRPr lang="en-US" dirty="0"/>
          </a:p>
        </p:txBody>
      </p:sp>
      <p:sp>
        <p:nvSpPr>
          <p:cNvPr id="4" name="Content Placeholder 3"/>
          <p:cNvSpPr>
            <a:spLocks noGrp="1"/>
          </p:cNvSpPr>
          <p:nvPr>
            <p:ph sz="quarter" idx="1"/>
          </p:nvPr>
        </p:nvSpPr>
        <p:spPr/>
        <p:txBody>
          <a:bodyPr/>
          <a:lstStyle/>
          <a:p>
            <a:r>
              <a:rPr lang="en-US" sz="2400" u="sng" dirty="0" smtClean="0"/>
              <a:t>Return on Equity (also called Return on Investment-ROI), is computed by dividing net income by owner’s equity, and shows how much income is generated by each $1 the owners have invested in the firm</a:t>
            </a:r>
            <a:r>
              <a:rPr lang="en-US" dirty="0" smtClean="0"/>
              <a:t>.</a:t>
            </a:r>
          </a:p>
          <a:p>
            <a:endParaRPr lang="en-US" sz="800" dirty="0" smtClean="0"/>
          </a:p>
          <a:p>
            <a:pPr lvl="1"/>
            <a:r>
              <a:rPr lang="en-US" dirty="0" smtClean="0"/>
              <a:t>A low return on equity means low stockholder returns and may indicate a need for immediate management attention.</a:t>
            </a:r>
          </a:p>
          <a:p>
            <a:pPr lvl="1"/>
            <a:endParaRPr lang="en-US" sz="800" dirty="0" smtClean="0"/>
          </a:p>
          <a:p>
            <a:pPr lvl="2"/>
            <a:r>
              <a:rPr lang="en-US" dirty="0" smtClean="0">
                <a:solidFill>
                  <a:srgbClr val="FF0000"/>
                </a:solidFill>
              </a:rPr>
              <a:t>Because some assets may have been financed with debt not contributed by the owners, the value of the owner’s equity is usually considerably lower than the total value of the firm’s assets.</a:t>
            </a:r>
            <a:endParaRPr lang="en-US" dirty="0">
              <a:solidFill>
                <a:srgbClr val="FF0000"/>
              </a:solidFill>
            </a:endParaRPr>
          </a:p>
        </p:txBody>
      </p:sp>
      <p:pic>
        <p:nvPicPr>
          <p:cNvPr id="5" name="Picture 4" descr="Return on Equity (ROE): Formula, Definition and More"/>
          <p:cNvPicPr/>
          <p:nvPr/>
        </p:nvPicPr>
        <p:blipFill>
          <a:blip r:embed="rId2" cstate="print"/>
          <a:srcRect/>
          <a:stretch>
            <a:fillRect/>
          </a:stretch>
        </p:blipFill>
        <p:spPr bwMode="auto">
          <a:xfrm>
            <a:off x="5257800" y="5257800"/>
            <a:ext cx="3886200" cy="16002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Nature of Accounting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a:t>
            </a:fld>
            <a:endParaRPr lang="en-US" dirty="0"/>
          </a:p>
        </p:txBody>
      </p:sp>
      <p:sp>
        <p:nvSpPr>
          <p:cNvPr id="4" name="Content Placeholder 3"/>
          <p:cNvSpPr>
            <a:spLocks noGrp="1"/>
          </p:cNvSpPr>
          <p:nvPr>
            <p:ph sz="quarter" idx="1"/>
          </p:nvPr>
        </p:nvSpPr>
        <p:spPr/>
        <p:txBody>
          <a:bodyPr/>
          <a:lstStyle/>
          <a:p>
            <a:r>
              <a:rPr lang="en-US" sz="2400" u="sng" dirty="0" smtClean="0"/>
              <a:t>Accounting is the recording, measurement, and interpretation of financial information</a:t>
            </a:r>
            <a:r>
              <a:rPr lang="en-US" dirty="0" smtClean="0"/>
              <a:t>.</a:t>
            </a:r>
          </a:p>
          <a:p>
            <a:endParaRPr lang="en-US" sz="800" dirty="0" smtClean="0"/>
          </a:p>
          <a:p>
            <a:pPr lvl="1"/>
            <a:r>
              <a:rPr lang="en-US" dirty="0" smtClean="0"/>
              <a:t>Large numbers of people and institutions, both within and outside businesses, use accounting tools to evaluate organizational operations.</a:t>
            </a:r>
          </a:p>
          <a:p>
            <a:pPr lvl="1"/>
            <a:endParaRPr lang="en-US" sz="800" dirty="0" smtClean="0"/>
          </a:p>
          <a:p>
            <a:pPr lvl="2"/>
            <a:r>
              <a:rPr lang="en-US" dirty="0" smtClean="0">
                <a:solidFill>
                  <a:srgbClr val="FF0000"/>
                </a:solidFill>
              </a:rPr>
              <a:t>To better understand the importance of accounting, we must first understand who prepares accounting information &amp; how it is used.</a:t>
            </a:r>
            <a:endParaRPr lang="en-US" dirty="0">
              <a:solidFill>
                <a:srgbClr val="FF0000"/>
              </a:solidFill>
            </a:endParaRPr>
          </a:p>
        </p:txBody>
      </p:sp>
      <p:pic>
        <p:nvPicPr>
          <p:cNvPr id="5" name="Picture 4" descr="Basic accounting - Principles &amp; Fundamental Concepts of Basic accounting"/>
          <p:cNvPicPr/>
          <p:nvPr/>
        </p:nvPicPr>
        <p:blipFill>
          <a:blip r:embed="rId2" cstate="print"/>
          <a:srcRect/>
          <a:stretch>
            <a:fillRect/>
          </a:stretch>
        </p:blipFill>
        <p:spPr bwMode="auto">
          <a:xfrm>
            <a:off x="5257800" y="4648200"/>
            <a:ext cx="3886200" cy="220980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Asset Utilization Ratios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40</a:t>
            </a:fld>
            <a:endParaRPr lang="en-US" dirty="0"/>
          </a:p>
        </p:txBody>
      </p:sp>
      <p:sp>
        <p:nvSpPr>
          <p:cNvPr id="4" name="Content Placeholder 3"/>
          <p:cNvSpPr>
            <a:spLocks noGrp="1"/>
          </p:cNvSpPr>
          <p:nvPr>
            <p:ph sz="quarter" idx="1"/>
          </p:nvPr>
        </p:nvSpPr>
        <p:spPr/>
        <p:txBody>
          <a:bodyPr/>
          <a:lstStyle/>
          <a:p>
            <a:r>
              <a:rPr lang="en-US" sz="2400" u="sng" dirty="0" smtClean="0"/>
              <a:t>Asset Utilization Ratios (AURs) measure how well a firm uses its assets to generate each $1 of sales</a:t>
            </a:r>
            <a:r>
              <a:rPr lang="en-US" dirty="0" smtClean="0"/>
              <a:t>.</a:t>
            </a:r>
          </a:p>
          <a:p>
            <a:endParaRPr lang="en-US" sz="800" dirty="0" smtClean="0"/>
          </a:p>
          <a:p>
            <a:pPr lvl="1"/>
            <a:r>
              <a:rPr lang="en-US" dirty="0" smtClean="0"/>
              <a:t>Companies using their assets more productively will have higher returns on assets than their less efficient competitors.</a:t>
            </a:r>
          </a:p>
          <a:p>
            <a:pPr lvl="1"/>
            <a:r>
              <a:rPr lang="en-US" dirty="0" smtClean="0"/>
              <a:t>Managers can use AURs to pinpoint areas of inefficiency in their operations.</a:t>
            </a:r>
          </a:p>
          <a:p>
            <a:pPr lvl="1"/>
            <a:endParaRPr lang="en-US" sz="800" dirty="0" smtClean="0"/>
          </a:p>
          <a:p>
            <a:pPr lvl="2"/>
            <a:r>
              <a:rPr lang="en-US" dirty="0" smtClean="0">
                <a:solidFill>
                  <a:srgbClr val="FF0000"/>
                </a:solidFill>
              </a:rPr>
              <a:t>These ratios relate Balance Sheet assets to sales, which are found on the Income Statement.</a:t>
            </a:r>
          </a:p>
        </p:txBody>
      </p:sp>
      <p:pic>
        <p:nvPicPr>
          <p:cNvPr id="5" name="Picture 4" descr="AUR - &quot;Asset Utilization Ratio&quot; by AcronymsAndSlang.com"/>
          <p:cNvPicPr/>
          <p:nvPr/>
        </p:nvPicPr>
        <p:blipFill>
          <a:blip r:embed="rId2" cstate="print"/>
          <a:srcRect/>
          <a:stretch>
            <a:fillRect/>
          </a:stretch>
        </p:blipFill>
        <p:spPr bwMode="auto">
          <a:xfrm>
            <a:off x="5257800" y="4648200"/>
            <a:ext cx="3886200" cy="22098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Asset Utilization Ratios</a:t>
            </a:r>
            <a:br>
              <a:rPr lang="en-US" dirty="0" smtClean="0"/>
            </a:br>
            <a:r>
              <a:rPr lang="en-US" sz="2000" dirty="0" smtClean="0"/>
              <a:t>Receivables Turnover</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41</a:t>
            </a:fld>
            <a:endParaRPr lang="en-US" dirty="0"/>
          </a:p>
        </p:txBody>
      </p:sp>
      <p:sp>
        <p:nvSpPr>
          <p:cNvPr id="4" name="Content Placeholder 3"/>
          <p:cNvSpPr>
            <a:spLocks noGrp="1"/>
          </p:cNvSpPr>
          <p:nvPr>
            <p:ph sz="quarter" idx="1"/>
          </p:nvPr>
        </p:nvSpPr>
        <p:spPr/>
        <p:txBody>
          <a:bodyPr/>
          <a:lstStyle/>
          <a:p>
            <a:r>
              <a:rPr lang="en-US" sz="2400" u="sng" dirty="0" smtClean="0"/>
              <a:t>The Receivables Turnover is computed by dividing sales by accounts receivable, and indicates how many times a firm collects its accounts receivable in one year</a:t>
            </a:r>
            <a:r>
              <a:rPr lang="en-US" dirty="0" smtClean="0"/>
              <a:t>.</a:t>
            </a:r>
          </a:p>
          <a:p>
            <a:endParaRPr lang="en-US" sz="800" dirty="0" smtClean="0"/>
          </a:p>
          <a:p>
            <a:pPr lvl="1"/>
            <a:r>
              <a:rPr lang="en-US" dirty="0" smtClean="0"/>
              <a:t>It also demonstrates how quickly a firm is able to collect payments on its credit sales.</a:t>
            </a:r>
          </a:p>
          <a:p>
            <a:pPr lvl="1"/>
            <a:endParaRPr lang="en-US" sz="800" dirty="0" smtClean="0"/>
          </a:p>
          <a:p>
            <a:pPr lvl="2"/>
            <a:r>
              <a:rPr lang="en-US" dirty="0" smtClean="0">
                <a:solidFill>
                  <a:srgbClr val="FF0000"/>
                </a:solidFill>
              </a:rPr>
              <a:t>No payments means no profits.</a:t>
            </a:r>
            <a:endParaRPr lang="en-US" dirty="0">
              <a:solidFill>
                <a:srgbClr val="FF0000"/>
              </a:solidFill>
            </a:endParaRPr>
          </a:p>
        </p:txBody>
      </p:sp>
      <p:pic>
        <p:nvPicPr>
          <p:cNvPr id="5" name="Picture 4" descr="Accounts Receivable Turnover Ratio | Top 3 Examples with excel template"/>
          <p:cNvPicPr/>
          <p:nvPr/>
        </p:nvPicPr>
        <p:blipFill>
          <a:blip r:embed="rId2" cstate="print"/>
          <a:srcRect/>
          <a:stretch>
            <a:fillRect/>
          </a:stretch>
        </p:blipFill>
        <p:spPr bwMode="auto">
          <a:xfrm>
            <a:off x="4648200" y="4495800"/>
            <a:ext cx="4495800" cy="23622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Asset Utilization Ratios</a:t>
            </a:r>
            <a:br>
              <a:rPr lang="en-US" dirty="0" smtClean="0"/>
            </a:br>
            <a:r>
              <a:rPr lang="en-US" sz="2000" dirty="0" smtClean="0"/>
              <a:t>Inventory Turnover</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42</a:t>
            </a:fld>
            <a:endParaRPr lang="en-US" dirty="0"/>
          </a:p>
        </p:txBody>
      </p:sp>
      <p:sp>
        <p:nvSpPr>
          <p:cNvPr id="4" name="Content Placeholder 3"/>
          <p:cNvSpPr>
            <a:spLocks noGrp="1"/>
          </p:cNvSpPr>
          <p:nvPr>
            <p:ph sz="quarter" idx="1"/>
          </p:nvPr>
        </p:nvSpPr>
        <p:spPr/>
        <p:txBody>
          <a:bodyPr/>
          <a:lstStyle/>
          <a:p>
            <a:r>
              <a:rPr lang="en-US" sz="2400" u="sng" dirty="0" smtClean="0"/>
              <a:t>Inventory Turnover is computed by dividing sales by total inventory, and indicates how many times a firm sells and replaces its inventory over the course of a year</a:t>
            </a:r>
            <a:r>
              <a:rPr lang="en-US" dirty="0" smtClean="0"/>
              <a:t>.</a:t>
            </a:r>
          </a:p>
          <a:p>
            <a:endParaRPr lang="en-US" sz="800" dirty="0" smtClean="0"/>
          </a:p>
          <a:p>
            <a:pPr lvl="1"/>
            <a:r>
              <a:rPr lang="en-US" dirty="0" smtClean="0">
                <a:solidFill>
                  <a:srgbClr val="FF0000"/>
                </a:solidFill>
              </a:rPr>
              <a:t>A high Inventory Turnover Ratio may indicate great efficiency but may also suggest the possibility of lost sales due to insufficient stock levels.</a:t>
            </a:r>
            <a:endParaRPr lang="en-US" dirty="0">
              <a:solidFill>
                <a:srgbClr val="FF0000"/>
              </a:solidFill>
            </a:endParaRPr>
          </a:p>
        </p:txBody>
      </p:sp>
      <p:pic>
        <p:nvPicPr>
          <p:cNvPr id="5" name="Picture 4" descr="How to Detect Alarming Inventory Turnover Ratio to Proactively Improve it?  | Contalog Insights"/>
          <p:cNvPicPr/>
          <p:nvPr/>
        </p:nvPicPr>
        <p:blipFill>
          <a:blip r:embed="rId2" cstate="print"/>
          <a:srcRect/>
          <a:stretch>
            <a:fillRect/>
          </a:stretch>
        </p:blipFill>
        <p:spPr bwMode="auto">
          <a:xfrm>
            <a:off x="4495800" y="4191000"/>
            <a:ext cx="4286250" cy="19812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Asset Utilization Ratios</a:t>
            </a:r>
            <a:br>
              <a:rPr lang="en-US" dirty="0" smtClean="0"/>
            </a:br>
            <a:r>
              <a:rPr lang="en-US" sz="2000" dirty="0" smtClean="0"/>
              <a:t>Total Asset Turnover</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43</a:t>
            </a:fld>
            <a:endParaRPr lang="en-US" dirty="0"/>
          </a:p>
        </p:txBody>
      </p:sp>
      <p:sp>
        <p:nvSpPr>
          <p:cNvPr id="4" name="Content Placeholder 3"/>
          <p:cNvSpPr>
            <a:spLocks noGrp="1"/>
          </p:cNvSpPr>
          <p:nvPr>
            <p:ph sz="quarter" idx="1"/>
          </p:nvPr>
        </p:nvSpPr>
        <p:spPr/>
        <p:txBody>
          <a:bodyPr/>
          <a:lstStyle/>
          <a:p>
            <a:r>
              <a:rPr lang="en-US" sz="2400" u="sng" dirty="0" smtClean="0"/>
              <a:t>Total Asset Turnover is computed by dividing sales by total assets, and measures how well an organization uses all of its assets in creating sales</a:t>
            </a:r>
            <a:r>
              <a:rPr lang="en-US" dirty="0" smtClean="0"/>
              <a:t>.</a:t>
            </a:r>
          </a:p>
          <a:p>
            <a:endParaRPr lang="en-US" sz="800" dirty="0" smtClean="0"/>
          </a:p>
          <a:p>
            <a:pPr lvl="1"/>
            <a:r>
              <a:rPr lang="en-US" dirty="0" smtClean="0">
                <a:solidFill>
                  <a:srgbClr val="FF0000"/>
                </a:solidFill>
              </a:rPr>
              <a:t>It indicates whether a company is using its assets productively.</a:t>
            </a:r>
            <a:endParaRPr lang="en-US" dirty="0">
              <a:solidFill>
                <a:srgbClr val="FF0000"/>
              </a:solidFill>
            </a:endParaRPr>
          </a:p>
        </p:txBody>
      </p:sp>
      <p:pic>
        <p:nvPicPr>
          <p:cNvPr id="5" name="Picture 4" descr="Asset Turnover Ratio Formula | LaptrinhX"/>
          <p:cNvPicPr/>
          <p:nvPr/>
        </p:nvPicPr>
        <p:blipFill>
          <a:blip r:embed="rId2" cstate="print"/>
          <a:srcRect/>
          <a:stretch>
            <a:fillRect/>
          </a:stretch>
        </p:blipFill>
        <p:spPr bwMode="auto">
          <a:xfrm>
            <a:off x="3581400" y="3581400"/>
            <a:ext cx="5334000" cy="274826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Liquidity Ratios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44</a:t>
            </a:fld>
            <a:endParaRPr lang="en-US" dirty="0"/>
          </a:p>
        </p:txBody>
      </p:sp>
      <p:sp>
        <p:nvSpPr>
          <p:cNvPr id="4" name="Content Placeholder 3"/>
          <p:cNvSpPr>
            <a:spLocks noGrp="1"/>
          </p:cNvSpPr>
          <p:nvPr>
            <p:ph sz="quarter" idx="1"/>
          </p:nvPr>
        </p:nvSpPr>
        <p:spPr/>
        <p:txBody>
          <a:bodyPr>
            <a:normAutofit/>
          </a:bodyPr>
          <a:lstStyle/>
          <a:p>
            <a:r>
              <a:rPr lang="en-US" sz="2400" u="sng" dirty="0" smtClean="0"/>
              <a:t>Liquidity Ratios compare current assets to current liabilities to indicate the speed with which a company can turn its assets into cash to meet debts as they come due</a:t>
            </a:r>
            <a:r>
              <a:rPr lang="en-US" dirty="0" smtClean="0"/>
              <a:t>.</a:t>
            </a:r>
          </a:p>
          <a:p>
            <a:endParaRPr lang="en-US" sz="800" dirty="0" smtClean="0"/>
          </a:p>
          <a:p>
            <a:pPr lvl="1"/>
            <a:r>
              <a:rPr lang="en-US" dirty="0" smtClean="0"/>
              <a:t>High Liquidity Ratios may satisfy a creditor’s need for safety, but ratios that are too high may indicate that the organization is not using its current assets efficiently.</a:t>
            </a:r>
          </a:p>
          <a:p>
            <a:pPr lvl="1"/>
            <a:endParaRPr lang="en-US" sz="800" dirty="0" smtClean="0"/>
          </a:p>
          <a:p>
            <a:pPr lvl="2"/>
            <a:r>
              <a:rPr lang="en-US" dirty="0" smtClean="0">
                <a:solidFill>
                  <a:srgbClr val="FF0000"/>
                </a:solidFill>
              </a:rPr>
              <a:t>Liquidity Ratios are generally best examined in conjunction with Asset Utilization Ratios because high turnover ratios imply that cash is flowing through an organization very quickly – a situation that dramatically reduces the need for the types of reserves measured by Liquidity Ratios.</a:t>
            </a:r>
            <a:endParaRPr lang="en-US" dirty="0">
              <a:solidFill>
                <a:srgbClr val="FF0000"/>
              </a:solidFill>
            </a:endParaRPr>
          </a:p>
        </p:txBody>
      </p:sp>
      <p:pic>
        <p:nvPicPr>
          <p:cNvPr id="5" name="Picture 4" descr="Analysis of Liquidity Ratios- Financial Ratio Analysis"/>
          <p:cNvPicPr/>
          <p:nvPr/>
        </p:nvPicPr>
        <p:blipFill>
          <a:blip r:embed="rId2" cstate="print"/>
          <a:srcRect/>
          <a:stretch>
            <a:fillRect/>
          </a:stretch>
        </p:blipFill>
        <p:spPr bwMode="auto">
          <a:xfrm>
            <a:off x="5791200" y="5410200"/>
            <a:ext cx="3352800" cy="14478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Liquidity Ratios</a:t>
            </a:r>
            <a:br>
              <a:rPr lang="en-US" dirty="0" smtClean="0"/>
            </a:br>
            <a:r>
              <a:rPr lang="en-US" sz="2000" dirty="0" smtClean="0"/>
              <a:t>Current Ratio</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45</a:t>
            </a:fld>
            <a:endParaRPr lang="en-US" dirty="0"/>
          </a:p>
        </p:txBody>
      </p:sp>
      <p:sp>
        <p:nvSpPr>
          <p:cNvPr id="4" name="Content Placeholder 3"/>
          <p:cNvSpPr>
            <a:spLocks noGrp="1"/>
          </p:cNvSpPr>
          <p:nvPr>
            <p:ph sz="quarter" idx="1"/>
          </p:nvPr>
        </p:nvSpPr>
        <p:spPr/>
        <p:txBody>
          <a:bodyPr/>
          <a:lstStyle/>
          <a:p>
            <a:r>
              <a:rPr lang="en-US" sz="2400" u="sng" dirty="0" smtClean="0"/>
              <a:t>The Current Ratio is calculated by dividing current assets by current liabilities</a:t>
            </a:r>
            <a:r>
              <a:rPr lang="en-US" dirty="0" smtClean="0"/>
              <a:t>.</a:t>
            </a:r>
          </a:p>
          <a:p>
            <a:pPr lvl="1"/>
            <a:endParaRPr lang="en-US" dirty="0"/>
          </a:p>
        </p:txBody>
      </p:sp>
      <p:pic>
        <p:nvPicPr>
          <p:cNvPr id="5" name="Picture 4" descr="Current Ratio Formula | Calculator (Excel template)"/>
          <p:cNvPicPr/>
          <p:nvPr/>
        </p:nvPicPr>
        <p:blipFill>
          <a:blip r:embed="rId2" cstate="print"/>
          <a:srcRect/>
          <a:stretch>
            <a:fillRect/>
          </a:stretch>
        </p:blipFill>
        <p:spPr bwMode="auto">
          <a:xfrm>
            <a:off x="1600200" y="2895600"/>
            <a:ext cx="5943600" cy="305306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Liquidity Ratios</a:t>
            </a:r>
            <a:br>
              <a:rPr lang="en-US" dirty="0" smtClean="0"/>
            </a:br>
            <a:r>
              <a:rPr lang="en-US" sz="2000" dirty="0" smtClean="0"/>
              <a:t>Quick Ratio</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46</a:t>
            </a:fld>
            <a:endParaRPr lang="en-US" dirty="0"/>
          </a:p>
        </p:txBody>
      </p:sp>
      <p:sp>
        <p:nvSpPr>
          <p:cNvPr id="4" name="Content Placeholder 3"/>
          <p:cNvSpPr>
            <a:spLocks noGrp="1"/>
          </p:cNvSpPr>
          <p:nvPr>
            <p:ph sz="quarter" idx="1"/>
          </p:nvPr>
        </p:nvSpPr>
        <p:spPr/>
        <p:txBody>
          <a:bodyPr/>
          <a:lstStyle/>
          <a:p>
            <a:r>
              <a:rPr lang="en-US" sz="2400" u="sng" dirty="0" smtClean="0"/>
              <a:t>The Quick Ratio (also known as the Acid Test) is a far more stringent measure of liquidity because it eliminates inventory, the least liquid current asset</a:t>
            </a:r>
            <a:r>
              <a:rPr lang="en-US" dirty="0" smtClean="0"/>
              <a:t>.</a:t>
            </a:r>
          </a:p>
          <a:p>
            <a:endParaRPr lang="en-US" sz="800" dirty="0" smtClean="0"/>
          </a:p>
          <a:p>
            <a:pPr lvl="1"/>
            <a:r>
              <a:rPr lang="en-US" dirty="0" smtClean="0">
                <a:solidFill>
                  <a:srgbClr val="FF0000"/>
                </a:solidFill>
              </a:rPr>
              <a:t>It measures how well an organization can meet its current obligations without resorting to the sale of its inventory.</a:t>
            </a:r>
            <a:endParaRPr lang="en-US" dirty="0">
              <a:solidFill>
                <a:srgbClr val="FF0000"/>
              </a:solidFill>
            </a:endParaRPr>
          </a:p>
        </p:txBody>
      </p:sp>
      <p:pic>
        <p:nvPicPr>
          <p:cNvPr id="5" name="Picture 4" descr="Quick Ratio or Acid Test Ratio | Double Entry Bookkeeping"/>
          <p:cNvPicPr/>
          <p:nvPr/>
        </p:nvPicPr>
        <p:blipFill>
          <a:blip r:embed="rId2" cstate="print"/>
          <a:srcRect/>
          <a:stretch>
            <a:fillRect/>
          </a:stretch>
        </p:blipFill>
        <p:spPr bwMode="auto">
          <a:xfrm>
            <a:off x="2133600" y="3886200"/>
            <a:ext cx="4800600" cy="2429866"/>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Debt Utilization Ratios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47</a:t>
            </a:fld>
            <a:endParaRPr lang="en-US" dirty="0"/>
          </a:p>
        </p:txBody>
      </p:sp>
      <p:sp>
        <p:nvSpPr>
          <p:cNvPr id="4" name="Content Placeholder 3"/>
          <p:cNvSpPr>
            <a:spLocks noGrp="1"/>
          </p:cNvSpPr>
          <p:nvPr>
            <p:ph sz="quarter" idx="1"/>
          </p:nvPr>
        </p:nvSpPr>
        <p:spPr/>
        <p:txBody>
          <a:bodyPr/>
          <a:lstStyle/>
          <a:p>
            <a:r>
              <a:rPr lang="en-US" sz="2400" u="sng" dirty="0" smtClean="0"/>
              <a:t>Debt Utilization Ratios provide information about how much debt an organization is using relative to other sources of capital, such as owner’s equity</a:t>
            </a:r>
            <a:r>
              <a:rPr lang="en-US" dirty="0" smtClean="0"/>
              <a:t>.</a:t>
            </a:r>
          </a:p>
          <a:p>
            <a:endParaRPr lang="en-US" sz="800" dirty="0" smtClean="0"/>
          </a:p>
          <a:p>
            <a:pPr lvl="1"/>
            <a:r>
              <a:rPr lang="en-US" dirty="0" smtClean="0"/>
              <a:t>Because the use of debt carries an interest charge that must be paid regularly regardless of profitability, debt financing is much riskier than using equity.</a:t>
            </a:r>
          </a:p>
          <a:p>
            <a:pPr lvl="1"/>
            <a:endParaRPr lang="en-US" sz="800" dirty="0" smtClean="0"/>
          </a:p>
          <a:p>
            <a:pPr lvl="2"/>
            <a:r>
              <a:rPr lang="en-US" dirty="0" smtClean="0">
                <a:solidFill>
                  <a:srgbClr val="FF0000"/>
                </a:solidFill>
              </a:rPr>
              <a:t>Unforeseen negative events such as recessions affect heavily indebted firms to a far greater extent than those financed exclusively with owner’s equity.  </a:t>
            </a:r>
          </a:p>
          <a:p>
            <a:pPr lvl="2"/>
            <a:endParaRPr lang="en-US" sz="800" dirty="0" smtClean="0"/>
          </a:p>
          <a:p>
            <a:pPr lvl="3"/>
            <a:r>
              <a:rPr lang="en-US" dirty="0" smtClean="0">
                <a:solidFill>
                  <a:srgbClr val="0070C0"/>
                </a:solidFill>
              </a:rPr>
              <a:t>Debt to Asset Ratio below 50% is good.</a:t>
            </a:r>
            <a:endParaRPr lang="en-US" dirty="0">
              <a:solidFill>
                <a:srgbClr val="0070C0"/>
              </a:solidFill>
            </a:endParaRPr>
          </a:p>
        </p:txBody>
      </p:sp>
      <p:pic>
        <p:nvPicPr>
          <p:cNvPr id="5" name="Picture 4" descr="Good Debt vs Bad Debt: Understand the Difference"/>
          <p:cNvPicPr/>
          <p:nvPr/>
        </p:nvPicPr>
        <p:blipFill>
          <a:blip r:embed="rId2" cstate="print"/>
          <a:srcRect/>
          <a:stretch>
            <a:fillRect/>
          </a:stretch>
        </p:blipFill>
        <p:spPr bwMode="auto">
          <a:xfrm>
            <a:off x="5943600" y="5181600"/>
            <a:ext cx="3200400" cy="167640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Debt Utilization Ratios</a:t>
            </a:r>
            <a:br>
              <a:rPr lang="en-US" dirty="0" smtClean="0"/>
            </a:br>
            <a:r>
              <a:rPr lang="en-US" sz="2000" dirty="0" smtClean="0"/>
              <a:t>Debt to Total Assets Ratio</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48</a:t>
            </a:fld>
            <a:endParaRPr lang="en-US" dirty="0"/>
          </a:p>
        </p:txBody>
      </p:sp>
      <p:sp>
        <p:nvSpPr>
          <p:cNvPr id="4" name="Content Placeholder 3"/>
          <p:cNvSpPr>
            <a:spLocks noGrp="1"/>
          </p:cNvSpPr>
          <p:nvPr>
            <p:ph sz="quarter" idx="1"/>
          </p:nvPr>
        </p:nvSpPr>
        <p:spPr/>
        <p:txBody>
          <a:bodyPr/>
          <a:lstStyle/>
          <a:p>
            <a:r>
              <a:rPr lang="en-US" sz="2400" u="sng" dirty="0" smtClean="0"/>
              <a:t>The Debt to Total Assets Ratio indicates how much of the firm is financed by debt and how much by owner’s equity</a:t>
            </a:r>
            <a:r>
              <a:rPr lang="en-US" dirty="0" smtClean="0"/>
              <a:t>.</a:t>
            </a:r>
          </a:p>
          <a:p>
            <a:pPr lvl="1">
              <a:buNone/>
            </a:pPr>
            <a:endParaRPr lang="en-US" dirty="0"/>
          </a:p>
        </p:txBody>
      </p:sp>
      <p:pic>
        <p:nvPicPr>
          <p:cNvPr id="5" name="Picture 4" descr="Debt to Asset Ratio Formula | Calculate Debt to Total Asset Ratio"/>
          <p:cNvPicPr/>
          <p:nvPr/>
        </p:nvPicPr>
        <p:blipFill>
          <a:blip r:embed="rId2" cstate="print"/>
          <a:srcRect/>
          <a:stretch>
            <a:fillRect/>
          </a:stretch>
        </p:blipFill>
        <p:spPr bwMode="auto">
          <a:xfrm>
            <a:off x="1600200" y="3124200"/>
            <a:ext cx="5943600" cy="2676942"/>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Debt Utilization Ratios</a:t>
            </a:r>
            <a:br>
              <a:rPr lang="en-US" dirty="0" smtClean="0"/>
            </a:br>
            <a:r>
              <a:rPr lang="en-US" sz="2000" dirty="0" smtClean="0"/>
              <a:t>Times Interest Earned Ratio</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49</a:t>
            </a:fld>
            <a:endParaRPr lang="en-US" dirty="0"/>
          </a:p>
        </p:txBody>
      </p:sp>
      <p:sp>
        <p:nvSpPr>
          <p:cNvPr id="4" name="Content Placeholder 3"/>
          <p:cNvSpPr>
            <a:spLocks noGrp="1"/>
          </p:cNvSpPr>
          <p:nvPr>
            <p:ph sz="quarter" idx="1"/>
          </p:nvPr>
        </p:nvSpPr>
        <p:spPr/>
        <p:txBody>
          <a:bodyPr/>
          <a:lstStyle/>
          <a:p>
            <a:r>
              <a:rPr lang="en-US" sz="2400" u="sng" dirty="0" smtClean="0"/>
              <a:t>The Times Interest Earned Ratio is calculated by operating income divided by interest expense, and is a measure of the safety margin a company has with respect to the interest payments it must make to creditors</a:t>
            </a:r>
            <a:r>
              <a:rPr lang="en-US" dirty="0" smtClean="0"/>
              <a:t>.</a:t>
            </a:r>
          </a:p>
          <a:p>
            <a:endParaRPr lang="en-US" sz="800" dirty="0" smtClean="0"/>
          </a:p>
          <a:p>
            <a:pPr lvl="1"/>
            <a:r>
              <a:rPr lang="en-US" dirty="0" smtClean="0">
                <a:solidFill>
                  <a:srgbClr val="FF0000"/>
                </a:solidFill>
              </a:rPr>
              <a:t>A low times interest earned ratio indicates that even a small decrease in earnings may lead the company to financial straits.</a:t>
            </a:r>
            <a:endParaRPr lang="en-US" dirty="0">
              <a:solidFill>
                <a:srgbClr val="FF0000"/>
              </a:solidFill>
            </a:endParaRPr>
          </a:p>
        </p:txBody>
      </p:sp>
      <p:pic>
        <p:nvPicPr>
          <p:cNvPr id="5" name="Picture 4" descr="What is the Times Interest Earned Ratio? | Earnings, Financial  institutions, Income statement"/>
          <p:cNvPicPr/>
          <p:nvPr/>
        </p:nvPicPr>
        <p:blipFill>
          <a:blip r:embed="rId2" cstate="print"/>
          <a:srcRect/>
          <a:stretch>
            <a:fillRect/>
          </a:stretch>
        </p:blipFill>
        <p:spPr bwMode="auto">
          <a:xfrm>
            <a:off x="1828800" y="4191000"/>
            <a:ext cx="5334000" cy="19050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Accountants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a:t>
            </a:fld>
            <a:endParaRPr lang="en-US" dirty="0"/>
          </a:p>
        </p:txBody>
      </p:sp>
      <p:sp>
        <p:nvSpPr>
          <p:cNvPr id="4" name="Content Placeholder 3"/>
          <p:cNvSpPr>
            <a:spLocks noGrp="1"/>
          </p:cNvSpPr>
          <p:nvPr>
            <p:ph sz="quarter" idx="1"/>
          </p:nvPr>
        </p:nvSpPr>
        <p:spPr/>
        <p:txBody>
          <a:bodyPr/>
          <a:lstStyle/>
          <a:p>
            <a:r>
              <a:rPr lang="en-US" sz="2400" u="sng" dirty="0" smtClean="0"/>
              <a:t>Many of the functions of accounting are carried out by public or private accountants</a:t>
            </a:r>
            <a:r>
              <a:rPr lang="en-US" dirty="0" smtClean="0"/>
              <a:t>.</a:t>
            </a:r>
          </a:p>
          <a:p>
            <a:endParaRPr lang="en-US" sz="800" dirty="0" smtClean="0"/>
          </a:p>
          <a:p>
            <a:pPr lvl="1"/>
            <a:r>
              <a:rPr lang="en-US" u="sng" dirty="0" smtClean="0"/>
              <a:t>Public Accountants </a:t>
            </a:r>
          </a:p>
          <a:p>
            <a:pPr lvl="1"/>
            <a:endParaRPr lang="en-US" sz="800" dirty="0" smtClean="0"/>
          </a:p>
          <a:p>
            <a:pPr lvl="2"/>
            <a:r>
              <a:rPr lang="en-US" dirty="0" smtClean="0">
                <a:solidFill>
                  <a:srgbClr val="FF0000"/>
                </a:solidFill>
              </a:rPr>
              <a:t>Individuals and businesses can hire a Certified Public Accountant (CPA), an individual who has been certified by the state in which they practice to provide accounting services ranging from the preparation of financial records and the filing of tax returns to complex audits of corporate financial records.</a:t>
            </a:r>
          </a:p>
          <a:p>
            <a:pPr lvl="2"/>
            <a:endParaRPr lang="en-US" sz="800" dirty="0" smtClean="0"/>
          </a:p>
          <a:p>
            <a:pPr lvl="3"/>
            <a:r>
              <a:rPr lang="en-US" dirty="0" smtClean="0">
                <a:solidFill>
                  <a:srgbClr val="0070C0"/>
                </a:solidFill>
              </a:rPr>
              <a:t>Certification gives a public accountant the right to express, officially, an unbiased opinion regarding the accuracy of the client’s financial statements.</a:t>
            </a:r>
            <a:endParaRPr lang="en-US" dirty="0">
              <a:solidFill>
                <a:srgbClr val="0070C0"/>
              </a:solidFill>
            </a:endParaRPr>
          </a:p>
        </p:txBody>
      </p:sp>
      <p:pic>
        <p:nvPicPr>
          <p:cNvPr id="7" name="Picture 6" descr="iTeknik Holding Corporation ITKH Board | Certified public accountant,  Accounting, Cpa"/>
          <p:cNvPicPr/>
          <p:nvPr/>
        </p:nvPicPr>
        <p:blipFill>
          <a:blip r:embed="rId2" cstate="print"/>
          <a:srcRect/>
          <a:stretch>
            <a:fillRect/>
          </a:stretch>
        </p:blipFill>
        <p:spPr bwMode="auto">
          <a:xfrm>
            <a:off x="6477000" y="76200"/>
            <a:ext cx="1828800" cy="1524000"/>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 Share Data</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50</a:t>
            </a:fld>
            <a:endParaRPr lang="en-US" dirty="0"/>
          </a:p>
        </p:txBody>
      </p:sp>
      <p:sp>
        <p:nvSpPr>
          <p:cNvPr id="4" name="Content Placeholder 3"/>
          <p:cNvSpPr>
            <a:spLocks noGrp="1"/>
          </p:cNvSpPr>
          <p:nvPr>
            <p:ph sz="quarter" idx="1"/>
          </p:nvPr>
        </p:nvSpPr>
        <p:spPr/>
        <p:txBody>
          <a:bodyPr/>
          <a:lstStyle/>
          <a:p>
            <a:r>
              <a:rPr lang="en-US" sz="2400" u="sng" dirty="0" smtClean="0"/>
              <a:t>Investors may use Per Share Data to compare the performance of one company with another on an equal,     or per share, basis</a:t>
            </a:r>
            <a:r>
              <a:rPr lang="en-US" dirty="0" smtClean="0"/>
              <a:t>.</a:t>
            </a:r>
          </a:p>
          <a:p>
            <a:endParaRPr lang="en-US" sz="800" dirty="0" smtClean="0"/>
          </a:p>
          <a:p>
            <a:pPr lvl="1"/>
            <a:r>
              <a:rPr lang="en-US" dirty="0" smtClean="0">
                <a:solidFill>
                  <a:srgbClr val="FF0000"/>
                </a:solidFill>
              </a:rPr>
              <a:t>Generally, the more shares of stock a company issues, the less income is available for each share.</a:t>
            </a:r>
          </a:p>
          <a:p>
            <a:pPr lvl="2">
              <a:buNone/>
            </a:pPr>
            <a:endParaRPr lang="en-US" dirty="0"/>
          </a:p>
        </p:txBody>
      </p:sp>
      <p:pic>
        <p:nvPicPr>
          <p:cNvPr id="5" name="Picture 4" descr="Stocks vs. Shares: What's the Difference? - TheStreet"/>
          <p:cNvPicPr/>
          <p:nvPr/>
        </p:nvPicPr>
        <p:blipFill>
          <a:blip r:embed="rId2" cstate="print"/>
          <a:srcRect/>
          <a:stretch>
            <a:fillRect/>
          </a:stretch>
        </p:blipFill>
        <p:spPr bwMode="auto">
          <a:xfrm>
            <a:off x="4876800" y="3886200"/>
            <a:ext cx="3962400" cy="243840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 Share Data</a:t>
            </a:r>
            <a:br>
              <a:rPr lang="en-US" dirty="0" smtClean="0"/>
            </a:br>
            <a:r>
              <a:rPr lang="en-US" sz="2000" dirty="0" smtClean="0"/>
              <a:t>Earnings Per Share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51</a:t>
            </a:fld>
            <a:endParaRPr lang="en-US" dirty="0"/>
          </a:p>
        </p:txBody>
      </p:sp>
      <p:sp>
        <p:nvSpPr>
          <p:cNvPr id="4" name="Content Placeholder 3"/>
          <p:cNvSpPr>
            <a:spLocks noGrp="1"/>
          </p:cNvSpPr>
          <p:nvPr>
            <p:ph sz="quarter" idx="1"/>
          </p:nvPr>
        </p:nvSpPr>
        <p:spPr/>
        <p:txBody>
          <a:bodyPr/>
          <a:lstStyle/>
          <a:p>
            <a:r>
              <a:rPr lang="en-US" sz="2400" u="sng" dirty="0" smtClean="0"/>
              <a:t>Earnings per share is calculated by dividing net income or profit by the number of shares of stock outstanding</a:t>
            </a:r>
            <a:r>
              <a:rPr lang="en-US" dirty="0" smtClean="0"/>
              <a:t>.</a:t>
            </a:r>
          </a:p>
          <a:p>
            <a:endParaRPr lang="en-US" sz="800" dirty="0" smtClean="0"/>
          </a:p>
          <a:p>
            <a:pPr lvl="1"/>
            <a:r>
              <a:rPr lang="en-US" dirty="0" smtClean="0"/>
              <a:t>This ratio is important because yearly changes in earnings per share, in combination with other economy-wide factors, determine a company’s overall stock price.</a:t>
            </a:r>
          </a:p>
          <a:p>
            <a:pPr lvl="1"/>
            <a:endParaRPr lang="en-US" sz="800" dirty="0" smtClean="0"/>
          </a:p>
          <a:p>
            <a:pPr lvl="2"/>
            <a:r>
              <a:rPr lang="en-US" dirty="0" smtClean="0">
                <a:solidFill>
                  <a:srgbClr val="FF0000"/>
                </a:solidFill>
              </a:rPr>
              <a:t>When earnings go up, so does a company’s stock price – and so does the wealth of its stockholders.</a:t>
            </a:r>
            <a:endParaRPr lang="en-US" dirty="0">
              <a:solidFill>
                <a:srgbClr val="FF0000"/>
              </a:solidFill>
            </a:endParaRPr>
          </a:p>
        </p:txBody>
      </p:sp>
      <p:pic>
        <p:nvPicPr>
          <p:cNvPr id="6" name="Picture 5" descr="Earnings Per Share (EPS) - YouTube"/>
          <p:cNvPicPr/>
          <p:nvPr/>
        </p:nvPicPr>
        <p:blipFill>
          <a:blip r:embed="rId2" cstate="print"/>
          <a:srcRect/>
          <a:stretch>
            <a:fillRect/>
          </a:stretch>
        </p:blipFill>
        <p:spPr bwMode="auto">
          <a:xfrm>
            <a:off x="4953000" y="4572000"/>
            <a:ext cx="4191000" cy="228600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 Share Data</a:t>
            </a:r>
            <a:br>
              <a:rPr lang="en-US" dirty="0" smtClean="0"/>
            </a:br>
            <a:r>
              <a:rPr lang="en-US" sz="2000" dirty="0" smtClean="0"/>
              <a:t>Dividends Per Share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52</a:t>
            </a:fld>
            <a:endParaRPr lang="en-US" dirty="0"/>
          </a:p>
        </p:txBody>
      </p:sp>
      <p:sp>
        <p:nvSpPr>
          <p:cNvPr id="4" name="Content Placeholder 3"/>
          <p:cNvSpPr>
            <a:spLocks noGrp="1"/>
          </p:cNvSpPr>
          <p:nvPr>
            <p:ph sz="quarter" idx="1"/>
          </p:nvPr>
        </p:nvSpPr>
        <p:spPr/>
        <p:txBody>
          <a:bodyPr/>
          <a:lstStyle/>
          <a:p>
            <a:r>
              <a:rPr lang="en-US" sz="2400" u="sng" dirty="0" smtClean="0"/>
              <a:t>Dividends Per Share are paid by the corporation to the stockholders for each share owned</a:t>
            </a:r>
            <a:r>
              <a:rPr lang="en-US" dirty="0" smtClean="0"/>
              <a:t>.</a:t>
            </a:r>
          </a:p>
          <a:p>
            <a:endParaRPr lang="en-US" sz="800" dirty="0" smtClean="0"/>
          </a:p>
          <a:p>
            <a:pPr lvl="1"/>
            <a:r>
              <a:rPr lang="en-US" dirty="0" smtClean="0"/>
              <a:t>The payment is made from earnings after taxes by the corporation, but is taxable income to the stockholder.</a:t>
            </a:r>
          </a:p>
          <a:p>
            <a:pPr lvl="1"/>
            <a:endParaRPr lang="en-US" sz="800" dirty="0" smtClean="0"/>
          </a:p>
          <a:p>
            <a:pPr lvl="2"/>
            <a:r>
              <a:rPr lang="en-US" dirty="0" smtClean="0">
                <a:solidFill>
                  <a:srgbClr val="FF0000"/>
                </a:solidFill>
              </a:rPr>
              <a:t>Thus, dividends result in double taxation: the corporation pays tax once on its earnings, and the stockholder pays a second time on their dividend income.</a:t>
            </a:r>
            <a:endParaRPr lang="en-US" dirty="0">
              <a:solidFill>
                <a:srgbClr val="FF0000"/>
              </a:solidFill>
            </a:endParaRPr>
          </a:p>
        </p:txBody>
      </p:sp>
      <p:pic>
        <p:nvPicPr>
          <p:cNvPr id="5" name="Picture 4" descr="What is DPS (Dividends Per Share) and Dividend Yield. - Knowledgebase"/>
          <p:cNvPicPr/>
          <p:nvPr/>
        </p:nvPicPr>
        <p:blipFill>
          <a:blip r:embed="rId2" cstate="print"/>
          <a:srcRect/>
          <a:stretch>
            <a:fillRect/>
          </a:stretch>
        </p:blipFill>
        <p:spPr bwMode="auto">
          <a:xfrm>
            <a:off x="609600" y="4724400"/>
            <a:ext cx="5334000" cy="1392329"/>
          </a:xfrm>
          <a:prstGeom prst="rect">
            <a:avLst/>
          </a:prstGeom>
          <a:noFill/>
          <a:ln w="9525">
            <a:noFill/>
            <a:miter lim="800000"/>
            <a:headEnd/>
            <a:tailEnd/>
          </a:ln>
        </p:spPr>
      </p:pic>
      <p:pic>
        <p:nvPicPr>
          <p:cNvPr id="1026" name="Picture 2" descr="C:\Users\MichaelM\AppData\Local\Microsoft\Windows\INetCache\IE\NA6TXAAW\031912_dividend_stocks_inside_small[1].jpg"/>
          <p:cNvPicPr>
            <a:picLocks noChangeAspect="1" noChangeArrowheads="1"/>
          </p:cNvPicPr>
          <p:nvPr/>
        </p:nvPicPr>
        <p:blipFill>
          <a:blip r:embed="rId3" cstate="print"/>
          <a:srcRect/>
          <a:stretch>
            <a:fillRect/>
          </a:stretch>
        </p:blipFill>
        <p:spPr bwMode="auto">
          <a:xfrm>
            <a:off x="5943600" y="4572000"/>
            <a:ext cx="2819400" cy="1600200"/>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Integrity in Accounting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53</a:t>
            </a:fld>
            <a:endParaRPr lang="en-US" dirty="0"/>
          </a:p>
        </p:txBody>
      </p:sp>
      <p:sp>
        <p:nvSpPr>
          <p:cNvPr id="4" name="Content Placeholder 3"/>
          <p:cNvSpPr>
            <a:spLocks noGrp="1"/>
          </p:cNvSpPr>
          <p:nvPr>
            <p:ph sz="quarter" idx="1"/>
          </p:nvPr>
        </p:nvSpPr>
        <p:spPr/>
        <p:txBody>
          <a:bodyPr/>
          <a:lstStyle/>
          <a:p>
            <a:r>
              <a:rPr lang="en-US" sz="2400" u="sng" dirty="0" smtClean="0"/>
              <a:t>Strong compliance to accounting principles creates trust among stakeholders</a:t>
            </a:r>
            <a:r>
              <a:rPr lang="en-US" dirty="0" smtClean="0"/>
              <a:t>.</a:t>
            </a:r>
          </a:p>
          <a:p>
            <a:endParaRPr lang="en-US" sz="800" dirty="0" smtClean="0"/>
          </a:p>
          <a:p>
            <a:pPr lvl="1"/>
            <a:r>
              <a:rPr lang="en-US" dirty="0" smtClean="0"/>
              <a:t>Accounting and financial planning is important for all organizational entities.</a:t>
            </a:r>
          </a:p>
          <a:p>
            <a:pPr lvl="1"/>
            <a:endParaRPr lang="en-US" sz="800" dirty="0" smtClean="0"/>
          </a:p>
          <a:p>
            <a:pPr lvl="2"/>
            <a:r>
              <a:rPr lang="en-US" dirty="0" smtClean="0">
                <a:solidFill>
                  <a:srgbClr val="FF0000"/>
                </a:solidFill>
              </a:rPr>
              <a:t>Integrity in accounting is crucial to creating trust, understanding the financial position of an organization or entity, and making financial decisions that will benefit the organization.</a:t>
            </a:r>
            <a:endParaRPr lang="en-US" dirty="0">
              <a:solidFill>
                <a:srgbClr val="FF0000"/>
              </a:solidFill>
            </a:endParaRPr>
          </a:p>
        </p:txBody>
      </p:sp>
      <p:pic>
        <p:nvPicPr>
          <p:cNvPr id="5" name="Picture 4" descr="Home - Integrity Business Solutions"/>
          <p:cNvPicPr/>
          <p:nvPr/>
        </p:nvPicPr>
        <p:blipFill>
          <a:blip r:embed="rId2" cstate="print"/>
          <a:srcRect/>
          <a:stretch>
            <a:fillRect/>
          </a:stretch>
        </p:blipFill>
        <p:spPr bwMode="auto">
          <a:xfrm>
            <a:off x="1600200" y="4495800"/>
            <a:ext cx="5943600" cy="2187934"/>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Business Survey</a:t>
            </a:r>
            <a:endParaRPr lang="en-US" u="sng"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54</a:t>
            </a:fld>
            <a:endParaRPr lang="en-US" dirty="0"/>
          </a:p>
        </p:txBody>
      </p:sp>
      <p:pic>
        <p:nvPicPr>
          <p:cNvPr id="5" name="Content Placeholder 4" descr="5 Ways Small Businesses Can Benefit From Using Surveys - Survey ..."/>
          <p:cNvPicPr>
            <a:picLocks noGrp="1"/>
          </p:cNvPicPr>
          <p:nvPr>
            <p:ph sz="quarter" idx="1"/>
          </p:nvPr>
        </p:nvPicPr>
        <p:blipFill>
          <a:blip r:embed="rId2" cstate="print"/>
          <a:srcRect/>
          <a:stretch>
            <a:fillRect/>
          </a:stretch>
        </p:blipFill>
        <p:spPr bwMode="auto">
          <a:xfrm>
            <a:off x="1295400" y="2057400"/>
            <a:ext cx="6553199" cy="3733800"/>
          </a:xfrm>
          <a:prstGeom prst="rect">
            <a:avLst/>
          </a:prstGeom>
          <a:noFill/>
          <a:ln w="9525">
            <a:noFill/>
            <a:miter lim="800000"/>
            <a:headEnd/>
            <a:tailEnd/>
          </a:ln>
        </p:spPr>
      </p:pic>
    </p:spTree>
    <p:extLst>
      <p:ext uri="{BB962C8B-B14F-4D97-AF65-F5344CB8AC3E}">
        <p14:creationId xmlns:p14="http://schemas.microsoft.com/office/powerpoint/2010/main" val="23791968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smtClean="0"/>
              <a:t>Part Six: Financing the Enterprise</a:t>
            </a:r>
            <a:endParaRPr lang="en-US" sz="26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55</a:t>
            </a:fld>
            <a:endParaRPr lang="en-US" dirty="0"/>
          </a:p>
        </p:txBody>
      </p:sp>
      <p:sp>
        <p:nvSpPr>
          <p:cNvPr id="4" name="Content Placeholder 3"/>
          <p:cNvSpPr>
            <a:spLocks noGrp="1"/>
          </p:cNvSpPr>
          <p:nvPr>
            <p:ph sz="quarter" idx="1"/>
          </p:nvPr>
        </p:nvSpPr>
        <p:spPr/>
        <p:txBody>
          <a:bodyPr>
            <a:normAutofit/>
          </a:bodyPr>
          <a:lstStyle/>
          <a:p>
            <a:r>
              <a:rPr lang="en-US" sz="2400" u="sng" dirty="0" smtClean="0"/>
              <a:t>Chapter Fifteen: Money and the Financial System</a:t>
            </a:r>
          </a:p>
        </p:txBody>
      </p:sp>
      <p:pic>
        <p:nvPicPr>
          <p:cNvPr id="8" name="Picture 7" descr="Financial System - Meaning, Components, Functions"/>
          <p:cNvPicPr/>
          <p:nvPr/>
        </p:nvPicPr>
        <p:blipFill>
          <a:blip r:embed="rId2">
            <a:extLst>
              <a:ext uri="{28A0092B-C50C-407E-A947-70E740481C1C}">
                <a14:useLocalDpi xmlns:a14="http://schemas.microsoft.com/office/drawing/2010/main" val="0"/>
              </a:ext>
            </a:extLst>
          </a:blip>
          <a:srcRect/>
          <a:stretch>
            <a:fillRect/>
          </a:stretch>
        </p:blipFill>
        <p:spPr bwMode="auto">
          <a:xfrm>
            <a:off x="1618488" y="2698854"/>
            <a:ext cx="5943600" cy="3397885"/>
          </a:xfrm>
          <a:prstGeom prst="rect">
            <a:avLst/>
          </a:prstGeom>
          <a:noFill/>
          <a:ln>
            <a:noFill/>
          </a:ln>
        </p:spPr>
      </p:pic>
    </p:spTree>
    <p:extLst>
      <p:ext uri="{BB962C8B-B14F-4D97-AF65-F5344CB8AC3E}">
        <p14:creationId xmlns:p14="http://schemas.microsoft.com/office/powerpoint/2010/main" val="29335679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56</a:t>
            </a:fld>
            <a:endParaRPr lang="en-US" dirty="0"/>
          </a:p>
        </p:txBody>
      </p:sp>
      <p:sp>
        <p:nvSpPr>
          <p:cNvPr id="4" name="Content Placeholder 3"/>
          <p:cNvSpPr>
            <a:spLocks noGrp="1"/>
          </p:cNvSpPr>
          <p:nvPr>
            <p:ph sz="quarter" idx="1"/>
          </p:nvPr>
        </p:nvSpPr>
        <p:spPr/>
        <p:txBody>
          <a:bodyPr/>
          <a:lstStyle/>
          <a:p>
            <a:r>
              <a:rPr lang="en-US" sz="2400" u="sng" dirty="0" smtClean="0"/>
              <a:t>Finance is the study of how money is managed by individuals, companies, and governments</a:t>
            </a:r>
            <a:r>
              <a:rPr lang="en-US" dirty="0" smtClean="0"/>
              <a:t>.</a:t>
            </a:r>
          </a:p>
          <a:p>
            <a:endParaRPr lang="en-US" sz="800" dirty="0" smtClean="0"/>
          </a:p>
          <a:p>
            <a:pPr lvl="1"/>
            <a:r>
              <a:rPr lang="en-US" dirty="0" smtClean="0"/>
              <a:t>This chapter introduces you to the role of money and the financial system in the economy.</a:t>
            </a:r>
          </a:p>
          <a:p>
            <a:pPr lvl="1"/>
            <a:endParaRPr lang="en-US" sz="800" dirty="0" smtClean="0"/>
          </a:p>
          <a:p>
            <a:pPr lvl="2"/>
            <a:r>
              <a:rPr lang="en-US" dirty="0" smtClean="0">
                <a:solidFill>
                  <a:srgbClr val="FF0000"/>
                </a:solidFill>
              </a:rPr>
              <a:t>If you have a checking account, automobile insurance, or a credit card, you already have personal experience with some of the key players in the financial world.</a:t>
            </a:r>
            <a:endParaRPr lang="en-US" dirty="0">
              <a:solidFill>
                <a:srgbClr val="FF0000"/>
              </a:solidFill>
            </a:endParaRPr>
          </a:p>
        </p:txBody>
      </p:sp>
      <p:pic>
        <p:nvPicPr>
          <p:cNvPr id="5" name="Picture 4" descr="Fintech platform MaxMyWealth raises funds from two UK firms | VCCircle"/>
          <p:cNvPicPr/>
          <p:nvPr/>
        </p:nvPicPr>
        <p:blipFill>
          <a:blip r:embed="rId2" cstate="print"/>
          <a:srcRect/>
          <a:stretch>
            <a:fillRect/>
          </a:stretch>
        </p:blipFill>
        <p:spPr bwMode="auto">
          <a:xfrm>
            <a:off x="5105400" y="4572000"/>
            <a:ext cx="4038600" cy="2286000"/>
          </a:xfrm>
          <a:prstGeom prst="rect">
            <a:avLst/>
          </a:prstGeom>
          <a:noFill/>
          <a:ln w="9525">
            <a:noFill/>
            <a:miter lim="800000"/>
            <a:headEnd/>
            <a:tailEnd/>
          </a:ln>
        </p:spPr>
      </p:pic>
    </p:spTree>
    <p:extLst>
      <p:ext uri="{BB962C8B-B14F-4D97-AF65-F5344CB8AC3E}">
        <p14:creationId xmlns:p14="http://schemas.microsoft.com/office/powerpoint/2010/main" val="22577526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Money in the Financial System</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57</a:t>
            </a:fld>
            <a:endParaRPr lang="en-US" dirty="0"/>
          </a:p>
        </p:txBody>
      </p:sp>
      <p:sp>
        <p:nvSpPr>
          <p:cNvPr id="4" name="Content Placeholder 3"/>
          <p:cNvSpPr>
            <a:spLocks noGrp="1"/>
          </p:cNvSpPr>
          <p:nvPr>
            <p:ph sz="quarter" idx="1"/>
          </p:nvPr>
        </p:nvSpPr>
        <p:spPr/>
        <p:txBody>
          <a:bodyPr/>
          <a:lstStyle/>
          <a:p>
            <a:r>
              <a:rPr lang="en-US" sz="2400" u="sng" dirty="0" smtClean="0"/>
              <a:t>Money, or currency, is anything generally accepted in exchange for goods and services</a:t>
            </a:r>
            <a:r>
              <a:rPr lang="en-US" dirty="0" smtClean="0"/>
              <a:t>.</a:t>
            </a:r>
          </a:p>
          <a:p>
            <a:endParaRPr lang="en-US" sz="800" dirty="0" smtClean="0"/>
          </a:p>
          <a:p>
            <a:pPr lvl="1"/>
            <a:r>
              <a:rPr lang="en-US" dirty="0" smtClean="0"/>
              <a:t>Materials as diverse as salt, cattle, fish, rocks, shells, and cloth, as well as precious metals such as gold, silver, and copper, have long been used by various cultures as money.</a:t>
            </a:r>
          </a:p>
          <a:p>
            <a:pPr lvl="1"/>
            <a:endParaRPr lang="en-US" sz="800" dirty="0" smtClean="0"/>
          </a:p>
          <a:p>
            <a:pPr lvl="2"/>
            <a:r>
              <a:rPr lang="en-US" dirty="0" smtClean="0">
                <a:solidFill>
                  <a:srgbClr val="FF0000"/>
                </a:solidFill>
              </a:rPr>
              <a:t>Most of these materials were limited-supply commodities that had their own value to society.  The supply of these commodities therefore determined the supply of “money” in that society.</a:t>
            </a:r>
          </a:p>
        </p:txBody>
      </p:sp>
      <p:pic>
        <p:nvPicPr>
          <p:cNvPr id="5" name="Picture 4" descr="Evolution of Money | Sutori"/>
          <p:cNvPicPr/>
          <p:nvPr/>
        </p:nvPicPr>
        <p:blipFill>
          <a:blip r:embed="rId2" cstate="print"/>
          <a:srcRect/>
          <a:stretch>
            <a:fillRect/>
          </a:stretch>
        </p:blipFill>
        <p:spPr bwMode="auto">
          <a:xfrm>
            <a:off x="5562600" y="4876800"/>
            <a:ext cx="3581400" cy="1981200"/>
          </a:xfrm>
          <a:prstGeom prst="rect">
            <a:avLst/>
          </a:prstGeom>
          <a:noFill/>
          <a:ln w="9525">
            <a:noFill/>
            <a:miter lim="800000"/>
            <a:headEnd/>
            <a:tailEnd/>
          </a:ln>
        </p:spPr>
      </p:pic>
      <p:pic>
        <p:nvPicPr>
          <p:cNvPr id="1026" name="Picture 2" descr="C:\Program Files (x86)\Microsoft Office\MEDIA\CAGCAT10\j0222015.wmf"/>
          <p:cNvPicPr>
            <a:picLocks noChangeAspect="1" noChangeArrowheads="1"/>
          </p:cNvPicPr>
          <p:nvPr/>
        </p:nvPicPr>
        <p:blipFill>
          <a:blip r:embed="rId3" cstate="print"/>
          <a:srcRect/>
          <a:stretch>
            <a:fillRect/>
          </a:stretch>
        </p:blipFill>
        <p:spPr bwMode="auto">
          <a:xfrm>
            <a:off x="3810000" y="5029200"/>
            <a:ext cx="1627937" cy="1329538"/>
          </a:xfrm>
          <a:prstGeom prst="rect">
            <a:avLst/>
          </a:prstGeom>
          <a:noFill/>
        </p:spPr>
      </p:pic>
    </p:spTree>
    <p:extLst>
      <p:ext uri="{BB962C8B-B14F-4D97-AF65-F5344CB8AC3E}">
        <p14:creationId xmlns:p14="http://schemas.microsoft.com/office/powerpoint/2010/main" val="1415014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Money in the Financial System</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58</a:t>
            </a:fld>
            <a:endParaRPr lang="en-US" dirty="0"/>
          </a:p>
        </p:txBody>
      </p:sp>
      <p:sp>
        <p:nvSpPr>
          <p:cNvPr id="4" name="Content Placeholder 3"/>
          <p:cNvSpPr>
            <a:spLocks noGrp="1"/>
          </p:cNvSpPr>
          <p:nvPr>
            <p:ph sz="quarter" idx="1"/>
          </p:nvPr>
        </p:nvSpPr>
        <p:spPr/>
        <p:txBody>
          <a:bodyPr/>
          <a:lstStyle/>
          <a:p>
            <a:r>
              <a:rPr lang="en-US" sz="2400" u="sng" dirty="0" smtClean="0"/>
              <a:t>The next step was the development of “IOU’s,” or slips of paper that could be exchanged for a specified supply of the underlying commodity</a:t>
            </a:r>
            <a:r>
              <a:rPr lang="en-US" dirty="0" smtClean="0"/>
              <a:t>.  </a:t>
            </a:r>
          </a:p>
          <a:p>
            <a:endParaRPr lang="en-US" sz="800" dirty="0" smtClean="0"/>
          </a:p>
          <a:p>
            <a:pPr lvl="1"/>
            <a:r>
              <a:rPr lang="en-US" dirty="0" smtClean="0"/>
              <a:t>“Gold” notes, for instance could be exchanged for gold, and the money supply was tied to the amount of gold available.</a:t>
            </a:r>
          </a:p>
          <a:p>
            <a:pPr lvl="1"/>
            <a:endParaRPr lang="en-US" sz="800" dirty="0" smtClean="0"/>
          </a:p>
          <a:p>
            <a:pPr lvl="2"/>
            <a:r>
              <a:rPr lang="en-US" dirty="0" smtClean="0">
                <a:solidFill>
                  <a:srgbClr val="FF0000"/>
                </a:solidFill>
              </a:rPr>
              <a:t>The U.S. abandoned its gold-backed currency standard as a result of the Great Depression and converted to a fiduciary, or fiat, monetary system.  In the U.S. paper money is really a government “note” or promise, worth the value specified on the note. </a:t>
            </a:r>
            <a:endParaRPr lang="en-US" dirty="0">
              <a:solidFill>
                <a:srgbClr val="FF0000"/>
              </a:solidFill>
            </a:endParaRPr>
          </a:p>
        </p:txBody>
      </p:sp>
      <p:pic>
        <p:nvPicPr>
          <p:cNvPr id="5" name="Picture 4" descr="Mark Wagner | IOU | Artsy"/>
          <p:cNvPicPr/>
          <p:nvPr/>
        </p:nvPicPr>
        <p:blipFill>
          <a:blip r:embed="rId2" cstate="print"/>
          <a:srcRect/>
          <a:stretch>
            <a:fillRect/>
          </a:stretch>
        </p:blipFill>
        <p:spPr bwMode="auto">
          <a:xfrm>
            <a:off x="5410200" y="5181600"/>
            <a:ext cx="3733800" cy="1676400"/>
          </a:xfrm>
          <a:prstGeom prst="rect">
            <a:avLst/>
          </a:prstGeom>
          <a:noFill/>
          <a:ln w="9525">
            <a:noFill/>
            <a:miter lim="800000"/>
            <a:headEnd/>
            <a:tailEnd/>
          </a:ln>
        </p:spPr>
      </p:pic>
    </p:spTree>
    <p:extLst>
      <p:ext uri="{BB962C8B-B14F-4D97-AF65-F5344CB8AC3E}">
        <p14:creationId xmlns:p14="http://schemas.microsoft.com/office/powerpoint/2010/main" val="4151256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of Money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59</a:t>
            </a:fld>
            <a:endParaRPr lang="en-US" dirty="0"/>
          </a:p>
        </p:txBody>
      </p:sp>
      <p:sp>
        <p:nvSpPr>
          <p:cNvPr id="4" name="Content Placeholder 3"/>
          <p:cNvSpPr>
            <a:spLocks noGrp="1"/>
          </p:cNvSpPr>
          <p:nvPr>
            <p:ph sz="quarter" idx="1"/>
          </p:nvPr>
        </p:nvSpPr>
        <p:spPr/>
        <p:txBody>
          <a:bodyPr/>
          <a:lstStyle/>
          <a:p>
            <a:r>
              <a:rPr lang="en-US" sz="2400" u="sng" dirty="0" smtClean="0"/>
              <a:t>Now matter what a particular society uses for money, its primary purpose is to enable a person or organization to transform a desire into action</a:t>
            </a:r>
            <a:r>
              <a:rPr lang="en-US" dirty="0" smtClean="0"/>
              <a:t>.</a:t>
            </a:r>
          </a:p>
          <a:p>
            <a:endParaRPr lang="en-US" sz="800" dirty="0" smtClean="0"/>
          </a:p>
          <a:p>
            <a:pPr lvl="1"/>
            <a:r>
              <a:rPr lang="en-US" sz="2000" dirty="0" smtClean="0"/>
              <a:t>These desires may be for entertainment actions, such as party expenses; operating actions, such as paying for rent, utilities, or employees; investing actions, such as buying property or equipment; or financing actions, such as for starting or growing a business.</a:t>
            </a:r>
          </a:p>
          <a:p>
            <a:pPr lvl="1"/>
            <a:endParaRPr lang="en-US" sz="800" dirty="0" smtClean="0"/>
          </a:p>
          <a:p>
            <a:pPr lvl="2"/>
            <a:r>
              <a:rPr lang="en-US" dirty="0" smtClean="0">
                <a:solidFill>
                  <a:srgbClr val="FF0000"/>
                </a:solidFill>
              </a:rPr>
              <a:t>Money serves three important functions: as a medium of exchange, a measure of value, and a store of value.</a:t>
            </a:r>
            <a:endParaRPr lang="en-US" dirty="0">
              <a:solidFill>
                <a:srgbClr val="FF0000"/>
              </a:solidFill>
            </a:endParaRPr>
          </a:p>
        </p:txBody>
      </p:sp>
      <p:pic>
        <p:nvPicPr>
          <p:cNvPr id="5" name="Picture 4" descr="Nature and Function of Money. - ppt video online download"/>
          <p:cNvPicPr/>
          <p:nvPr/>
        </p:nvPicPr>
        <p:blipFill>
          <a:blip r:embed="rId2" cstate="print"/>
          <a:srcRect/>
          <a:stretch>
            <a:fillRect/>
          </a:stretch>
        </p:blipFill>
        <p:spPr bwMode="auto">
          <a:xfrm>
            <a:off x="5334000" y="5105400"/>
            <a:ext cx="3810000" cy="1752600"/>
          </a:xfrm>
          <a:prstGeom prst="rect">
            <a:avLst/>
          </a:prstGeom>
          <a:noFill/>
          <a:ln w="9525">
            <a:noFill/>
            <a:miter lim="800000"/>
            <a:headEnd/>
            <a:tailEnd/>
          </a:ln>
        </p:spPr>
      </p:pic>
    </p:spTree>
    <p:extLst>
      <p:ext uri="{BB962C8B-B14F-4D97-AF65-F5344CB8AC3E}">
        <p14:creationId xmlns:p14="http://schemas.microsoft.com/office/powerpoint/2010/main" val="4004881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Accountants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a:t>
            </a:fld>
            <a:endParaRPr lang="en-US" dirty="0"/>
          </a:p>
        </p:txBody>
      </p:sp>
      <p:sp>
        <p:nvSpPr>
          <p:cNvPr id="4" name="Content Placeholder 3"/>
          <p:cNvSpPr>
            <a:spLocks noGrp="1"/>
          </p:cNvSpPr>
          <p:nvPr>
            <p:ph sz="quarter" idx="1"/>
          </p:nvPr>
        </p:nvSpPr>
        <p:spPr/>
        <p:txBody>
          <a:bodyPr>
            <a:normAutofit/>
          </a:bodyPr>
          <a:lstStyle/>
          <a:p>
            <a:r>
              <a:rPr lang="en-US" sz="2400" u="sng" dirty="0" smtClean="0"/>
              <a:t>Many of the functions of accounting are carried out by public or private accountants</a:t>
            </a:r>
            <a:r>
              <a:rPr lang="en-US" dirty="0" smtClean="0"/>
              <a:t>.</a:t>
            </a:r>
          </a:p>
          <a:p>
            <a:endParaRPr lang="en-US" sz="800" dirty="0" smtClean="0"/>
          </a:p>
          <a:p>
            <a:pPr lvl="1"/>
            <a:r>
              <a:rPr lang="en-US" u="sng" dirty="0" smtClean="0"/>
              <a:t>Private Accountants </a:t>
            </a:r>
          </a:p>
          <a:p>
            <a:pPr lvl="1"/>
            <a:endParaRPr lang="en-US" sz="800" dirty="0" smtClean="0"/>
          </a:p>
          <a:p>
            <a:pPr lvl="2"/>
            <a:r>
              <a:rPr lang="en-US" dirty="0" smtClean="0">
                <a:solidFill>
                  <a:srgbClr val="FF0000"/>
                </a:solidFill>
              </a:rPr>
              <a:t>Large corporations, government agencies, and other organizations may employ their own private accountants to prepare and analyze their financial statements.</a:t>
            </a:r>
          </a:p>
          <a:p>
            <a:pPr lvl="2"/>
            <a:endParaRPr lang="en-US" sz="800" dirty="0" smtClean="0"/>
          </a:p>
          <a:p>
            <a:pPr lvl="3"/>
            <a:r>
              <a:rPr lang="en-US" dirty="0" smtClean="0">
                <a:solidFill>
                  <a:srgbClr val="0070C0"/>
                </a:solidFill>
              </a:rPr>
              <a:t>With titles as controller, tax accountant, or internal auditor, private accountants are deeply involved in many of the most important financial decisions of the firms in which they work.</a:t>
            </a:r>
          </a:p>
        </p:txBody>
      </p:sp>
      <p:pic>
        <p:nvPicPr>
          <p:cNvPr id="1026" name="Picture 2" descr="C:\Users\MichaelM\AppData\Local\Microsoft\Windows\INetCache\IE\76VTN800\6krqmmzy-1389316175[1].jpg"/>
          <p:cNvPicPr>
            <a:picLocks noChangeAspect="1" noChangeArrowheads="1"/>
          </p:cNvPicPr>
          <p:nvPr/>
        </p:nvPicPr>
        <p:blipFill>
          <a:blip r:embed="rId2" cstate="print"/>
          <a:srcRect/>
          <a:stretch>
            <a:fillRect/>
          </a:stretch>
        </p:blipFill>
        <p:spPr bwMode="auto">
          <a:xfrm>
            <a:off x="6324600" y="76200"/>
            <a:ext cx="2036064" cy="1359408"/>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Functions of Money</a:t>
            </a:r>
            <a:br>
              <a:rPr lang="en-US" dirty="0" smtClean="0"/>
            </a:br>
            <a:r>
              <a:rPr lang="en-US" sz="2000" dirty="0" smtClean="0"/>
              <a:t>Medium of Exchange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60</a:t>
            </a:fld>
            <a:endParaRPr lang="en-US" dirty="0"/>
          </a:p>
        </p:txBody>
      </p:sp>
      <p:sp>
        <p:nvSpPr>
          <p:cNvPr id="4" name="Content Placeholder 3"/>
          <p:cNvSpPr>
            <a:spLocks noGrp="1"/>
          </p:cNvSpPr>
          <p:nvPr>
            <p:ph sz="quarter" idx="1"/>
          </p:nvPr>
        </p:nvSpPr>
        <p:spPr/>
        <p:txBody>
          <a:bodyPr/>
          <a:lstStyle/>
          <a:p>
            <a:r>
              <a:rPr lang="en-US" sz="2400" u="sng" dirty="0" smtClean="0"/>
              <a:t>Before fiat money, the trade of goods and services was accomplished through bartering – trading one good or service for another of similar value</a:t>
            </a:r>
            <a:r>
              <a:rPr lang="en-US" dirty="0" smtClean="0"/>
              <a:t>.</a:t>
            </a:r>
          </a:p>
          <a:p>
            <a:endParaRPr lang="en-US" sz="800" dirty="0" smtClean="0"/>
          </a:p>
          <a:p>
            <a:pPr lvl="1"/>
            <a:r>
              <a:rPr lang="en-US" dirty="0" smtClean="0"/>
              <a:t>As any school-age child knows, bartering can become quite inefficient - particularly in the case of complex, three-party transactions involving peanut butter sandwiches, baseball cards, and hair ties.</a:t>
            </a:r>
          </a:p>
          <a:p>
            <a:pPr lvl="1"/>
            <a:endParaRPr lang="en-US" sz="800" dirty="0" smtClean="0"/>
          </a:p>
          <a:p>
            <a:pPr lvl="2"/>
            <a:r>
              <a:rPr lang="en-US" dirty="0" smtClean="0">
                <a:solidFill>
                  <a:srgbClr val="FF0000"/>
                </a:solidFill>
              </a:rPr>
              <a:t>There had to be a simpler way, and that was to decide on a single item – money – that can be freely converted to any other good upon agreement between parties.</a:t>
            </a:r>
            <a:endParaRPr lang="en-US" dirty="0">
              <a:solidFill>
                <a:srgbClr val="FF0000"/>
              </a:solidFill>
            </a:endParaRPr>
          </a:p>
        </p:txBody>
      </p:sp>
      <p:pic>
        <p:nvPicPr>
          <p:cNvPr id="5" name="Picture 4" descr="The Lost Art of Bartering. | Self-Sufficiency | Barter, Lost art, No spend  challenge"/>
          <p:cNvPicPr/>
          <p:nvPr/>
        </p:nvPicPr>
        <p:blipFill>
          <a:blip r:embed="rId2" cstate="print"/>
          <a:srcRect/>
          <a:stretch>
            <a:fillRect/>
          </a:stretch>
        </p:blipFill>
        <p:spPr bwMode="auto">
          <a:xfrm>
            <a:off x="5715000" y="5181600"/>
            <a:ext cx="3429000" cy="1676400"/>
          </a:xfrm>
          <a:prstGeom prst="rect">
            <a:avLst/>
          </a:prstGeom>
          <a:noFill/>
          <a:ln w="9525">
            <a:noFill/>
            <a:miter lim="800000"/>
            <a:headEnd/>
            <a:tailEnd/>
          </a:ln>
        </p:spPr>
      </p:pic>
    </p:spTree>
    <p:extLst>
      <p:ext uri="{BB962C8B-B14F-4D97-AF65-F5344CB8AC3E}">
        <p14:creationId xmlns:p14="http://schemas.microsoft.com/office/powerpoint/2010/main" val="19200871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Functions of Money</a:t>
            </a:r>
            <a:br>
              <a:rPr lang="en-US" dirty="0" smtClean="0"/>
            </a:br>
            <a:r>
              <a:rPr lang="en-US" sz="2000" dirty="0" smtClean="0"/>
              <a:t>Measure of Value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61</a:t>
            </a:fld>
            <a:endParaRPr lang="en-US" dirty="0"/>
          </a:p>
        </p:txBody>
      </p:sp>
      <p:sp>
        <p:nvSpPr>
          <p:cNvPr id="4" name="Content Placeholder 3"/>
          <p:cNvSpPr>
            <a:spLocks noGrp="1"/>
          </p:cNvSpPr>
          <p:nvPr>
            <p:ph sz="quarter" idx="1"/>
          </p:nvPr>
        </p:nvSpPr>
        <p:spPr/>
        <p:txBody>
          <a:bodyPr/>
          <a:lstStyle/>
          <a:p>
            <a:r>
              <a:rPr lang="en-US" sz="2400" u="sng" dirty="0" smtClean="0"/>
              <a:t>As a Measure of Value, money serves as a common standard or yardstick of the value of goods and services</a:t>
            </a:r>
            <a:r>
              <a:rPr lang="en-US" dirty="0" smtClean="0"/>
              <a:t>.</a:t>
            </a:r>
          </a:p>
          <a:p>
            <a:endParaRPr lang="en-US" sz="800" dirty="0" smtClean="0"/>
          </a:p>
          <a:p>
            <a:pPr lvl="1"/>
            <a:r>
              <a:rPr lang="en-US" sz="2000" dirty="0" smtClean="0">
                <a:solidFill>
                  <a:srgbClr val="0070C0"/>
                </a:solidFill>
              </a:rPr>
              <a:t>For example, $2 will buy a dozen large eggs and $25,000 will by a nice car in the U.S.  In Japan, where the currency is known as the “yen,” these same transactions would cost about 210 yen and 2.75 million yen, respectively</a:t>
            </a:r>
            <a:r>
              <a:rPr lang="en-US" dirty="0" smtClean="0">
                <a:solidFill>
                  <a:srgbClr val="0070C0"/>
                </a:solidFill>
              </a:rPr>
              <a:t>.</a:t>
            </a:r>
          </a:p>
          <a:p>
            <a:pPr lvl="1"/>
            <a:endParaRPr lang="en-US" sz="800" dirty="0" smtClean="0"/>
          </a:p>
          <a:p>
            <a:pPr lvl="2"/>
            <a:r>
              <a:rPr lang="en-US" dirty="0" smtClean="0">
                <a:solidFill>
                  <a:srgbClr val="FF0000"/>
                </a:solidFill>
              </a:rPr>
              <a:t>Money, then, is a common denominator that allows people to compare the different goods and services that can be consumed on a particular income level.  </a:t>
            </a:r>
            <a:endParaRPr lang="en-US" dirty="0">
              <a:solidFill>
                <a:srgbClr val="FF0000"/>
              </a:solidFill>
            </a:endParaRPr>
          </a:p>
        </p:txBody>
      </p:sp>
      <p:pic>
        <p:nvPicPr>
          <p:cNvPr id="5" name="Picture 4" descr="How do you measure value?"/>
          <p:cNvPicPr/>
          <p:nvPr/>
        </p:nvPicPr>
        <p:blipFill>
          <a:blip r:embed="rId2" cstate="print"/>
          <a:srcRect/>
          <a:stretch>
            <a:fillRect/>
          </a:stretch>
        </p:blipFill>
        <p:spPr bwMode="auto">
          <a:xfrm>
            <a:off x="5029200" y="4953000"/>
            <a:ext cx="4114800" cy="1905000"/>
          </a:xfrm>
          <a:prstGeom prst="rect">
            <a:avLst/>
          </a:prstGeom>
          <a:noFill/>
          <a:ln w="9525">
            <a:noFill/>
            <a:miter lim="800000"/>
            <a:headEnd/>
            <a:tailEnd/>
          </a:ln>
        </p:spPr>
      </p:pic>
    </p:spTree>
    <p:extLst>
      <p:ext uri="{BB962C8B-B14F-4D97-AF65-F5344CB8AC3E}">
        <p14:creationId xmlns:p14="http://schemas.microsoft.com/office/powerpoint/2010/main" val="29412877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Functions of Money</a:t>
            </a:r>
            <a:br>
              <a:rPr lang="en-US" dirty="0" smtClean="0"/>
            </a:br>
            <a:r>
              <a:rPr lang="en-US" sz="2000" dirty="0" smtClean="0"/>
              <a:t>Store of Value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62</a:t>
            </a:fld>
            <a:endParaRPr lang="en-US" dirty="0"/>
          </a:p>
        </p:txBody>
      </p:sp>
      <p:sp>
        <p:nvSpPr>
          <p:cNvPr id="4" name="Content Placeholder 3"/>
          <p:cNvSpPr>
            <a:spLocks noGrp="1"/>
          </p:cNvSpPr>
          <p:nvPr>
            <p:ph sz="quarter" idx="1"/>
          </p:nvPr>
        </p:nvSpPr>
        <p:spPr/>
        <p:txBody>
          <a:bodyPr/>
          <a:lstStyle/>
          <a:p>
            <a:r>
              <a:rPr lang="en-US" sz="2400" u="sng" dirty="0" smtClean="0"/>
              <a:t>As a store of value, money serves as a way to accumulate wealth (buying power) until it is needed</a:t>
            </a:r>
            <a:r>
              <a:rPr lang="en-US" dirty="0" smtClean="0"/>
              <a:t>.</a:t>
            </a:r>
          </a:p>
          <a:p>
            <a:endParaRPr lang="en-US" sz="800" dirty="0" smtClean="0"/>
          </a:p>
          <a:p>
            <a:pPr lvl="1"/>
            <a:r>
              <a:rPr lang="en-US" sz="2000" dirty="0" smtClean="0">
                <a:solidFill>
                  <a:srgbClr val="0070C0"/>
                </a:solidFill>
              </a:rPr>
              <a:t>For example, a person making $1,000 per week who wants to buy a $500 computer could save $50 per week for each of the next 10 wks.  </a:t>
            </a:r>
          </a:p>
          <a:p>
            <a:pPr lvl="1"/>
            <a:endParaRPr lang="en-US" sz="800" dirty="0" smtClean="0"/>
          </a:p>
          <a:p>
            <a:pPr lvl="2"/>
            <a:r>
              <a:rPr lang="en-US" dirty="0" smtClean="0">
                <a:solidFill>
                  <a:srgbClr val="FF0000"/>
                </a:solidFill>
              </a:rPr>
              <a:t>Value of stored money is directly dependent on the health of the economy.  If, due to inflation, prices increase, then the purchasing power of the money “stuffed in the mattress” would fall.  On the other hand, deflation occurs when the prices of goods fall.</a:t>
            </a:r>
            <a:endParaRPr lang="en-US" dirty="0">
              <a:solidFill>
                <a:srgbClr val="FF0000"/>
              </a:solidFill>
            </a:endParaRPr>
          </a:p>
        </p:txBody>
      </p:sp>
      <p:pic>
        <p:nvPicPr>
          <p:cNvPr id="5" name="Picture 4" descr="Money and functions of money Definition of"/>
          <p:cNvPicPr/>
          <p:nvPr/>
        </p:nvPicPr>
        <p:blipFill>
          <a:blip r:embed="rId2" cstate="print"/>
          <a:srcRect/>
          <a:stretch>
            <a:fillRect/>
          </a:stretch>
        </p:blipFill>
        <p:spPr bwMode="auto">
          <a:xfrm>
            <a:off x="5181600" y="4724400"/>
            <a:ext cx="3962400" cy="2133600"/>
          </a:xfrm>
          <a:prstGeom prst="rect">
            <a:avLst/>
          </a:prstGeom>
          <a:noFill/>
          <a:ln w="9525">
            <a:noFill/>
            <a:miter lim="800000"/>
            <a:headEnd/>
            <a:tailEnd/>
          </a:ln>
        </p:spPr>
      </p:pic>
    </p:spTree>
    <p:extLst>
      <p:ext uri="{BB962C8B-B14F-4D97-AF65-F5344CB8AC3E}">
        <p14:creationId xmlns:p14="http://schemas.microsoft.com/office/powerpoint/2010/main" val="33604639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Deflation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63</a:t>
            </a:fld>
            <a:endParaRPr lang="en-US" dirty="0"/>
          </a:p>
        </p:txBody>
      </p:sp>
      <p:sp>
        <p:nvSpPr>
          <p:cNvPr id="4" name="Content Placeholder 3"/>
          <p:cNvSpPr>
            <a:spLocks noGrp="1"/>
          </p:cNvSpPr>
          <p:nvPr>
            <p:ph sz="quarter" idx="1"/>
          </p:nvPr>
        </p:nvSpPr>
        <p:spPr/>
        <p:txBody>
          <a:bodyPr/>
          <a:lstStyle/>
          <a:p>
            <a:r>
              <a:rPr lang="en-US" sz="2400" u="sng" dirty="0" smtClean="0"/>
              <a:t>Deflation might seem like a good thing for consumers, but in many ways it can be just as problematic as inflation</a:t>
            </a:r>
            <a:r>
              <a:rPr lang="en-US" dirty="0" smtClean="0"/>
              <a:t>.</a:t>
            </a:r>
          </a:p>
          <a:p>
            <a:endParaRPr lang="en-US" sz="800" dirty="0" smtClean="0"/>
          </a:p>
          <a:p>
            <a:pPr lvl="1"/>
            <a:r>
              <a:rPr lang="en-US" dirty="0" smtClean="0"/>
              <a:t>Periods of major deflation often lead to decreases in wages and increases in debt burdens.</a:t>
            </a:r>
          </a:p>
          <a:p>
            <a:pPr lvl="1"/>
            <a:endParaRPr lang="en-US" sz="800" dirty="0" smtClean="0"/>
          </a:p>
          <a:p>
            <a:pPr lvl="2"/>
            <a:r>
              <a:rPr lang="en-US" dirty="0" smtClean="0">
                <a:solidFill>
                  <a:srgbClr val="FF0000"/>
                </a:solidFill>
              </a:rPr>
              <a:t>Deflation also tends to be an indicator of problems in the economy.  It indicates slow economic growth and falling prices.</a:t>
            </a:r>
          </a:p>
        </p:txBody>
      </p:sp>
      <p:pic>
        <p:nvPicPr>
          <p:cNvPr id="5" name="Picture 4" descr="Investing in Deflationary Environment - Effects of Deflation &amp; How to Invest"/>
          <p:cNvPicPr/>
          <p:nvPr/>
        </p:nvPicPr>
        <p:blipFill>
          <a:blip r:embed="rId2" cstate="print"/>
          <a:srcRect/>
          <a:stretch>
            <a:fillRect/>
          </a:stretch>
        </p:blipFill>
        <p:spPr bwMode="auto">
          <a:xfrm>
            <a:off x="4648200" y="4495800"/>
            <a:ext cx="4495800" cy="2362200"/>
          </a:xfrm>
          <a:prstGeom prst="rect">
            <a:avLst/>
          </a:prstGeom>
          <a:noFill/>
          <a:ln w="9525">
            <a:noFill/>
            <a:miter lim="800000"/>
            <a:headEnd/>
            <a:tailEnd/>
          </a:ln>
        </p:spPr>
      </p:pic>
    </p:spTree>
    <p:extLst>
      <p:ext uri="{BB962C8B-B14F-4D97-AF65-F5344CB8AC3E}">
        <p14:creationId xmlns:p14="http://schemas.microsoft.com/office/powerpoint/2010/main" val="35907699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Money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64</a:t>
            </a:fld>
            <a:endParaRPr lang="en-US" dirty="0"/>
          </a:p>
        </p:txBody>
      </p:sp>
      <p:sp>
        <p:nvSpPr>
          <p:cNvPr id="4" name="Content Placeholder 3"/>
          <p:cNvSpPr>
            <a:spLocks noGrp="1"/>
          </p:cNvSpPr>
          <p:nvPr>
            <p:ph sz="quarter" idx="1"/>
          </p:nvPr>
        </p:nvSpPr>
        <p:spPr/>
        <p:txBody>
          <a:bodyPr/>
          <a:lstStyle/>
          <a:p>
            <a:r>
              <a:rPr lang="en-US" sz="2400" u="sng" dirty="0" smtClean="0"/>
              <a:t>To be used as a medium of exchange, money must be acceptable, divisible, portable, stable in value, durable, and difficult to counterfeit</a:t>
            </a:r>
            <a:r>
              <a:rPr lang="en-US" dirty="0" smtClean="0"/>
              <a:t>.</a:t>
            </a:r>
          </a:p>
          <a:p>
            <a:pPr lvl="1">
              <a:buNone/>
            </a:pPr>
            <a:endParaRPr lang="en-US" dirty="0"/>
          </a:p>
        </p:txBody>
      </p:sp>
      <p:pic>
        <p:nvPicPr>
          <p:cNvPr id="5" name="Picture 4" descr="Goldmoney Research on Twitter: &quot;Aristotle listed four characteristics of  sound money: 1. Durable 2. Portable 3. Divisible 4. Intrinsic Gold  represents timeless wealth. RETWEET if you own sound money!…  https://t.co/BwNQA7KSgP&quot;"/>
          <p:cNvPicPr/>
          <p:nvPr/>
        </p:nvPicPr>
        <p:blipFill>
          <a:blip r:embed="rId2" cstate="print"/>
          <a:srcRect/>
          <a:stretch>
            <a:fillRect/>
          </a:stretch>
        </p:blipFill>
        <p:spPr bwMode="auto">
          <a:xfrm>
            <a:off x="2743200" y="2819400"/>
            <a:ext cx="3886200" cy="3505200"/>
          </a:xfrm>
          <a:prstGeom prst="rect">
            <a:avLst/>
          </a:prstGeom>
          <a:noFill/>
          <a:ln w="9525">
            <a:noFill/>
            <a:miter lim="800000"/>
            <a:headEnd/>
            <a:tailEnd/>
          </a:ln>
        </p:spPr>
      </p:pic>
    </p:spTree>
    <p:extLst>
      <p:ext uri="{BB962C8B-B14F-4D97-AF65-F5344CB8AC3E}">
        <p14:creationId xmlns:p14="http://schemas.microsoft.com/office/powerpoint/2010/main" val="18793517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Characteristics of Money</a:t>
            </a:r>
            <a:br>
              <a:rPr lang="en-US" dirty="0" smtClean="0"/>
            </a:br>
            <a:r>
              <a:rPr lang="en-US" sz="2000" dirty="0" smtClean="0"/>
              <a:t>1. Acceptability</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65</a:t>
            </a:fld>
            <a:endParaRPr lang="en-US" dirty="0"/>
          </a:p>
        </p:txBody>
      </p:sp>
      <p:sp>
        <p:nvSpPr>
          <p:cNvPr id="4" name="Content Placeholder 3"/>
          <p:cNvSpPr>
            <a:spLocks noGrp="1"/>
          </p:cNvSpPr>
          <p:nvPr>
            <p:ph sz="quarter" idx="1"/>
          </p:nvPr>
        </p:nvSpPr>
        <p:spPr/>
        <p:txBody>
          <a:bodyPr/>
          <a:lstStyle/>
          <a:p>
            <a:r>
              <a:rPr lang="en-US" sz="2200" u="sng" dirty="0" smtClean="0"/>
              <a:t>To be effective, money must be readily acceptable for the purchase of goods and services and for the settlement of debts</a:t>
            </a:r>
            <a:r>
              <a:rPr lang="en-US" dirty="0" smtClean="0"/>
              <a:t>.</a:t>
            </a:r>
          </a:p>
          <a:p>
            <a:endParaRPr lang="en-US" sz="800" dirty="0" smtClean="0"/>
          </a:p>
          <a:p>
            <a:pPr lvl="1"/>
            <a:r>
              <a:rPr lang="en-US" sz="2000" dirty="0" smtClean="0">
                <a:solidFill>
                  <a:srgbClr val="FF0000"/>
                </a:solidFill>
              </a:rPr>
              <a:t>Acceptability is probably the most important characteristics of money: If people do not trust the value of money, businesses will not accept it as a payment for goods and services, and consumers will have to find some other means of paying for their purchases.</a:t>
            </a:r>
            <a:endParaRPr lang="en-US" sz="2000" dirty="0">
              <a:solidFill>
                <a:srgbClr val="FF0000"/>
              </a:solidFill>
            </a:endParaRPr>
          </a:p>
        </p:txBody>
      </p:sp>
      <p:pic>
        <p:nvPicPr>
          <p:cNvPr id="5" name="Picture 4" descr="Money and Banking Chapter ppt download"/>
          <p:cNvPicPr/>
          <p:nvPr/>
        </p:nvPicPr>
        <p:blipFill>
          <a:blip r:embed="rId2" cstate="print"/>
          <a:srcRect/>
          <a:stretch>
            <a:fillRect/>
          </a:stretch>
        </p:blipFill>
        <p:spPr bwMode="auto">
          <a:xfrm>
            <a:off x="5105400" y="4038600"/>
            <a:ext cx="4038600" cy="2819400"/>
          </a:xfrm>
          <a:prstGeom prst="rect">
            <a:avLst/>
          </a:prstGeom>
          <a:noFill/>
          <a:ln w="9525">
            <a:noFill/>
            <a:miter lim="800000"/>
            <a:headEnd/>
            <a:tailEnd/>
          </a:ln>
        </p:spPr>
      </p:pic>
    </p:spTree>
    <p:extLst>
      <p:ext uri="{BB962C8B-B14F-4D97-AF65-F5344CB8AC3E}">
        <p14:creationId xmlns:p14="http://schemas.microsoft.com/office/powerpoint/2010/main" val="27653753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Characteristics of Money</a:t>
            </a:r>
            <a:br>
              <a:rPr lang="en-US" dirty="0" smtClean="0"/>
            </a:br>
            <a:r>
              <a:rPr lang="en-US" sz="2000" dirty="0" smtClean="0"/>
              <a:t>2. Divisibility</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66</a:t>
            </a:fld>
            <a:endParaRPr lang="en-US" dirty="0"/>
          </a:p>
        </p:txBody>
      </p:sp>
      <p:sp>
        <p:nvSpPr>
          <p:cNvPr id="4" name="Content Placeholder 3"/>
          <p:cNvSpPr>
            <a:spLocks noGrp="1"/>
          </p:cNvSpPr>
          <p:nvPr>
            <p:ph sz="quarter" idx="1"/>
          </p:nvPr>
        </p:nvSpPr>
        <p:spPr/>
        <p:txBody>
          <a:bodyPr/>
          <a:lstStyle/>
          <a:p>
            <a:r>
              <a:rPr lang="en-US" sz="2400" u="sng" dirty="0" smtClean="0"/>
              <a:t>Given the widespread use of quarters, dimes, nickels, and pennies in the U.S., it is no surprise that the principle of divisibility is an important one</a:t>
            </a:r>
            <a:r>
              <a:rPr lang="en-US" dirty="0" smtClean="0"/>
              <a:t>.</a:t>
            </a:r>
          </a:p>
          <a:p>
            <a:endParaRPr lang="en-US" sz="800" dirty="0" smtClean="0"/>
          </a:p>
          <a:p>
            <a:pPr lvl="1"/>
            <a:r>
              <a:rPr lang="en-US" dirty="0" smtClean="0"/>
              <a:t>With barter, the lack of divisibility often makes otherwise preferable trades impossible, as would be an attempt to trade a steer for a loaf of bread.  </a:t>
            </a:r>
          </a:p>
          <a:p>
            <a:pPr lvl="1"/>
            <a:endParaRPr lang="en-US" sz="800" dirty="0" smtClean="0"/>
          </a:p>
          <a:p>
            <a:pPr lvl="2"/>
            <a:r>
              <a:rPr lang="en-US" dirty="0" smtClean="0">
                <a:solidFill>
                  <a:srgbClr val="FF0000"/>
                </a:solidFill>
              </a:rPr>
              <a:t>For money to service effectively as a measure of value, all items must be valued in terms of comparable units – pennies for candy, quarters for laundry, and dollars (and coins) for everything else.</a:t>
            </a:r>
            <a:endParaRPr lang="en-US" dirty="0">
              <a:solidFill>
                <a:srgbClr val="FF0000"/>
              </a:solidFill>
            </a:endParaRPr>
          </a:p>
        </p:txBody>
      </p:sp>
      <p:pic>
        <p:nvPicPr>
          <p:cNvPr id="5" name="Picture 4" descr="Unit 5: Lesson 1: Managing the Money Supply - ppt video online download"/>
          <p:cNvPicPr/>
          <p:nvPr/>
        </p:nvPicPr>
        <p:blipFill>
          <a:blip r:embed="rId2" cstate="print"/>
          <a:srcRect/>
          <a:stretch>
            <a:fillRect/>
          </a:stretch>
        </p:blipFill>
        <p:spPr bwMode="auto">
          <a:xfrm>
            <a:off x="6781800" y="5181600"/>
            <a:ext cx="2362200" cy="1676400"/>
          </a:xfrm>
          <a:prstGeom prst="rect">
            <a:avLst/>
          </a:prstGeom>
          <a:noFill/>
          <a:ln w="9525">
            <a:noFill/>
            <a:miter lim="800000"/>
            <a:headEnd/>
            <a:tailEnd/>
          </a:ln>
        </p:spPr>
      </p:pic>
      <p:pic>
        <p:nvPicPr>
          <p:cNvPr id="6" name="Picture 5" descr="Filling Empty Pockets: Borrowing, Loans, and Credit"/>
          <p:cNvPicPr/>
          <p:nvPr/>
        </p:nvPicPr>
        <p:blipFill>
          <a:blip r:embed="rId3" cstate="print"/>
          <a:srcRect/>
          <a:stretch>
            <a:fillRect/>
          </a:stretch>
        </p:blipFill>
        <p:spPr bwMode="auto">
          <a:xfrm>
            <a:off x="1905000" y="5562600"/>
            <a:ext cx="4305300" cy="773430"/>
          </a:xfrm>
          <a:prstGeom prst="rect">
            <a:avLst/>
          </a:prstGeom>
          <a:noFill/>
          <a:ln w="9525">
            <a:noFill/>
            <a:miter lim="800000"/>
            <a:headEnd/>
            <a:tailEnd/>
          </a:ln>
        </p:spPr>
      </p:pic>
    </p:spTree>
    <p:extLst>
      <p:ext uri="{BB962C8B-B14F-4D97-AF65-F5344CB8AC3E}">
        <p14:creationId xmlns:p14="http://schemas.microsoft.com/office/powerpoint/2010/main" val="39886022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Characteristics of Money</a:t>
            </a:r>
            <a:br>
              <a:rPr lang="en-US" dirty="0" smtClean="0"/>
            </a:br>
            <a:r>
              <a:rPr lang="en-US" sz="2000" dirty="0" smtClean="0"/>
              <a:t>3. Portability</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67</a:t>
            </a:fld>
            <a:endParaRPr lang="en-US" dirty="0"/>
          </a:p>
        </p:txBody>
      </p:sp>
      <p:sp>
        <p:nvSpPr>
          <p:cNvPr id="4" name="Content Placeholder 3"/>
          <p:cNvSpPr>
            <a:spLocks noGrp="1"/>
          </p:cNvSpPr>
          <p:nvPr>
            <p:ph sz="quarter" idx="1"/>
          </p:nvPr>
        </p:nvSpPr>
        <p:spPr/>
        <p:txBody>
          <a:bodyPr/>
          <a:lstStyle/>
          <a:p>
            <a:r>
              <a:rPr lang="en-US" sz="2400" u="sng" dirty="0" smtClean="0"/>
              <a:t>Clearly, for money to function as a medium of exchange, it must be easily moved from one location to the next</a:t>
            </a:r>
            <a:r>
              <a:rPr lang="en-US" dirty="0" smtClean="0"/>
              <a:t>.</a:t>
            </a:r>
          </a:p>
          <a:p>
            <a:endParaRPr lang="en-US" sz="800" dirty="0" smtClean="0"/>
          </a:p>
          <a:p>
            <a:pPr lvl="1"/>
            <a:r>
              <a:rPr lang="en-US" dirty="0" smtClean="0"/>
              <a:t>Large colored rocks could be used as money, but you couldn’t carry them around in your wallet.  </a:t>
            </a:r>
          </a:p>
          <a:p>
            <a:pPr lvl="1"/>
            <a:endParaRPr lang="en-US" sz="800" dirty="0" smtClean="0"/>
          </a:p>
          <a:p>
            <a:pPr lvl="2"/>
            <a:r>
              <a:rPr lang="en-US" dirty="0" smtClean="0">
                <a:solidFill>
                  <a:srgbClr val="FF0000"/>
                </a:solidFill>
              </a:rPr>
              <a:t>Paper currency and metal coins, on the other hand, are capable of transferring vast purchasing power into small, easily carried    (and hidden) bundles.  </a:t>
            </a:r>
            <a:endParaRPr lang="en-US" dirty="0">
              <a:solidFill>
                <a:srgbClr val="FF0000"/>
              </a:solidFill>
            </a:endParaRPr>
          </a:p>
        </p:txBody>
      </p:sp>
      <p:pic>
        <p:nvPicPr>
          <p:cNvPr id="5" name="Picture 4" descr="Money and Banking Chapter ppt download"/>
          <p:cNvPicPr/>
          <p:nvPr/>
        </p:nvPicPr>
        <p:blipFill>
          <a:blip r:embed="rId2" cstate="print"/>
          <a:srcRect/>
          <a:stretch>
            <a:fillRect/>
          </a:stretch>
        </p:blipFill>
        <p:spPr bwMode="auto">
          <a:xfrm>
            <a:off x="5105400" y="4419600"/>
            <a:ext cx="4038600" cy="2438400"/>
          </a:xfrm>
          <a:prstGeom prst="rect">
            <a:avLst/>
          </a:prstGeom>
          <a:noFill/>
          <a:ln w="9525">
            <a:noFill/>
            <a:miter lim="800000"/>
            <a:headEnd/>
            <a:tailEnd/>
          </a:ln>
        </p:spPr>
      </p:pic>
    </p:spTree>
    <p:extLst>
      <p:ext uri="{BB962C8B-B14F-4D97-AF65-F5344CB8AC3E}">
        <p14:creationId xmlns:p14="http://schemas.microsoft.com/office/powerpoint/2010/main" val="36778368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Characteristics of Money</a:t>
            </a:r>
            <a:br>
              <a:rPr lang="en-US" dirty="0" smtClean="0"/>
            </a:br>
            <a:r>
              <a:rPr lang="en-US" sz="2000" dirty="0" smtClean="0"/>
              <a:t>4. Stability</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68</a:t>
            </a:fld>
            <a:endParaRPr lang="en-US" dirty="0"/>
          </a:p>
        </p:txBody>
      </p:sp>
      <p:sp>
        <p:nvSpPr>
          <p:cNvPr id="4" name="Content Placeholder 3"/>
          <p:cNvSpPr>
            <a:spLocks noGrp="1"/>
          </p:cNvSpPr>
          <p:nvPr>
            <p:ph sz="quarter" idx="1"/>
          </p:nvPr>
        </p:nvSpPr>
        <p:spPr/>
        <p:txBody>
          <a:bodyPr/>
          <a:lstStyle/>
          <a:p>
            <a:r>
              <a:rPr lang="en-US" sz="2400" u="sng" dirty="0" smtClean="0"/>
              <a:t>Money must be stable and maintain its declared face value</a:t>
            </a:r>
            <a:r>
              <a:rPr lang="en-US" dirty="0" smtClean="0"/>
              <a:t>.  </a:t>
            </a:r>
          </a:p>
          <a:p>
            <a:endParaRPr lang="en-US" sz="800" dirty="0" smtClean="0"/>
          </a:p>
          <a:p>
            <a:pPr lvl="1"/>
            <a:r>
              <a:rPr lang="en-US" dirty="0" smtClean="0"/>
              <a:t>A $10 bill should purchase the same amount of goods or services from one day to the next.</a:t>
            </a:r>
          </a:p>
          <a:p>
            <a:pPr lvl="1">
              <a:buNone/>
            </a:pPr>
            <a:endParaRPr lang="en-US" sz="800" dirty="0" smtClean="0"/>
          </a:p>
          <a:p>
            <a:pPr lvl="2"/>
            <a:r>
              <a:rPr lang="en-US" dirty="0" smtClean="0">
                <a:solidFill>
                  <a:srgbClr val="FF0000"/>
                </a:solidFill>
              </a:rPr>
              <a:t>The principle of stability allows people who wish to postpone purchases and save their money to do so without fear that it will decline in value.</a:t>
            </a:r>
          </a:p>
          <a:p>
            <a:pPr lvl="2"/>
            <a:endParaRPr lang="en-US" sz="800" dirty="0" smtClean="0"/>
          </a:p>
          <a:p>
            <a:pPr lvl="3"/>
            <a:r>
              <a:rPr lang="en-US" sz="1800" dirty="0" smtClean="0">
                <a:solidFill>
                  <a:srgbClr val="0070C0"/>
                </a:solidFill>
              </a:rPr>
              <a:t>Instability destroys confidence in a nation’s money and its ability to store value and serve as an effective medium of exchange.  </a:t>
            </a:r>
          </a:p>
          <a:p>
            <a:pPr lvl="3"/>
            <a:r>
              <a:rPr lang="en-US" sz="1800" dirty="0" smtClean="0">
                <a:solidFill>
                  <a:srgbClr val="0070C0"/>
                </a:solidFill>
              </a:rPr>
              <a:t>Instability in paper money moves people to store their savings in real assets such as gold and land.</a:t>
            </a:r>
            <a:endParaRPr lang="en-US" sz="1800" dirty="0">
              <a:solidFill>
                <a:srgbClr val="0070C0"/>
              </a:solidFill>
            </a:endParaRPr>
          </a:p>
        </p:txBody>
      </p:sp>
      <p:pic>
        <p:nvPicPr>
          <p:cNvPr id="5" name="Picture 4" descr="Stability, balance, scales, coin, finance, money icon - Download"/>
          <p:cNvPicPr/>
          <p:nvPr/>
        </p:nvPicPr>
        <p:blipFill>
          <a:blip r:embed="rId2" cstate="print"/>
          <a:srcRect/>
          <a:stretch>
            <a:fillRect/>
          </a:stretch>
        </p:blipFill>
        <p:spPr bwMode="auto">
          <a:xfrm>
            <a:off x="6705600" y="5105400"/>
            <a:ext cx="2057400" cy="1676400"/>
          </a:xfrm>
          <a:prstGeom prst="rect">
            <a:avLst/>
          </a:prstGeom>
          <a:noFill/>
          <a:ln w="9525">
            <a:noFill/>
            <a:miter lim="800000"/>
            <a:headEnd/>
            <a:tailEnd/>
          </a:ln>
        </p:spPr>
      </p:pic>
    </p:spTree>
    <p:extLst>
      <p:ext uri="{BB962C8B-B14F-4D97-AF65-F5344CB8AC3E}">
        <p14:creationId xmlns:p14="http://schemas.microsoft.com/office/powerpoint/2010/main" val="12866651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Characteristics of Money</a:t>
            </a:r>
            <a:br>
              <a:rPr lang="en-US" dirty="0" smtClean="0"/>
            </a:br>
            <a:r>
              <a:rPr lang="en-US" sz="2000" dirty="0" smtClean="0"/>
              <a:t>5. Durability</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69</a:t>
            </a:fld>
            <a:endParaRPr lang="en-US" dirty="0"/>
          </a:p>
        </p:txBody>
      </p:sp>
      <p:sp>
        <p:nvSpPr>
          <p:cNvPr id="4" name="Content Placeholder 3"/>
          <p:cNvSpPr>
            <a:spLocks noGrp="1"/>
          </p:cNvSpPr>
          <p:nvPr>
            <p:ph sz="quarter" idx="1"/>
          </p:nvPr>
        </p:nvSpPr>
        <p:spPr/>
        <p:txBody>
          <a:bodyPr/>
          <a:lstStyle/>
          <a:p>
            <a:r>
              <a:rPr lang="en-US" sz="2400" u="sng" dirty="0" smtClean="0"/>
              <a:t>Money must be durable</a:t>
            </a:r>
            <a:r>
              <a:rPr lang="en-US" dirty="0" smtClean="0"/>
              <a:t>.</a:t>
            </a:r>
          </a:p>
          <a:p>
            <a:endParaRPr lang="en-US" sz="800" dirty="0" smtClean="0"/>
          </a:p>
          <a:p>
            <a:pPr lvl="1"/>
            <a:r>
              <a:rPr lang="en-US" dirty="0" smtClean="0"/>
              <a:t>The crisp new dollar bills you trade for products at the mall will make their way all around town for about six years before being replaced.</a:t>
            </a:r>
          </a:p>
          <a:p>
            <a:pPr lvl="1"/>
            <a:endParaRPr lang="en-US" sz="800" dirty="0" smtClean="0"/>
          </a:p>
          <a:p>
            <a:pPr lvl="2"/>
            <a:r>
              <a:rPr lang="en-US" dirty="0" smtClean="0">
                <a:solidFill>
                  <a:srgbClr val="FF0000"/>
                </a:solidFill>
              </a:rPr>
              <a:t>Although metal coins, due to their much longer useful life, would appear to be an ideal form of money, paper currency is far more portable than metal because of its light weight.</a:t>
            </a:r>
          </a:p>
          <a:p>
            <a:pPr lvl="2">
              <a:buNone/>
            </a:pPr>
            <a:endParaRPr lang="en-US" sz="800" dirty="0" smtClean="0"/>
          </a:p>
          <a:p>
            <a:pPr lvl="3"/>
            <a:r>
              <a:rPr lang="en-US" dirty="0" smtClean="0">
                <a:solidFill>
                  <a:srgbClr val="0070C0"/>
                </a:solidFill>
              </a:rPr>
              <a:t>Today, coins are used primarily to provide divisibility.</a:t>
            </a:r>
            <a:endParaRPr lang="en-US" dirty="0">
              <a:solidFill>
                <a:srgbClr val="0070C0"/>
              </a:solidFill>
            </a:endParaRPr>
          </a:p>
        </p:txBody>
      </p:sp>
      <p:pic>
        <p:nvPicPr>
          <p:cNvPr id="6" name="Picture 5" descr="Uses and Characteristics of Money"/>
          <p:cNvPicPr/>
          <p:nvPr/>
        </p:nvPicPr>
        <p:blipFill>
          <a:blip r:embed="rId2" cstate="print"/>
          <a:srcRect/>
          <a:stretch>
            <a:fillRect/>
          </a:stretch>
        </p:blipFill>
        <p:spPr bwMode="auto">
          <a:xfrm>
            <a:off x="5715000" y="4953000"/>
            <a:ext cx="3429000" cy="2400300"/>
          </a:xfrm>
          <a:prstGeom prst="rect">
            <a:avLst/>
          </a:prstGeom>
          <a:noFill/>
          <a:ln w="9525">
            <a:noFill/>
            <a:miter lim="800000"/>
            <a:headEnd/>
            <a:tailEnd/>
          </a:ln>
        </p:spPr>
      </p:pic>
    </p:spTree>
    <p:extLst>
      <p:ext uri="{BB962C8B-B14F-4D97-AF65-F5344CB8AC3E}">
        <p14:creationId xmlns:p14="http://schemas.microsoft.com/office/powerpoint/2010/main" val="1576773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Accounting or Bookkeeping?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a:t>
            </a:fld>
            <a:endParaRPr lang="en-US" dirty="0"/>
          </a:p>
        </p:txBody>
      </p:sp>
      <p:sp>
        <p:nvSpPr>
          <p:cNvPr id="4" name="Content Placeholder 3"/>
          <p:cNvSpPr>
            <a:spLocks noGrp="1"/>
          </p:cNvSpPr>
          <p:nvPr>
            <p:ph sz="quarter" idx="1"/>
          </p:nvPr>
        </p:nvSpPr>
        <p:spPr/>
        <p:txBody>
          <a:bodyPr/>
          <a:lstStyle/>
          <a:p>
            <a:r>
              <a:rPr lang="en-US" sz="2400" u="sng" dirty="0" smtClean="0"/>
              <a:t>The terms Accounting and Bookkeeping are often mistakenly used interchangeably</a:t>
            </a:r>
            <a:r>
              <a:rPr lang="en-US" dirty="0" smtClean="0"/>
              <a:t>.</a:t>
            </a:r>
          </a:p>
          <a:p>
            <a:endParaRPr lang="en-US" sz="800" dirty="0" smtClean="0"/>
          </a:p>
          <a:p>
            <a:pPr lvl="1"/>
            <a:r>
              <a:rPr lang="en-US" dirty="0" smtClean="0"/>
              <a:t>Bookkeeping is much narrower and far more mechanical than accounting, and is typically limited to the day-to-day recording of business transactions.</a:t>
            </a:r>
          </a:p>
          <a:p>
            <a:pPr lvl="1"/>
            <a:endParaRPr lang="en-US" sz="800" dirty="0" smtClean="0"/>
          </a:p>
          <a:p>
            <a:pPr lvl="2"/>
            <a:r>
              <a:rPr lang="en-US" dirty="0" smtClean="0">
                <a:solidFill>
                  <a:srgbClr val="FF0000"/>
                </a:solidFill>
              </a:rPr>
              <a:t>Bookkeepers are responsible for obtaining and recording the info that accountants require to analyze a firm’s financial position.</a:t>
            </a:r>
            <a:endParaRPr lang="en-US" dirty="0">
              <a:solidFill>
                <a:srgbClr val="FF0000"/>
              </a:solidFill>
            </a:endParaRPr>
          </a:p>
        </p:txBody>
      </p:sp>
      <p:pic>
        <p:nvPicPr>
          <p:cNvPr id="5" name="Picture 4" descr="What Most People Don't Know About Bookkeeping Training Programs - ACS"/>
          <p:cNvPicPr/>
          <p:nvPr/>
        </p:nvPicPr>
        <p:blipFill>
          <a:blip r:embed="rId2" cstate="print"/>
          <a:srcRect/>
          <a:stretch>
            <a:fillRect/>
          </a:stretch>
        </p:blipFill>
        <p:spPr bwMode="auto">
          <a:xfrm>
            <a:off x="5257800" y="4572000"/>
            <a:ext cx="3886200" cy="2286000"/>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Characteristics of Money</a:t>
            </a:r>
            <a:br>
              <a:rPr lang="en-US" dirty="0" smtClean="0"/>
            </a:br>
            <a:r>
              <a:rPr lang="en-US" sz="2000" dirty="0" smtClean="0"/>
              <a:t>6. Difficulty to Counterfeit</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70</a:t>
            </a:fld>
            <a:endParaRPr lang="en-US" dirty="0"/>
          </a:p>
        </p:txBody>
      </p:sp>
      <p:sp>
        <p:nvSpPr>
          <p:cNvPr id="4" name="Content Placeholder 3"/>
          <p:cNvSpPr>
            <a:spLocks noGrp="1"/>
          </p:cNvSpPr>
          <p:nvPr>
            <p:ph sz="quarter" idx="1"/>
          </p:nvPr>
        </p:nvSpPr>
        <p:spPr/>
        <p:txBody>
          <a:bodyPr/>
          <a:lstStyle/>
          <a:p>
            <a:r>
              <a:rPr lang="en-US" sz="2400" u="sng" dirty="0" smtClean="0"/>
              <a:t>Finally, to remain stable and enjoy universal acceptance,    it almost goes without saying that money must be very difficult to counterfeit – that is, to duplicate illegally</a:t>
            </a:r>
            <a:r>
              <a:rPr lang="en-US" dirty="0" smtClean="0"/>
              <a:t>.</a:t>
            </a:r>
          </a:p>
          <a:p>
            <a:endParaRPr lang="en-US" sz="800" dirty="0" smtClean="0"/>
          </a:p>
          <a:p>
            <a:pPr lvl="1"/>
            <a:r>
              <a:rPr lang="en-US" dirty="0" smtClean="0"/>
              <a:t>Every country takes steps to make counterfeiting difficult.  Most use multicolored money, and many use specially watermarked papers that are virtually impossible to duplicate.</a:t>
            </a:r>
          </a:p>
          <a:p>
            <a:pPr lvl="1"/>
            <a:endParaRPr lang="en-US" sz="800" dirty="0" smtClean="0"/>
          </a:p>
          <a:p>
            <a:pPr lvl="2"/>
            <a:r>
              <a:rPr lang="en-US" dirty="0" smtClean="0">
                <a:solidFill>
                  <a:srgbClr val="FF0000"/>
                </a:solidFill>
              </a:rPr>
              <a:t>Counterfeit bills represent less than .03 percent of the currency in circulation in the U.S., but it is become increasingly easy for counterfeiters to print money.</a:t>
            </a:r>
            <a:endParaRPr lang="en-US" dirty="0">
              <a:solidFill>
                <a:srgbClr val="FF0000"/>
              </a:solidFill>
            </a:endParaRPr>
          </a:p>
        </p:txBody>
      </p:sp>
      <p:pic>
        <p:nvPicPr>
          <p:cNvPr id="5" name="Picture 4" descr="Aimtec's Counterfeit Product Warning 2017"/>
          <p:cNvPicPr/>
          <p:nvPr/>
        </p:nvPicPr>
        <p:blipFill>
          <a:blip r:embed="rId2" cstate="print"/>
          <a:srcRect/>
          <a:stretch>
            <a:fillRect/>
          </a:stretch>
        </p:blipFill>
        <p:spPr bwMode="auto">
          <a:xfrm>
            <a:off x="5867400" y="4800600"/>
            <a:ext cx="3276600" cy="2057400"/>
          </a:xfrm>
          <a:prstGeom prst="rect">
            <a:avLst/>
          </a:prstGeom>
          <a:noFill/>
          <a:ln w="9525">
            <a:noFill/>
            <a:miter lim="800000"/>
            <a:headEnd/>
            <a:tailEnd/>
          </a:ln>
        </p:spPr>
      </p:pic>
    </p:spTree>
    <p:extLst>
      <p:ext uri="{BB962C8B-B14F-4D97-AF65-F5344CB8AC3E}">
        <p14:creationId xmlns:p14="http://schemas.microsoft.com/office/powerpoint/2010/main" val="14833307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Money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71</a:t>
            </a:fld>
            <a:endParaRPr lang="en-US" dirty="0"/>
          </a:p>
        </p:txBody>
      </p:sp>
      <p:sp>
        <p:nvSpPr>
          <p:cNvPr id="4" name="Content Placeholder 3"/>
          <p:cNvSpPr>
            <a:spLocks noGrp="1"/>
          </p:cNvSpPr>
          <p:nvPr>
            <p:ph sz="quarter" idx="1"/>
          </p:nvPr>
        </p:nvSpPr>
        <p:spPr/>
        <p:txBody>
          <a:bodyPr/>
          <a:lstStyle/>
          <a:p>
            <a:r>
              <a:rPr lang="en-US" sz="2400" u="sng" dirty="0" smtClean="0"/>
              <a:t>While paper money and coins are the most visible types of money, the combined value of all of the printed bills and all of the minted coins is actually rather insignificant when compared with the value of money kept in checking accounts, savings accounts, and other monetary forms</a:t>
            </a:r>
            <a:r>
              <a:rPr lang="en-US" dirty="0" smtClean="0"/>
              <a:t>.</a:t>
            </a:r>
            <a:endParaRPr lang="en-US" dirty="0"/>
          </a:p>
        </p:txBody>
      </p:sp>
      <p:pic>
        <p:nvPicPr>
          <p:cNvPr id="5" name="Picture 4" descr="The Different Types Of Money - Stack Your Dollars"/>
          <p:cNvPicPr/>
          <p:nvPr/>
        </p:nvPicPr>
        <p:blipFill>
          <a:blip r:embed="rId2" cstate="print"/>
          <a:srcRect/>
          <a:stretch>
            <a:fillRect/>
          </a:stretch>
        </p:blipFill>
        <p:spPr bwMode="auto">
          <a:xfrm>
            <a:off x="2209800" y="3733800"/>
            <a:ext cx="4876800" cy="2895600"/>
          </a:xfrm>
          <a:prstGeom prst="rect">
            <a:avLst/>
          </a:prstGeom>
          <a:noFill/>
          <a:ln w="9525">
            <a:noFill/>
            <a:miter lim="800000"/>
            <a:headEnd/>
            <a:tailEnd/>
          </a:ln>
        </p:spPr>
      </p:pic>
    </p:spTree>
    <p:extLst>
      <p:ext uri="{BB962C8B-B14F-4D97-AF65-F5344CB8AC3E}">
        <p14:creationId xmlns:p14="http://schemas.microsoft.com/office/powerpoint/2010/main" val="19206730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Money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72</a:t>
            </a:fld>
            <a:endParaRPr lang="en-US" dirty="0"/>
          </a:p>
        </p:txBody>
      </p:sp>
      <p:sp>
        <p:nvSpPr>
          <p:cNvPr id="4" name="Content Placeholder 3"/>
          <p:cNvSpPr>
            <a:spLocks noGrp="1"/>
          </p:cNvSpPr>
          <p:nvPr>
            <p:ph sz="quarter" idx="1"/>
          </p:nvPr>
        </p:nvSpPr>
        <p:spPr>
          <a:xfrm>
            <a:off x="301752" y="1371600"/>
            <a:ext cx="8503920" cy="5181600"/>
          </a:xfrm>
        </p:spPr>
        <p:txBody>
          <a:bodyPr>
            <a:normAutofit fontScale="77500" lnSpcReduction="20000"/>
          </a:bodyPr>
          <a:lstStyle/>
          <a:p>
            <a:r>
              <a:rPr lang="en-US" sz="2600" u="sng" dirty="0" smtClean="0"/>
              <a:t>Checking Account</a:t>
            </a:r>
          </a:p>
          <a:p>
            <a:pPr lvl="1"/>
            <a:r>
              <a:rPr lang="en-US" sz="2100" dirty="0" smtClean="0">
                <a:solidFill>
                  <a:srgbClr val="FF0000"/>
                </a:solidFill>
              </a:rPr>
              <a:t>Money stored in an account at a bank or other financial institution that can be withdrawn without advance notice.</a:t>
            </a:r>
          </a:p>
          <a:p>
            <a:r>
              <a:rPr lang="en-US" sz="2600" u="sng" dirty="0" smtClean="0"/>
              <a:t>Savings Accounts</a:t>
            </a:r>
          </a:p>
          <a:p>
            <a:pPr lvl="1"/>
            <a:r>
              <a:rPr lang="en-US" sz="2100" dirty="0" smtClean="0">
                <a:solidFill>
                  <a:srgbClr val="FF0000"/>
                </a:solidFill>
              </a:rPr>
              <a:t>Accounts with funds that usually cannot be withdrawn without advance notice.</a:t>
            </a:r>
          </a:p>
          <a:p>
            <a:r>
              <a:rPr lang="en-US" sz="2600" u="sng" dirty="0" smtClean="0"/>
              <a:t>Money Market Accounts</a:t>
            </a:r>
          </a:p>
          <a:p>
            <a:pPr lvl="1"/>
            <a:r>
              <a:rPr lang="en-US" sz="2100" dirty="0" smtClean="0">
                <a:solidFill>
                  <a:srgbClr val="FF0000"/>
                </a:solidFill>
              </a:rPr>
              <a:t>Accounts that offer higher interest rates than standard bank rates but with greater restrictions.</a:t>
            </a:r>
          </a:p>
          <a:p>
            <a:r>
              <a:rPr lang="en-US" sz="2600" u="sng" dirty="0" smtClean="0"/>
              <a:t>Certificates of Deposit (CDs)</a:t>
            </a:r>
          </a:p>
          <a:p>
            <a:pPr lvl="1"/>
            <a:r>
              <a:rPr lang="en-US" sz="2100" dirty="0" smtClean="0">
                <a:solidFill>
                  <a:srgbClr val="FF0000"/>
                </a:solidFill>
              </a:rPr>
              <a:t>Savings accounts that guarantee a depositor a set interest rate over a specified interval as long as the funds are not withdrawn before the end of the period.</a:t>
            </a:r>
          </a:p>
          <a:p>
            <a:r>
              <a:rPr lang="en-US" sz="2600" u="sng" dirty="0" smtClean="0"/>
              <a:t>Credit Cards</a:t>
            </a:r>
          </a:p>
          <a:p>
            <a:pPr lvl="1"/>
            <a:r>
              <a:rPr lang="en-US" sz="2100" dirty="0" smtClean="0">
                <a:solidFill>
                  <a:srgbClr val="FF0000"/>
                </a:solidFill>
              </a:rPr>
              <a:t>Means of access to preapproved lines of credit granted by a bank or finance co.</a:t>
            </a:r>
          </a:p>
          <a:p>
            <a:r>
              <a:rPr lang="en-US" sz="2600" u="sng" dirty="0" smtClean="0"/>
              <a:t>Reward Cards</a:t>
            </a:r>
          </a:p>
          <a:p>
            <a:pPr lvl="1"/>
            <a:r>
              <a:rPr lang="en-US" sz="2100" dirty="0" smtClean="0">
                <a:solidFill>
                  <a:srgbClr val="FF0000"/>
                </a:solidFill>
              </a:rPr>
              <a:t>Credit cards made available by stores that carry a benefit to the user.</a:t>
            </a:r>
          </a:p>
          <a:p>
            <a:r>
              <a:rPr lang="en-US" sz="2600" u="sng" dirty="0" smtClean="0"/>
              <a:t>Debit Cards</a:t>
            </a:r>
          </a:p>
          <a:p>
            <a:pPr lvl="1"/>
            <a:r>
              <a:rPr lang="en-US" sz="2100" dirty="0" smtClean="0">
                <a:solidFill>
                  <a:srgbClr val="FF0000"/>
                </a:solidFill>
              </a:rPr>
              <a:t>A card that looks like a credit card but works like a check; using it results in a direct, immediate, electronic payment from the cardholder’s checking account to a merchant.</a:t>
            </a:r>
            <a:endParaRPr lang="en-US" sz="2100" dirty="0">
              <a:solidFill>
                <a:srgbClr val="FF0000"/>
              </a:solidFill>
            </a:endParaRPr>
          </a:p>
        </p:txBody>
      </p:sp>
      <p:pic>
        <p:nvPicPr>
          <p:cNvPr id="6" name="Picture 5" descr="How to Open Bank Accounts Under the Age of 18"/>
          <p:cNvPicPr/>
          <p:nvPr/>
        </p:nvPicPr>
        <p:blipFill>
          <a:blip r:embed="rId2" cstate="print"/>
          <a:srcRect/>
          <a:stretch>
            <a:fillRect/>
          </a:stretch>
        </p:blipFill>
        <p:spPr bwMode="auto">
          <a:xfrm>
            <a:off x="6248400" y="0"/>
            <a:ext cx="2362200" cy="1600200"/>
          </a:xfrm>
          <a:prstGeom prst="rect">
            <a:avLst/>
          </a:prstGeom>
          <a:noFill/>
          <a:ln w="9525">
            <a:noFill/>
            <a:miter lim="800000"/>
            <a:headEnd/>
            <a:tailEnd/>
          </a:ln>
        </p:spPr>
      </p:pic>
    </p:spTree>
    <p:extLst>
      <p:ext uri="{BB962C8B-B14F-4D97-AF65-F5344CB8AC3E}">
        <p14:creationId xmlns:p14="http://schemas.microsoft.com/office/powerpoint/2010/main" val="13838911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American Financial System</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73</a:t>
            </a:fld>
            <a:endParaRPr lang="en-US" dirty="0"/>
          </a:p>
        </p:txBody>
      </p:sp>
      <p:sp>
        <p:nvSpPr>
          <p:cNvPr id="4" name="Content Placeholder 3"/>
          <p:cNvSpPr>
            <a:spLocks noGrp="1"/>
          </p:cNvSpPr>
          <p:nvPr>
            <p:ph sz="quarter" idx="1"/>
          </p:nvPr>
        </p:nvSpPr>
        <p:spPr/>
        <p:txBody>
          <a:bodyPr/>
          <a:lstStyle/>
          <a:p>
            <a:r>
              <a:rPr lang="en-US" sz="2400" u="sng" dirty="0" smtClean="0"/>
              <a:t>The U.S. financial system fuels our economy by storing money, fostering investment opportunities, and making loans for new businesses and business expansion as well as for homes, cars, and college educations</a:t>
            </a:r>
            <a:r>
              <a:rPr lang="en-US" dirty="0" smtClean="0"/>
              <a:t>.</a:t>
            </a:r>
          </a:p>
          <a:p>
            <a:endParaRPr lang="en-US" sz="800" dirty="0" smtClean="0"/>
          </a:p>
          <a:p>
            <a:pPr lvl="1"/>
            <a:r>
              <a:rPr lang="en-US" dirty="0" smtClean="0">
                <a:solidFill>
                  <a:srgbClr val="FF0000"/>
                </a:solidFill>
              </a:rPr>
              <a:t>This amazingly complex system includes banking institutions, non-banking financial institutions such as finance companies, and systems that provide for the electronic transfer of funds throughout the world.</a:t>
            </a:r>
            <a:endParaRPr lang="en-US" dirty="0">
              <a:solidFill>
                <a:srgbClr val="FF0000"/>
              </a:solidFill>
            </a:endParaRPr>
          </a:p>
        </p:txBody>
      </p:sp>
      <p:pic>
        <p:nvPicPr>
          <p:cNvPr id="5" name="Picture 4" descr="The Basics of the Financial System | Financial planning, Financial,  Financial literacy"/>
          <p:cNvPicPr/>
          <p:nvPr/>
        </p:nvPicPr>
        <p:blipFill>
          <a:blip r:embed="rId2" cstate="print"/>
          <a:srcRect/>
          <a:stretch>
            <a:fillRect/>
          </a:stretch>
        </p:blipFill>
        <p:spPr bwMode="auto">
          <a:xfrm>
            <a:off x="4800600" y="4419600"/>
            <a:ext cx="4343400" cy="2438400"/>
          </a:xfrm>
          <a:prstGeom prst="rect">
            <a:avLst/>
          </a:prstGeom>
          <a:noFill/>
          <a:ln w="9525">
            <a:noFill/>
            <a:miter lim="800000"/>
            <a:headEnd/>
            <a:tailEnd/>
          </a:ln>
        </p:spPr>
      </p:pic>
    </p:spTree>
    <p:extLst>
      <p:ext uri="{BB962C8B-B14F-4D97-AF65-F5344CB8AC3E}">
        <p14:creationId xmlns:p14="http://schemas.microsoft.com/office/powerpoint/2010/main" val="39632842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Federal Reserve System</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74</a:t>
            </a:fld>
            <a:endParaRPr lang="en-US" dirty="0"/>
          </a:p>
        </p:txBody>
      </p:sp>
      <p:sp>
        <p:nvSpPr>
          <p:cNvPr id="4" name="Content Placeholder 3"/>
          <p:cNvSpPr>
            <a:spLocks noGrp="1"/>
          </p:cNvSpPr>
          <p:nvPr>
            <p:ph sz="quarter" idx="1"/>
          </p:nvPr>
        </p:nvSpPr>
        <p:spPr/>
        <p:txBody>
          <a:bodyPr/>
          <a:lstStyle/>
          <a:p>
            <a:r>
              <a:rPr lang="en-US" sz="2200" u="sng" dirty="0" smtClean="0"/>
              <a:t>The guardian of the American financial system is the Federal Reserve Board, or “the Fed,” as it is commonly called, an independent agency of the federal government established in 1913 to regulate the nation’s banking and financial industry</a:t>
            </a:r>
            <a:r>
              <a:rPr lang="en-US" sz="2200" dirty="0" smtClean="0"/>
              <a:t>.</a:t>
            </a:r>
          </a:p>
          <a:p>
            <a:endParaRPr lang="en-US" sz="800" dirty="0" smtClean="0"/>
          </a:p>
          <a:p>
            <a:pPr lvl="1"/>
            <a:r>
              <a:rPr lang="en-US" dirty="0" smtClean="0"/>
              <a:t>The Federal Reserve System is organized into 12 regions, each with a Federal Reserve Bank that serves its defined area.</a:t>
            </a:r>
          </a:p>
          <a:p>
            <a:pPr lvl="1"/>
            <a:endParaRPr lang="en-US" sz="800" dirty="0" smtClean="0"/>
          </a:p>
          <a:p>
            <a:pPr lvl="2"/>
            <a:r>
              <a:rPr lang="en-US" dirty="0" smtClean="0">
                <a:solidFill>
                  <a:srgbClr val="FF0000"/>
                </a:solidFill>
              </a:rPr>
              <a:t>The Federal Reserve Board is the chief economic policy arm in the United States.</a:t>
            </a:r>
            <a:endParaRPr lang="en-US" dirty="0">
              <a:solidFill>
                <a:srgbClr val="FF0000"/>
              </a:solidFill>
            </a:endParaRPr>
          </a:p>
        </p:txBody>
      </p:sp>
      <p:pic>
        <p:nvPicPr>
          <p:cNvPr id="5" name="Picture 4" descr="Federal Reserve - Wikipedia"/>
          <p:cNvPicPr/>
          <p:nvPr/>
        </p:nvPicPr>
        <p:blipFill>
          <a:blip r:embed="rId2" cstate="print"/>
          <a:srcRect/>
          <a:stretch>
            <a:fillRect/>
          </a:stretch>
        </p:blipFill>
        <p:spPr bwMode="auto">
          <a:xfrm>
            <a:off x="5029200" y="4495800"/>
            <a:ext cx="4114800" cy="2362200"/>
          </a:xfrm>
          <a:prstGeom prst="rect">
            <a:avLst/>
          </a:prstGeom>
          <a:noFill/>
          <a:ln w="9525">
            <a:noFill/>
            <a:miter lim="800000"/>
            <a:headEnd/>
            <a:tailEnd/>
          </a:ln>
        </p:spPr>
      </p:pic>
    </p:spTree>
    <p:extLst>
      <p:ext uri="{BB962C8B-B14F-4D97-AF65-F5344CB8AC3E}">
        <p14:creationId xmlns:p14="http://schemas.microsoft.com/office/powerpoint/2010/main" val="16304011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Reserve System</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75</a:t>
            </a:fld>
            <a:endParaRPr lang="en-US" dirty="0"/>
          </a:p>
        </p:txBody>
      </p:sp>
      <p:sp>
        <p:nvSpPr>
          <p:cNvPr id="4" name="Content Placeholder 3"/>
          <p:cNvSpPr>
            <a:spLocks noGrp="1"/>
          </p:cNvSpPr>
          <p:nvPr>
            <p:ph sz="quarter" idx="1"/>
          </p:nvPr>
        </p:nvSpPr>
        <p:spPr/>
        <p:txBody>
          <a:bodyPr/>
          <a:lstStyle/>
          <a:p>
            <a:r>
              <a:rPr lang="en-US" sz="2200" u="sng" dirty="0" smtClean="0"/>
              <a:t>Working with Congress and the President, the Fed tries to create a positive economic environment capable of sustaining low inflation, high levels of employment, a balance in international payments, and long-term economic growth</a:t>
            </a:r>
            <a:r>
              <a:rPr lang="en-US" dirty="0" smtClean="0"/>
              <a:t>.</a:t>
            </a:r>
          </a:p>
          <a:p>
            <a:endParaRPr lang="en-US" sz="800" dirty="0" smtClean="0"/>
          </a:p>
          <a:p>
            <a:pPr lvl="1"/>
            <a:r>
              <a:rPr lang="en-US" sz="2000" dirty="0" smtClean="0"/>
              <a:t>To this end, the Federal Reserve Board has four major responsibilities</a:t>
            </a:r>
            <a:r>
              <a:rPr lang="en-US" dirty="0" smtClean="0"/>
              <a:t>:</a:t>
            </a:r>
          </a:p>
          <a:p>
            <a:pPr lvl="1"/>
            <a:endParaRPr lang="en-US" sz="800" dirty="0" smtClean="0"/>
          </a:p>
          <a:p>
            <a:pPr marL="1051560" lvl="2" indent="-457200">
              <a:buFont typeface="+mj-lt"/>
              <a:buAutoNum type="arabicPeriod"/>
            </a:pPr>
            <a:r>
              <a:rPr lang="en-US" sz="1800" dirty="0" smtClean="0">
                <a:solidFill>
                  <a:srgbClr val="FF0000"/>
                </a:solidFill>
              </a:rPr>
              <a:t>Control the supply of money, or monetary policy.</a:t>
            </a:r>
          </a:p>
          <a:p>
            <a:pPr marL="1051560" lvl="2" indent="-457200">
              <a:buFont typeface="+mj-lt"/>
              <a:buAutoNum type="arabicPeriod"/>
            </a:pPr>
            <a:r>
              <a:rPr lang="en-US" sz="1800" dirty="0" smtClean="0">
                <a:solidFill>
                  <a:srgbClr val="FF0000"/>
                </a:solidFill>
              </a:rPr>
              <a:t>Regulate banks and other financial institutions.</a:t>
            </a:r>
          </a:p>
          <a:p>
            <a:pPr marL="1051560" lvl="2" indent="-457200">
              <a:buFont typeface="+mj-lt"/>
              <a:buAutoNum type="arabicPeriod"/>
            </a:pPr>
            <a:r>
              <a:rPr lang="en-US" sz="1800" dirty="0" smtClean="0">
                <a:solidFill>
                  <a:srgbClr val="FF0000"/>
                </a:solidFill>
              </a:rPr>
              <a:t>Manage checking account procedures, or check clearing.</a:t>
            </a:r>
          </a:p>
          <a:p>
            <a:pPr marL="1051560" lvl="2" indent="-457200">
              <a:buFont typeface="+mj-lt"/>
              <a:buAutoNum type="arabicPeriod"/>
            </a:pPr>
            <a:r>
              <a:rPr lang="en-US" sz="1800" dirty="0" smtClean="0">
                <a:solidFill>
                  <a:srgbClr val="FF0000"/>
                </a:solidFill>
              </a:rPr>
              <a:t>Supervise the federal deposit insurance programs of banks.</a:t>
            </a:r>
            <a:endParaRPr lang="en-US" sz="1800" dirty="0">
              <a:solidFill>
                <a:srgbClr val="FF0000"/>
              </a:solidFill>
            </a:endParaRPr>
          </a:p>
        </p:txBody>
      </p:sp>
      <p:pic>
        <p:nvPicPr>
          <p:cNvPr id="5" name="Picture 4" descr="Federal Reserve Bank of San Francisco - Wikipedia"/>
          <p:cNvPicPr/>
          <p:nvPr/>
        </p:nvPicPr>
        <p:blipFill>
          <a:blip r:embed="rId2" cstate="print"/>
          <a:srcRect/>
          <a:stretch>
            <a:fillRect/>
          </a:stretch>
        </p:blipFill>
        <p:spPr bwMode="auto">
          <a:xfrm>
            <a:off x="7467600" y="4953000"/>
            <a:ext cx="1447800" cy="1371600"/>
          </a:xfrm>
          <a:prstGeom prst="rect">
            <a:avLst/>
          </a:prstGeom>
          <a:noFill/>
          <a:ln w="9525">
            <a:noFill/>
            <a:miter lim="800000"/>
            <a:headEnd/>
            <a:tailEnd/>
          </a:ln>
        </p:spPr>
      </p:pic>
    </p:spTree>
    <p:extLst>
      <p:ext uri="{BB962C8B-B14F-4D97-AF65-F5344CB8AC3E}">
        <p14:creationId xmlns:p14="http://schemas.microsoft.com/office/powerpoint/2010/main" val="20261961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Federal Reserve System</a:t>
            </a:r>
            <a:br>
              <a:rPr lang="en-US" dirty="0" smtClean="0"/>
            </a:br>
            <a:r>
              <a:rPr lang="en-US" sz="2000" dirty="0" smtClean="0"/>
              <a:t>Monetary Policy</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76</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Fed controls the amount of money available in the economy through Monetary Policy.  Without this intervention, the supply of and demand for money might not balance</a:t>
            </a:r>
            <a:r>
              <a:rPr lang="en-US" dirty="0" smtClean="0"/>
              <a:t>.</a:t>
            </a:r>
          </a:p>
          <a:p>
            <a:endParaRPr lang="en-US" sz="800" dirty="0" smtClean="0"/>
          </a:p>
          <a:p>
            <a:pPr lvl="1"/>
            <a:r>
              <a:rPr lang="en-US" dirty="0" smtClean="0"/>
              <a:t>To effectively control the supply of money in the economy, the Fed must have a good idea of how much money is in circulation.</a:t>
            </a:r>
          </a:p>
          <a:p>
            <a:pPr lvl="1"/>
            <a:endParaRPr lang="en-US" sz="800" dirty="0" smtClean="0"/>
          </a:p>
          <a:p>
            <a:pPr lvl="2"/>
            <a:r>
              <a:rPr lang="en-US" dirty="0" smtClean="0">
                <a:solidFill>
                  <a:srgbClr val="FF0000"/>
                </a:solidFill>
              </a:rPr>
              <a:t>Using several different measures of the money supply, the Fed establishes specific growth targets that, presumably, ensure a close balance between money supply and money demand.</a:t>
            </a:r>
          </a:p>
          <a:p>
            <a:pPr lvl="2">
              <a:buNone/>
            </a:pPr>
            <a:endParaRPr lang="en-US" dirty="0" smtClean="0"/>
          </a:p>
        </p:txBody>
      </p:sp>
      <p:pic>
        <p:nvPicPr>
          <p:cNvPr id="5" name="Picture 4" descr="The Fed is the nation's monetary policy authority. Monetary policy involves  influencing the availability and cost of money and c… | Monetary policy,  Essay, Policies"/>
          <p:cNvPicPr/>
          <p:nvPr/>
        </p:nvPicPr>
        <p:blipFill>
          <a:blip r:embed="rId2" cstate="print"/>
          <a:srcRect/>
          <a:stretch>
            <a:fillRect/>
          </a:stretch>
        </p:blipFill>
        <p:spPr bwMode="auto">
          <a:xfrm>
            <a:off x="6096000" y="5105400"/>
            <a:ext cx="3048000" cy="1752600"/>
          </a:xfrm>
          <a:prstGeom prst="rect">
            <a:avLst/>
          </a:prstGeom>
          <a:noFill/>
          <a:ln w="9525">
            <a:noFill/>
            <a:miter lim="800000"/>
            <a:headEnd/>
            <a:tailEnd/>
          </a:ln>
        </p:spPr>
      </p:pic>
    </p:spTree>
    <p:extLst>
      <p:ext uri="{BB962C8B-B14F-4D97-AF65-F5344CB8AC3E}">
        <p14:creationId xmlns:p14="http://schemas.microsoft.com/office/powerpoint/2010/main" val="32857032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Monetary Policy</a:t>
            </a:r>
            <a:br>
              <a:rPr lang="en-US" dirty="0" smtClean="0"/>
            </a:br>
            <a:r>
              <a:rPr lang="en-US" sz="2000" dirty="0" smtClean="0"/>
              <a:t>Open Market Operations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77</a:t>
            </a:fld>
            <a:endParaRPr lang="en-US" dirty="0"/>
          </a:p>
        </p:txBody>
      </p:sp>
      <p:sp>
        <p:nvSpPr>
          <p:cNvPr id="4" name="Content Placeholder 3"/>
          <p:cNvSpPr>
            <a:spLocks noGrp="1"/>
          </p:cNvSpPr>
          <p:nvPr>
            <p:ph sz="quarter" idx="1"/>
          </p:nvPr>
        </p:nvSpPr>
        <p:spPr/>
        <p:txBody>
          <a:bodyPr/>
          <a:lstStyle/>
          <a:p>
            <a:r>
              <a:rPr lang="en-US" sz="2200" u="sng" dirty="0" smtClean="0"/>
              <a:t>Open Market Operations refer to decisions to buy or sell U.S. Treasury Bills (short-term debt issued by the U.S. government; also called T-bills) and other investments in the open market</a:t>
            </a:r>
            <a:r>
              <a:rPr lang="en-US" dirty="0" smtClean="0"/>
              <a:t>.</a:t>
            </a:r>
          </a:p>
          <a:p>
            <a:endParaRPr lang="en-US" sz="800" dirty="0" smtClean="0"/>
          </a:p>
          <a:p>
            <a:pPr lvl="1"/>
            <a:r>
              <a:rPr lang="en-US" dirty="0" smtClean="0"/>
              <a:t>The actual purchase or sale of the investments is performed by the New York Federal Reserve Bank.</a:t>
            </a:r>
          </a:p>
          <a:p>
            <a:pPr lvl="1"/>
            <a:endParaRPr lang="en-US" sz="800" dirty="0" smtClean="0"/>
          </a:p>
          <a:p>
            <a:pPr lvl="2"/>
            <a:r>
              <a:rPr lang="en-US" dirty="0" smtClean="0">
                <a:solidFill>
                  <a:srgbClr val="FF0000"/>
                </a:solidFill>
              </a:rPr>
              <a:t>This monetary tool, the most commonly employed of all Fed operations, is performed almost daily in an effort to control the money supply.</a:t>
            </a:r>
            <a:endParaRPr lang="en-US" dirty="0">
              <a:solidFill>
                <a:srgbClr val="FF0000"/>
              </a:solidFill>
            </a:endParaRPr>
          </a:p>
          <a:p>
            <a:pPr lvl="2">
              <a:buNone/>
            </a:pPr>
            <a:endParaRPr lang="en-US" dirty="0" smtClean="0"/>
          </a:p>
        </p:txBody>
      </p:sp>
      <p:pic>
        <p:nvPicPr>
          <p:cNvPr id="6" name="Picture 5" descr="Open Market Operations (Definition) | Example | How it works? - YouTube"/>
          <p:cNvPicPr/>
          <p:nvPr/>
        </p:nvPicPr>
        <p:blipFill>
          <a:blip r:embed="rId2" cstate="print"/>
          <a:srcRect/>
          <a:stretch>
            <a:fillRect/>
          </a:stretch>
        </p:blipFill>
        <p:spPr bwMode="auto">
          <a:xfrm>
            <a:off x="5029200" y="4648200"/>
            <a:ext cx="4114800" cy="2209800"/>
          </a:xfrm>
          <a:prstGeom prst="rect">
            <a:avLst/>
          </a:prstGeom>
          <a:noFill/>
          <a:ln w="9525">
            <a:noFill/>
            <a:miter lim="800000"/>
            <a:headEnd/>
            <a:tailEnd/>
          </a:ln>
        </p:spPr>
      </p:pic>
    </p:spTree>
    <p:extLst>
      <p:ext uri="{BB962C8B-B14F-4D97-AF65-F5344CB8AC3E}">
        <p14:creationId xmlns:p14="http://schemas.microsoft.com/office/powerpoint/2010/main" val="150621833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Monetary Policy</a:t>
            </a:r>
            <a:br>
              <a:rPr lang="en-US" dirty="0" smtClean="0"/>
            </a:br>
            <a:r>
              <a:rPr lang="en-US" sz="2000" dirty="0" smtClean="0"/>
              <a:t>Open Market Operations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78</a:t>
            </a:fld>
            <a:endParaRPr lang="en-US" dirty="0"/>
          </a:p>
        </p:txBody>
      </p:sp>
      <p:sp>
        <p:nvSpPr>
          <p:cNvPr id="4" name="Content Placeholder 3"/>
          <p:cNvSpPr>
            <a:spLocks noGrp="1"/>
          </p:cNvSpPr>
          <p:nvPr>
            <p:ph sz="quarter" idx="1"/>
          </p:nvPr>
        </p:nvSpPr>
        <p:spPr/>
        <p:txBody>
          <a:bodyPr/>
          <a:lstStyle/>
          <a:p>
            <a:r>
              <a:rPr lang="en-US" sz="2400" u="sng" dirty="0" smtClean="0"/>
              <a:t>When the Fed buys securities, it writes a check on its own account to the seller of the investments</a:t>
            </a:r>
            <a:r>
              <a:rPr lang="en-US" dirty="0" smtClean="0"/>
              <a:t>.</a:t>
            </a:r>
          </a:p>
          <a:p>
            <a:endParaRPr lang="en-US" sz="800" dirty="0" smtClean="0"/>
          </a:p>
          <a:p>
            <a:pPr lvl="1"/>
            <a:r>
              <a:rPr lang="en-US" sz="2000" dirty="0" smtClean="0"/>
              <a:t>When the seller of the investments (usually a large bank) deposits the check, the Fed transfers the balance from the Federal Reserve account into the seller’s account, thus increasing the supply of money in the economy and, hopefully, fueling economic growth.</a:t>
            </a:r>
          </a:p>
          <a:p>
            <a:pPr lvl="1"/>
            <a:endParaRPr lang="en-US" sz="800" dirty="0" smtClean="0"/>
          </a:p>
          <a:p>
            <a:pPr lvl="2"/>
            <a:r>
              <a:rPr lang="en-US" sz="1800" dirty="0" smtClean="0">
                <a:solidFill>
                  <a:srgbClr val="FF0000"/>
                </a:solidFill>
              </a:rPr>
              <a:t>The opposite occurs when the Fed sells investments.  The buyer writes a check to the Federal Reserve, and when the funds are transferred out of the purchaser’s account, the amount of money in circulation falls, slowing economic growth to desired level.</a:t>
            </a:r>
            <a:endParaRPr lang="en-US" sz="1800" dirty="0">
              <a:solidFill>
                <a:srgbClr val="FF0000"/>
              </a:solidFill>
            </a:endParaRPr>
          </a:p>
        </p:txBody>
      </p:sp>
      <p:pic>
        <p:nvPicPr>
          <p:cNvPr id="5" name="Picture 4" descr="What is OMO and will RBI use it to tackle yields and liquidity? - Tradeplus  Blog"/>
          <p:cNvPicPr/>
          <p:nvPr/>
        </p:nvPicPr>
        <p:blipFill>
          <a:blip r:embed="rId2" cstate="print"/>
          <a:srcRect/>
          <a:stretch>
            <a:fillRect/>
          </a:stretch>
        </p:blipFill>
        <p:spPr bwMode="auto">
          <a:xfrm>
            <a:off x="5181600" y="4953000"/>
            <a:ext cx="3810000" cy="1828800"/>
          </a:xfrm>
          <a:prstGeom prst="rect">
            <a:avLst/>
          </a:prstGeom>
          <a:noFill/>
          <a:ln w="9525">
            <a:noFill/>
            <a:miter lim="800000"/>
            <a:headEnd/>
            <a:tailEnd/>
          </a:ln>
        </p:spPr>
      </p:pic>
    </p:spTree>
    <p:extLst>
      <p:ext uri="{BB962C8B-B14F-4D97-AF65-F5344CB8AC3E}">
        <p14:creationId xmlns:p14="http://schemas.microsoft.com/office/powerpoint/2010/main" val="333917836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Monetary Policy</a:t>
            </a:r>
            <a:br>
              <a:rPr lang="en-US" dirty="0" smtClean="0"/>
            </a:br>
            <a:r>
              <a:rPr lang="en-US" sz="2000" dirty="0" smtClean="0"/>
              <a:t>Reserve Requirement</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79</a:t>
            </a:fld>
            <a:endParaRPr lang="en-US" dirty="0"/>
          </a:p>
        </p:txBody>
      </p:sp>
      <p:sp>
        <p:nvSpPr>
          <p:cNvPr id="4" name="Content Placeholder 3"/>
          <p:cNvSpPr>
            <a:spLocks noGrp="1"/>
          </p:cNvSpPr>
          <p:nvPr>
            <p:ph sz="quarter" idx="1"/>
          </p:nvPr>
        </p:nvSpPr>
        <p:spPr/>
        <p:txBody>
          <a:bodyPr/>
          <a:lstStyle/>
          <a:p>
            <a:r>
              <a:rPr lang="en-US" sz="2400" u="sng" dirty="0" smtClean="0"/>
              <a:t>The second major monetary policy tool is the Reserve Requirement, the percentage of deposits that banking institutions must hold in reserve (“in the vault,” as it were</a:t>
            </a:r>
            <a:r>
              <a:rPr lang="en-US" dirty="0" smtClean="0"/>
              <a:t>).</a:t>
            </a:r>
          </a:p>
          <a:p>
            <a:endParaRPr lang="en-US" sz="800" dirty="0" smtClean="0"/>
          </a:p>
          <a:p>
            <a:pPr lvl="1"/>
            <a:r>
              <a:rPr lang="en-US" sz="2000" dirty="0" smtClean="0"/>
              <a:t>Funds so held are not available for lending to businesses and consumers.  </a:t>
            </a:r>
            <a:r>
              <a:rPr lang="en-US" sz="2000" dirty="0" smtClean="0">
                <a:solidFill>
                  <a:srgbClr val="0070C0"/>
                </a:solidFill>
              </a:rPr>
              <a:t>For example, a bank holding $10 million in deposits, with a 10% reserve requirement, must have reserves of $1 million.</a:t>
            </a:r>
          </a:p>
          <a:p>
            <a:pPr lvl="1"/>
            <a:endParaRPr lang="en-US" sz="800" dirty="0" smtClean="0"/>
          </a:p>
          <a:p>
            <a:pPr lvl="2"/>
            <a:r>
              <a:rPr lang="en-US" dirty="0" smtClean="0">
                <a:solidFill>
                  <a:srgbClr val="FF0000"/>
                </a:solidFill>
              </a:rPr>
              <a:t>Because the reserve requirement has such a powerful effect on the money supply, the Fed does not change it very often, relying instead on open market operations most of the time.</a:t>
            </a:r>
            <a:endParaRPr lang="en-US" dirty="0">
              <a:solidFill>
                <a:srgbClr val="FF0000"/>
              </a:solidFill>
            </a:endParaRPr>
          </a:p>
        </p:txBody>
      </p:sp>
      <p:pic>
        <p:nvPicPr>
          <p:cNvPr id="5" name="Picture 4" descr="What is RESERVE REQUIREMENT? What does RESERVE REQUIREMENT mean? RESERVE  REQUIREMENT meaning - YouTube"/>
          <p:cNvPicPr/>
          <p:nvPr/>
        </p:nvPicPr>
        <p:blipFill>
          <a:blip r:embed="rId2" cstate="print"/>
          <a:srcRect/>
          <a:stretch>
            <a:fillRect/>
          </a:stretch>
        </p:blipFill>
        <p:spPr bwMode="auto">
          <a:xfrm>
            <a:off x="5562600" y="5105400"/>
            <a:ext cx="3581400" cy="1752600"/>
          </a:xfrm>
          <a:prstGeom prst="rect">
            <a:avLst/>
          </a:prstGeom>
          <a:noFill/>
          <a:ln w="9525">
            <a:noFill/>
            <a:miter lim="800000"/>
            <a:headEnd/>
            <a:tailEnd/>
          </a:ln>
        </p:spPr>
      </p:pic>
    </p:spTree>
    <p:extLst>
      <p:ext uri="{BB962C8B-B14F-4D97-AF65-F5344CB8AC3E}">
        <p14:creationId xmlns:p14="http://schemas.microsoft.com/office/powerpoint/2010/main" val="3110337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Accounting or Bookkeeping?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a:t>
            </a:fld>
            <a:endParaRPr lang="en-US" dirty="0"/>
          </a:p>
        </p:txBody>
      </p:sp>
      <p:sp>
        <p:nvSpPr>
          <p:cNvPr id="4" name="Content Placeholder 3"/>
          <p:cNvSpPr>
            <a:spLocks noGrp="1"/>
          </p:cNvSpPr>
          <p:nvPr>
            <p:ph sz="quarter" idx="1"/>
          </p:nvPr>
        </p:nvSpPr>
        <p:spPr/>
        <p:txBody>
          <a:bodyPr/>
          <a:lstStyle/>
          <a:p>
            <a:r>
              <a:rPr lang="en-US" sz="2400" u="sng" dirty="0" smtClean="0"/>
              <a:t>The terms Accounting and Bookkeeping are often mistakenly used interchangeably</a:t>
            </a:r>
            <a:r>
              <a:rPr lang="en-US" dirty="0" smtClean="0"/>
              <a:t>.</a:t>
            </a:r>
          </a:p>
          <a:p>
            <a:endParaRPr lang="en-US" sz="800" dirty="0" smtClean="0"/>
          </a:p>
          <a:p>
            <a:pPr lvl="1"/>
            <a:r>
              <a:rPr lang="en-US" dirty="0" smtClean="0"/>
              <a:t>Accountants, on the other hand, usually complete course work beyond their basic four or five-year college accounting degrees.</a:t>
            </a:r>
          </a:p>
          <a:p>
            <a:pPr lvl="1"/>
            <a:endParaRPr lang="en-US" sz="800" dirty="0" smtClean="0"/>
          </a:p>
          <a:p>
            <a:pPr lvl="2"/>
            <a:r>
              <a:rPr lang="en-US" dirty="0" smtClean="0">
                <a:solidFill>
                  <a:srgbClr val="FF0000"/>
                </a:solidFill>
              </a:rPr>
              <a:t>This additional training allows accountants not only to record financial information, but to understand, interpret, and even develop the sophisticated accounting systems necessary to classify and analyze complex financial information.</a:t>
            </a:r>
            <a:endParaRPr lang="en-US" dirty="0">
              <a:solidFill>
                <a:srgbClr val="FF0000"/>
              </a:solidFill>
            </a:endParaRPr>
          </a:p>
        </p:txBody>
      </p:sp>
      <p:pic>
        <p:nvPicPr>
          <p:cNvPr id="6" name="Picture 5" descr="Why Hire an Accountant for Your Small Business? | Berkow, Schechter &amp;  Company LLP"/>
          <p:cNvPicPr/>
          <p:nvPr/>
        </p:nvPicPr>
        <p:blipFill>
          <a:blip r:embed="rId2" cstate="print"/>
          <a:srcRect/>
          <a:stretch>
            <a:fillRect/>
          </a:stretch>
        </p:blipFill>
        <p:spPr bwMode="auto">
          <a:xfrm>
            <a:off x="6172200" y="4724400"/>
            <a:ext cx="2971800" cy="2133600"/>
          </a:xfrm>
          <a:prstGeom prst="rect">
            <a:avLst/>
          </a:prstGeom>
          <a:noFill/>
          <a:ln w="9525">
            <a:noFill/>
            <a:miter lim="800000"/>
            <a:headEnd/>
            <a:tailEnd/>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Monetary Policy</a:t>
            </a:r>
            <a:br>
              <a:rPr lang="en-US" dirty="0" smtClean="0"/>
            </a:br>
            <a:r>
              <a:rPr lang="en-US" sz="2000" dirty="0" smtClean="0"/>
              <a:t>Discount Rate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80</a:t>
            </a:fld>
            <a:endParaRPr lang="en-US" dirty="0"/>
          </a:p>
        </p:txBody>
      </p:sp>
      <p:sp>
        <p:nvSpPr>
          <p:cNvPr id="4" name="Content Placeholder 3"/>
          <p:cNvSpPr>
            <a:spLocks noGrp="1"/>
          </p:cNvSpPr>
          <p:nvPr>
            <p:ph sz="quarter" idx="1"/>
          </p:nvPr>
        </p:nvSpPr>
        <p:spPr/>
        <p:txBody>
          <a:bodyPr>
            <a:normAutofit/>
          </a:bodyPr>
          <a:lstStyle/>
          <a:p>
            <a:r>
              <a:rPr lang="en-US" sz="2400" u="sng" dirty="0" smtClean="0"/>
              <a:t>The third monetary policy tool, the Discount Rate, is the rate of interest the Fed charges to loan money to any banking institution to meet reserve requirements</a:t>
            </a:r>
            <a:r>
              <a:rPr lang="en-US" dirty="0" smtClean="0"/>
              <a:t>.</a:t>
            </a:r>
          </a:p>
          <a:p>
            <a:endParaRPr lang="en-US" sz="800" dirty="0" smtClean="0"/>
          </a:p>
          <a:p>
            <a:pPr lvl="1"/>
            <a:r>
              <a:rPr lang="en-US" sz="2000" dirty="0" smtClean="0"/>
              <a:t>The Fed is the lender of last resort for these banks.  When a bank borrows from the Fed, it is said to have borrowed at the “discount window,” and the interest rates charged there are often higher than those charged on loans of comparable risk elsewhere in the economy</a:t>
            </a:r>
            <a:r>
              <a:rPr lang="en-US" dirty="0" smtClean="0"/>
              <a:t>.</a:t>
            </a:r>
          </a:p>
          <a:p>
            <a:pPr lvl="1"/>
            <a:endParaRPr lang="en-US" sz="800" dirty="0" smtClean="0"/>
          </a:p>
          <a:p>
            <a:pPr lvl="2"/>
            <a:r>
              <a:rPr lang="en-US" dirty="0" smtClean="0">
                <a:solidFill>
                  <a:srgbClr val="FF0000"/>
                </a:solidFill>
              </a:rPr>
              <a:t>This added interest expense, when it exists, serves to discourage banks from borrowing from the Fed.</a:t>
            </a:r>
          </a:p>
          <a:p>
            <a:pPr lvl="2"/>
            <a:r>
              <a:rPr lang="en-US" dirty="0" smtClean="0">
                <a:solidFill>
                  <a:srgbClr val="FF0000"/>
                </a:solidFill>
              </a:rPr>
              <a:t>When the Fed wants to expand the money supply, it lowers the Discount Rate to encourage borrowing.</a:t>
            </a:r>
            <a:endParaRPr lang="en-US" dirty="0">
              <a:solidFill>
                <a:srgbClr val="FF0000"/>
              </a:solidFill>
            </a:endParaRPr>
          </a:p>
        </p:txBody>
      </p:sp>
      <p:pic>
        <p:nvPicPr>
          <p:cNvPr id="5" name="Picture 4" descr="Federal Discount Rate - What is it? | PRMI Delaware"/>
          <p:cNvPicPr/>
          <p:nvPr/>
        </p:nvPicPr>
        <p:blipFill>
          <a:blip r:embed="rId2" cstate="print"/>
          <a:srcRect/>
          <a:stretch>
            <a:fillRect/>
          </a:stretch>
        </p:blipFill>
        <p:spPr bwMode="auto">
          <a:xfrm>
            <a:off x="6324600" y="0"/>
            <a:ext cx="2324100" cy="1524000"/>
          </a:xfrm>
          <a:prstGeom prst="rect">
            <a:avLst/>
          </a:prstGeom>
          <a:noFill/>
          <a:ln w="9525">
            <a:noFill/>
            <a:miter lim="800000"/>
            <a:headEnd/>
            <a:tailEnd/>
          </a:ln>
        </p:spPr>
      </p:pic>
    </p:spTree>
    <p:extLst>
      <p:ext uri="{BB962C8B-B14F-4D97-AF65-F5344CB8AC3E}">
        <p14:creationId xmlns:p14="http://schemas.microsoft.com/office/powerpoint/2010/main" val="375107576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Monetary Policy</a:t>
            </a:r>
            <a:br>
              <a:rPr lang="en-US" dirty="0" smtClean="0"/>
            </a:br>
            <a:r>
              <a:rPr lang="en-US" sz="2000" dirty="0" smtClean="0"/>
              <a:t>Credit Controls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81</a:t>
            </a:fld>
            <a:endParaRPr lang="en-US" dirty="0"/>
          </a:p>
        </p:txBody>
      </p:sp>
      <p:sp>
        <p:nvSpPr>
          <p:cNvPr id="4" name="Content Placeholder 3"/>
          <p:cNvSpPr>
            <a:spLocks noGrp="1"/>
          </p:cNvSpPr>
          <p:nvPr>
            <p:ph sz="quarter" idx="1"/>
          </p:nvPr>
        </p:nvSpPr>
        <p:spPr/>
        <p:txBody>
          <a:bodyPr/>
          <a:lstStyle/>
          <a:p>
            <a:r>
              <a:rPr lang="en-US" sz="2400" u="sng" dirty="0" smtClean="0"/>
              <a:t>The final tool in the Fed’s arsenal of weapons is Credit Controls – the authority to establish and enforce credit rules for financial institutions and some private investors</a:t>
            </a:r>
            <a:r>
              <a:rPr lang="en-US" dirty="0" smtClean="0"/>
              <a:t>.</a:t>
            </a:r>
          </a:p>
          <a:p>
            <a:endParaRPr lang="en-US" sz="800" dirty="0" smtClean="0"/>
          </a:p>
          <a:p>
            <a:pPr lvl="1"/>
            <a:r>
              <a:rPr lang="en-US" sz="2000" dirty="0" smtClean="0"/>
              <a:t>For example, the Fed can determine how large a down payment individuals and businesses must make on credit purchases of expensive items such as automobiles, and how much time they have to finish paying for the purchases.</a:t>
            </a:r>
          </a:p>
          <a:p>
            <a:pPr lvl="1"/>
            <a:endParaRPr lang="en-US" sz="800" dirty="0" smtClean="0"/>
          </a:p>
          <a:p>
            <a:pPr lvl="2"/>
            <a:r>
              <a:rPr lang="en-US" dirty="0" smtClean="0">
                <a:solidFill>
                  <a:srgbClr val="FF0000"/>
                </a:solidFill>
              </a:rPr>
              <a:t>By raising and lowering minimum down payment amounts and payment periods the Fed can stimulate or discourage credit purchases of “big ticket” items.</a:t>
            </a:r>
            <a:endParaRPr lang="en-US" dirty="0">
              <a:solidFill>
                <a:srgbClr val="FF0000"/>
              </a:solidFill>
            </a:endParaRPr>
          </a:p>
        </p:txBody>
      </p:sp>
      <p:pic>
        <p:nvPicPr>
          <p:cNvPr id="5" name="Picture 4" descr="Credit Control Stock Illustrations – 2,713 Credit Control Stock  Illustrations, Vectors &amp; Clipart - Dreamstime"/>
          <p:cNvPicPr/>
          <p:nvPr/>
        </p:nvPicPr>
        <p:blipFill>
          <a:blip r:embed="rId2" cstate="print"/>
          <a:srcRect/>
          <a:stretch>
            <a:fillRect/>
          </a:stretch>
        </p:blipFill>
        <p:spPr bwMode="auto">
          <a:xfrm>
            <a:off x="7162800" y="5029200"/>
            <a:ext cx="1981200" cy="1828800"/>
          </a:xfrm>
          <a:prstGeom prst="rect">
            <a:avLst/>
          </a:prstGeom>
          <a:noFill/>
          <a:ln w="9525">
            <a:noFill/>
            <a:miter lim="800000"/>
            <a:headEnd/>
            <a:tailEnd/>
          </a:ln>
        </p:spPr>
      </p:pic>
    </p:spTree>
    <p:extLst>
      <p:ext uri="{BB962C8B-B14F-4D97-AF65-F5344CB8AC3E}">
        <p14:creationId xmlns:p14="http://schemas.microsoft.com/office/powerpoint/2010/main" val="429353065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Federal Reserve System</a:t>
            </a:r>
            <a:br>
              <a:rPr lang="en-US" dirty="0" smtClean="0"/>
            </a:br>
            <a:r>
              <a:rPr lang="en-US" sz="2000" dirty="0" smtClean="0"/>
              <a:t>Regulatory Functions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82</a:t>
            </a:fld>
            <a:endParaRPr lang="en-US" dirty="0"/>
          </a:p>
        </p:txBody>
      </p:sp>
      <p:sp>
        <p:nvSpPr>
          <p:cNvPr id="4" name="Content Placeholder 3"/>
          <p:cNvSpPr>
            <a:spLocks noGrp="1"/>
          </p:cNvSpPr>
          <p:nvPr>
            <p:ph sz="quarter" idx="1"/>
          </p:nvPr>
        </p:nvSpPr>
        <p:spPr/>
        <p:txBody>
          <a:bodyPr/>
          <a:lstStyle/>
          <a:p>
            <a:r>
              <a:rPr lang="en-US" sz="2400" u="sng" dirty="0" smtClean="0"/>
              <a:t>The second major responsibility of the Fed is to regulate banking institutions that are members of the Federal Reserve System</a:t>
            </a:r>
            <a:r>
              <a:rPr lang="en-US" dirty="0" smtClean="0"/>
              <a:t>. </a:t>
            </a:r>
          </a:p>
          <a:p>
            <a:endParaRPr lang="en-US" sz="800" dirty="0" smtClean="0"/>
          </a:p>
          <a:p>
            <a:pPr lvl="1"/>
            <a:r>
              <a:rPr lang="en-US" dirty="0" smtClean="0"/>
              <a:t>Accordingly, the Fed establishes and enforces banking rules that affect monetary policy and the overall level of the competition between different banks.</a:t>
            </a:r>
          </a:p>
          <a:p>
            <a:pPr lvl="1"/>
            <a:endParaRPr lang="en-US" sz="800" dirty="0" smtClean="0"/>
          </a:p>
          <a:p>
            <a:pPr lvl="2"/>
            <a:r>
              <a:rPr lang="en-US" dirty="0" smtClean="0">
                <a:solidFill>
                  <a:srgbClr val="FF0000"/>
                </a:solidFill>
              </a:rPr>
              <a:t>It determines which non-banking activities such as brokerage services, leasing, and insurance, are appropriate for banks and which should be prohibited. </a:t>
            </a:r>
            <a:endParaRPr lang="en-US" dirty="0">
              <a:solidFill>
                <a:srgbClr val="FF0000"/>
              </a:solidFill>
            </a:endParaRPr>
          </a:p>
        </p:txBody>
      </p:sp>
      <p:pic>
        <p:nvPicPr>
          <p:cNvPr id="5" name="Picture 4" descr="Education | What is the Fed: Supervision and Regulation"/>
          <p:cNvPicPr/>
          <p:nvPr/>
        </p:nvPicPr>
        <p:blipFill>
          <a:blip r:embed="rId2" cstate="print"/>
          <a:srcRect/>
          <a:stretch>
            <a:fillRect/>
          </a:stretch>
        </p:blipFill>
        <p:spPr bwMode="auto">
          <a:xfrm>
            <a:off x="4724400" y="4953000"/>
            <a:ext cx="4419600" cy="1905000"/>
          </a:xfrm>
          <a:prstGeom prst="rect">
            <a:avLst/>
          </a:prstGeom>
          <a:noFill/>
          <a:ln w="9525">
            <a:noFill/>
            <a:miter lim="800000"/>
            <a:headEnd/>
            <a:tailEnd/>
          </a:ln>
        </p:spPr>
      </p:pic>
    </p:spTree>
    <p:extLst>
      <p:ext uri="{BB962C8B-B14F-4D97-AF65-F5344CB8AC3E}">
        <p14:creationId xmlns:p14="http://schemas.microsoft.com/office/powerpoint/2010/main" val="384133240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Federal Reserve System</a:t>
            </a:r>
            <a:br>
              <a:rPr lang="en-US" dirty="0" smtClean="0"/>
            </a:br>
            <a:r>
              <a:rPr lang="en-US" sz="2000" dirty="0" smtClean="0"/>
              <a:t>Depository Insurance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83</a:t>
            </a:fld>
            <a:endParaRPr lang="en-US" dirty="0"/>
          </a:p>
        </p:txBody>
      </p:sp>
      <p:sp>
        <p:nvSpPr>
          <p:cNvPr id="4" name="Content Placeholder 3"/>
          <p:cNvSpPr>
            <a:spLocks noGrp="1"/>
          </p:cNvSpPr>
          <p:nvPr>
            <p:ph sz="quarter" idx="1"/>
          </p:nvPr>
        </p:nvSpPr>
        <p:spPr/>
        <p:txBody>
          <a:bodyPr/>
          <a:lstStyle/>
          <a:p>
            <a:r>
              <a:rPr lang="en-US" sz="2400" u="sng" dirty="0" smtClean="0"/>
              <a:t>The Fed is also responsible for supervising the federal insurance funds that protect the deposits of member institutions</a:t>
            </a:r>
            <a:r>
              <a:rPr lang="en-US" dirty="0" smtClean="0"/>
              <a:t>.</a:t>
            </a:r>
          </a:p>
          <a:p>
            <a:pPr lvl="1">
              <a:buNone/>
            </a:pPr>
            <a:endParaRPr lang="en-US" dirty="0"/>
          </a:p>
        </p:txBody>
      </p:sp>
      <p:pic>
        <p:nvPicPr>
          <p:cNvPr id="5" name="Picture 4" descr="FDIC: Federal Deposit Insurance Corporation"/>
          <p:cNvPicPr/>
          <p:nvPr/>
        </p:nvPicPr>
        <p:blipFill>
          <a:blip r:embed="rId2" cstate="print"/>
          <a:srcRect/>
          <a:stretch>
            <a:fillRect/>
          </a:stretch>
        </p:blipFill>
        <p:spPr bwMode="auto">
          <a:xfrm>
            <a:off x="1676400" y="3048000"/>
            <a:ext cx="5943600" cy="3120390"/>
          </a:xfrm>
          <a:prstGeom prst="rect">
            <a:avLst/>
          </a:prstGeom>
          <a:noFill/>
          <a:ln w="9525">
            <a:noFill/>
            <a:miter lim="800000"/>
            <a:headEnd/>
            <a:tailEnd/>
          </a:ln>
        </p:spPr>
      </p:pic>
    </p:spTree>
    <p:extLst>
      <p:ext uri="{BB962C8B-B14F-4D97-AF65-F5344CB8AC3E}">
        <p14:creationId xmlns:p14="http://schemas.microsoft.com/office/powerpoint/2010/main" val="382448182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Banking Institutions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84</a:t>
            </a:fld>
            <a:endParaRPr lang="en-US" dirty="0"/>
          </a:p>
        </p:txBody>
      </p:sp>
      <p:sp>
        <p:nvSpPr>
          <p:cNvPr id="4" name="Content Placeholder 3"/>
          <p:cNvSpPr>
            <a:spLocks noGrp="1"/>
          </p:cNvSpPr>
          <p:nvPr>
            <p:ph sz="quarter" idx="1"/>
          </p:nvPr>
        </p:nvSpPr>
        <p:spPr/>
        <p:txBody>
          <a:bodyPr/>
          <a:lstStyle/>
          <a:p>
            <a:r>
              <a:rPr lang="en-US" sz="2400" u="sng" dirty="0" smtClean="0"/>
              <a:t>Banking institutions accept money deposits from and make loans to individual consumers and businesses</a:t>
            </a:r>
            <a:r>
              <a:rPr lang="en-US" dirty="0" smtClean="0"/>
              <a:t>.</a:t>
            </a:r>
          </a:p>
          <a:p>
            <a:endParaRPr lang="en-US" sz="800" dirty="0" smtClean="0"/>
          </a:p>
          <a:p>
            <a:pPr lvl="1"/>
            <a:r>
              <a:rPr lang="en-US" dirty="0" smtClean="0"/>
              <a:t>Some of the most important banking institutions include commercial banks, savings and loan associations, credit unions, and mutual savings banks.</a:t>
            </a:r>
          </a:p>
          <a:p>
            <a:pPr lvl="1"/>
            <a:endParaRPr lang="en-US" sz="800" dirty="0" smtClean="0"/>
          </a:p>
          <a:p>
            <a:pPr lvl="2"/>
            <a:r>
              <a:rPr lang="en-US" dirty="0" smtClean="0">
                <a:solidFill>
                  <a:srgbClr val="FF0000"/>
                </a:solidFill>
              </a:rPr>
              <a:t>Historically, these have all been separate institutions.  However, new hybrid forms of banking institutions that perform two or more of these functions have emerged over the past two decades.</a:t>
            </a:r>
          </a:p>
        </p:txBody>
      </p:sp>
      <p:pic>
        <p:nvPicPr>
          <p:cNvPr id="5" name="Picture 4" descr="What Are the Different Types of Banks?"/>
          <p:cNvPicPr/>
          <p:nvPr/>
        </p:nvPicPr>
        <p:blipFill>
          <a:blip r:embed="rId2" cstate="print"/>
          <a:srcRect/>
          <a:stretch>
            <a:fillRect/>
          </a:stretch>
        </p:blipFill>
        <p:spPr bwMode="auto">
          <a:xfrm>
            <a:off x="5715000" y="4876800"/>
            <a:ext cx="3429000" cy="1981200"/>
          </a:xfrm>
          <a:prstGeom prst="rect">
            <a:avLst/>
          </a:prstGeom>
          <a:noFill/>
          <a:ln w="9525">
            <a:noFill/>
            <a:miter lim="800000"/>
            <a:headEnd/>
            <a:tailEnd/>
          </a:ln>
        </p:spPr>
      </p:pic>
    </p:spTree>
    <p:extLst>
      <p:ext uri="{BB962C8B-B14F-4D97-AF65-F5344CB8AC3E}">
        <p14:creationId xmlns:p14="http://schemas.microsoft.com/office/powerpoint/2010/main" val="134183765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Banking Institutions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85</a:t>
            </a:fld>
            <a:endParaRPr lang="en-US" dirty="0"/>
          </a:p>
        </p:txBody>
      </p:sp>
      <p:sp>
        <p:nvSpPr>
          <p:cNvPr id="4" name="Content Placeholder 3"/>
          <p:cNvSpPr>
            <a:spLocks noGrp="1"/>
          </p:cNvSpPr>
          <p:nvPr>
            <p:ph sz="quarter" idx="1"/>
          </p:nvPr>
        </p:nvSpPr>
        <p:spPr/>
        <p:txBody>
          <a:bodyPr/>
          <a:lstStyle/>
          <a:p>
            <a:r>
              <a:rPr lang="en-US" sz="2400" u="sng" dirty="0" smtClean="0"/>
              <a:t>Banking institutions all have one thing in common:       They are businesses whose objective is to earn money by managing, safeguarding, and lending money to others</a:t>
            </a:r>
            <a:r>
              <a:rPr lang="en-US" dirty="0" smtClean="0"/>
              <a:t>.</a:t>
            </a:r>
          </a:p>
          <a:p>
            <a:endParaRPr lang="en-US" sz="800" dirty="0" smtClean="0"/>
          </a:p>
          <a:p>
            <a:pPr lvl="1"/>
            <a:r>
              <a:rPr lang="en-US" dirty="0" smtClean="0">
                <a:solidFill>
                  <a:srgbClr val="FF0000"/>
                </a:solidFill>
              </a:rPr>
              <a:t>Their sales revenues come from the fees and interest that they charge for providing these financial services.</a:t>
            </a:r>
          </a:p>
        </p:txBody>
      </p:sp>
      <p:pic>
        <p:nvPicPr>
          <p:cNvPr id="5" name="Picture 4" descr="Different Types of Banking: Key Points To Know - BankExamsToday"/>
          <p:cNvPicPr/>
          <p:nvPr/>
        </p:nvPicPr>
        <p:blipFill>
          <a:blip r:embed="rId2" cstate="print"/>
          <a:srcRect/>
          <a:stretch>
            <a:fillRect/>
          </a:stretch>
        </p:blipFill>
        <p:spPr bwMode="auto">
          <a:xfrm>
            <a:off x="5029200" y="3962400"/>
            <a:ext cx="3810000" cy="2286000"/>
          </a:xfrm>
          <a:prstGeom prst="rect">
            <a:avLst/>
          </a:prstGeom>
          <a:noFill/>
          <a:ln w="9525">
            <a:noFill/>
            <a:miter lim="800000"/>
            <a:headEnd/>
            <a:tailEnd/>
          </a:ln>
        </p:spPr>
      </p:pic>
    </p:spTree>
    <p:extLst>
      <p:ext uri="{BB962C8B-B14F-4D97-AF65-F5344CB8AC3E}">
        <p14:creationId xmlns:p14="http://schemas.microsoft.com/office/powerpoint/2010/main" val="351798304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Electronic Banking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86</a:t>
            </a:fld>
            <a:endParaRPr lang="en-US" dirty="0"/>
          </a:p>
        </p:txBody>
      </p:sp>
      <p:sp>
        <p:nvSpPr>
          <p:cNvPr id="4" name="Content Placeholder 3"/>
          <p:cNvSpPr>
            <a:spLocks noGrp="1"/>
          </p:cNvSpPr>
          <p:nvPr>
            <p:ph sz="quarter" idx="1"/>
          </p:nvPr>
        </p:nvSpPr>
        <p:spPr/>
        <p:txBody>
          <a:bodyPr/>
          <a:lstStyle/>
          <a:p>
            <a:r>
              <a:rPr lang="en-US" sz="2400" u="sng" dirty="0" smtClean="0"/>
              <a:t>Since the advent of the computer age, a wide range of technological innovations has made it possible to move money all across the world electronically</a:t>
            </a:r>
            <a:r>
              <a:rPr lang="en-US" dirty="0" smtClean="0"/>
              <a:t>.</a:t>
            </a:r>
          </a:p>
          <a:p>
            <a:endParaRPr lang="en-US" sz="800" dirty="0" smtClean="0"/>
          </a:p>
          <a:p>
            <a:pPr lvl="1"/>
            <a:r>
              <a:rPr lang="en-US" dirty="0" smtClean="0">
                <a:solidFill>
                  <a:srgbClr val="FF0000"/>
                </a:solidFill>
              </a:rPr>
              <a:t>Such “paperless” transactions have allowed financial institutions to reduce costs in what has been, and continues to be, a virtual competitive battlefield.</a:t>
            </a:r>
            <a:endParaRPr lang="en-US" dirty="0">
              <a:solidFill>
                <a:srgbClr val="FF0000"/>
              </a:solidFill>
            </a:endParaRPr>
          </a:p>
        </p:txBody>
      </p:sp>
      <p:pic>
        <p:nvPicPr>
          <p:cNvPr id="5" name="Picture 4" descr="Electronic Banking,Types of Electronic Banking Services - Paisabazaar.com"/>
          <p:cNvPicPr/>
          <p:nvPr/>
        </p:nvPicPr>
        <p:blipFill>
          <a:blip r:embed="rId2" cstate="print"/>
          <a:srcRect/>
          <a:stretch>
            <a:fillRect/>
          </a:stretch>
        </p:blipFill>
        <p:spPr bwMode="auto">
          <a:xfrm>
            <a:off x="4876800" y="4267200"/>
            <a:ext cx="4267200" cy="2590800"/>
          </a:xfrm>
          <a:prstGeom prst="rect">
            <a:avLst/>
          </a:prstGeom>
          <a:noFill/>
          <a:ln w="9525">
            <a:noFill/>
            <a:miter lim="800000"/>
            <a:headEnd/>
            <a:tailEnd/>
          </a:ln>
        </p:spPr>
      </p:pic>
    </p:spTree>
    <p:extLst>
      <p:ext uri="{BB962C8B-B14F-4D97-AF65-F5344CB8AC3E}">
        <p14:creationId xmlns:p14="http://schemas.microsoft.com/office/powerpoint/2010/main" val="369427131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Electronic Banking</a:t>
            </a:r>
            <a:br>
              <a:rPr lang="en-US" dirty="0" smtClean="0"/>
            </a:br>
            <a:r>
              <a:rPr lang="en-US" sz="2000" dirty="0" smtClean="0"/>
              <a:t>Electronic Funds Transfer (EFT)</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87</a:t>
            </a:fld>
            <a:endParaRPr lang="en-US" dirty="0"/>
          </a:p>
        </p:txBody>
      </p:sp>
      <p:sp>
        <p:nvSpPr>
          <p:cNvPr id="4" name="Content Placeholder 3"/>
          <p:cNvSpPr>
            <a:spLocks noGrp="1"/>
          </p:cNvSpPr>
          <p:nvPr>
            <p:ph sz="quarter" idx="1"/>
          </p:nvPr>
        </p:nvSpPr>
        <p:spPr/>
        <p:txBody>
          <a:bodyPr/>
          <a:lstStyle/>
          <a:p>
            <a:r>
              <a:rPr lang="en-US" sz="2400" u="sng" dirty="0" smtClean="0"/>
              <a:t>Electronic Funds Transfer (EFT) is any movement of funds by means of an electronic terminal, telephone, computer, or magnetic tape</a:t>
            </a:r>
            <a:r>
              <a:rPr lang="en-US" dirty="0" smtClean="0"/>
              <a:t>.</a:t>
            </a:r>
          </a:p>
          <a:p>
            <a:endParaRPr lang="en-US" sz="800" dirty="0" smtClean="0"/>
          </a:p>
          <a:p>
            <a:pPr lvl="1"/>
            <a:r>
              <a:rPr lang="en-US" dirty="0" smtClean="0"/>
              <a:t>Such transactions order a particular financial institution to subtract money from one account and add it to another.</a:t>
            </a:r>
          </a:p>
          <a:p>
            <a:pPr lvl="1"/>
            <a:endParaRPr lang="en-US" sz="800" dirty="0" smtClean="0"/>
          </a:p>
          <a:p>
            <a:pPr lvl="2"/>
            <a:r>
              <a:rPr lang="en-US" dirty="0" smtClean="0">
                <a:solidFill>
                  <a:srgbClr val="FF0000"/>
                </a:solidFill>
              </a:rPr>
              <a:t>The most commonly used forms of EFT are automated teller machines, automated clearinghouses, and home banking systems.</a:t>
            </a:r>
            <a:endParaRPr lang="en-US" dirty="0">
              <a:solidFill>
                <a:srgbClr val="FF0000"/>
              </a:solidFill>
            </a:endParaRPr>
          </a:p>
        </p:txBody>
      </p:sp>
      <p:pic>
        <p:nvPicPr>
          <p:cNvPr id="5" name="Picture 4" descr="ACH Transfer vs Wire Transfer | Bill.com"/>
          <p:cNvPicPr/>
          <p:nvPr/>
        </p:nvPicPr>
        <p:blipFill>
          <a:blip r:embed="rId2" cstate="print"/>
          <a:srcRect/>
          <a:stretch>
            <a:fillRect/>
          </a:stretch>
        </p:blipFill>
        <p:spPr bwMode="auto">
          <a:xfrm>
            <a:off x="4419600" y="4724400"/>
            <a:ext cx="4724400" cy="2133600"/>
          </a:xfrm>
          <a:prstGeom prst="rect">
            <a:avLst/>
          </a:prstGeom>
          <a:noFill/>
          <a:ln w="9525">
            <a:noFill/>
            <a:miter lim="800000"/>
            <a:headEnd/>
            <a:tailEnd/>
          </a:ln>
        </p:spPr>
      </p:pic>
    </p:spTree>
    <p:extLst>
      <p:ext uri="{BB962C8B-B14F-4D97-AF65-F5344CB8AC3E}">
        <p14:creationId xmlns:p14="http://schemas.microsoft.com/office/powerpoint/2010/main" val="401353842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of Banking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88</a:t>
            </a:fld>
            <a:endParaRPr lang="en-US" dirty="0"/>
          </a:p>
        </p:txBody>
      </p:sp>
      <p:sp>
        <p:nvSpPr>
          <p:cNvPr id="4" name="Content Placeholder 3"/>
          <p:cNvSpPr>
            <a:spLocks noGrp="1"/>
          </p:cNvSpPr>
          <p:nvPr>
            <p:ph sz="quarter" idx="1"/>
          </p:nvPr>
        </p:nvSpPr>
        <p:spPr/>
        <p:txBody>
          <a:bodyPr/>
          <a:lstStyle/>
          <a:p>
            <a:r>
              <a:rPr lang="en-US" sz="2200" u="sng" dirty="0" smtClean="0"/>
              <a:t>Rapid advances and innovations in technology are challenging the banking industry and requiring it to change</a:t>
            </a:r>
            <a:r>
              <a:rPr lang="en-US" dirty="0" smtClean="0"/>
              <a:t>.</a:t>
            </a:r>
          </a:p>
          <a:p>
            <a:endParaRPr lang="en-US" sz="800" dirty="0" smtClean="0"/>
          </a:p>
          <a:p>
            <a:pPr lvl="1"/>
            <a:r>
              <a:rPr lang="en-US" dirty="0" smtClean="0"/>
              <a:t>More and more banks, both large and small, are offering electronic access to their financial services.</a:t>
            </a:r>
          </a:p>
          <a:p>
            <a:pPr lvl="1"/>
            <a:endParaRPr lang="en-US" sz="800" dirty="0" smtClean="0"/>
          </a:p>
          <a:p>
            <a:pPr lvl="2"/>
            <a:r>
              <a:rPr lang="en-US" dirty="0" smtClean="0">
                <a:solidFill>
                  <a:srgbClr val="FF0000"/>
                </a:solidFill>
              </a:rPr>
              <a:t>Online financial services, ATM technology/services, and bill presentation are just a few of the areas where rapidly changing technology is causing the banking industry to change as well.</a:t>
            </a:r>
            <a:endParaRPr lang="en-US" dirty="0">
              <a:solidFill>
                <a:srgbClr val="FF0000"/>
              </a:solidFill>
            </a:endParaRPr>
          </a:p>
        </p:txBody>
      </p:sp>
      <p:pic>
        <p:nvPicPr>
          <p:cNvPr id="5" name="Picture 4" descr="The Future is Bright for Banking - The Digital Transformation People"/>
          <p:cNvPicPr/>
          <p:nvPr/>
        </p:nvPicPr>
        <p:blipFill>
          <a:blip r:embed="rId2" cstate="print"/>
          <a:srcRect/>
          <a:stretch>
            <a:fillRect/>
          </a:stretch>
        </p:blipFill>
        <p:spPr bwMode="auto">
          <a:xfrm>
            <a:off x="4835236" y="4648200"/>
            <a:ext cx="4343400" cy="2209800"/>
          </a:xfrm>
          <a:prstGeom prst="rect">
            <a:avLst/>
          </a:prstGeom>
          <a:noFill/>
          <a:ln w="9525">
            <a:noFill/>
            <a:miter lim="800000"/>
            <a:headEnd/>
            <a:tailEnd/>
          </a:ln>
        </p:spPr>
      </p:pic>
    </p:spTree>
    <p:extLst>
      <p:ext uri="{BB962C8B-B14F-4D97-AF65-F5344CB8AC3E}">
        <p14:creationId xmlns:p14="http://schemas.microsoft.com/office/powerpoint/2010/main" val="110716278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Business Survey</a:t>
            </a:r>
            <a:endParaRPr lang="en-US" u="sng"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89</a:t>
            </a:fld>
            <a:endParaRPr lang="en-US" dirty="0"/>
          </a:p>
        </p:txBody>
      </p:sp>
      <p:pic>
        <p:nvPicPr>
          <p:cNvPr id="5" name="Content Placeholder 4" descr="5 Ways Small Businesses Can Benefit From Using Surveys - Survey ..."/>
          <p:cNvPicPr>
            <a:picLocks noGrp="1"/>
          </p:cNvPicPr>
          <p:nvPr>
            <p:ph sz="quarter" idx="1"/>
          </p:nvPr>
        </p:nvPicPr>
        <p:blipFill>
          <a:blip r:embed="rId2" cstate="print"/>
          <a:srcRect/>
          <a:stretch>
            <a:fillRect/>
          </a:stretch>
        </p:blipFill>
        <p:spPr bwMode="auto">
          <a:xfrm>
            <a:off x="1161288" y="1981200"/>
            <a:ext cx="6857999" cy="3886199"/>
          </a:xfrm>
          <a:prstGeom prst="rect">
            <a:avLst/>
          </a:prstGeom>
          <a:noFill/>
          <a:ln w="9525">
            <a:noFill/>
            <a:miter lim="800000"/>
            <a:headEnd/>
            <a:tailEnd/>
          </a:ln>
        </p:spPr>
      </p:pic>
    </p:spTree>
    <p:extLst>
      <p:ext uri="{BB962C8B-B14F-4D97-AF65-F5344CB8AC3E}">
        <p14:creationId xmlns:p14="http://schemas.microsoft.com/office/powerpoint/2010/main" val="1722206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Uses of Accounting Information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a:t>
            </a:fld>
            <a:endParaRPr lang="en-US" dirty="0"/>
          </a:p>
        </p:txBody>
      </p:sp>
      <p:sp>
        <p:nvSpPr>
          <p:cNvPr id="4" name="Content Placeholder 3"/>
          <p:cNvSpPr>
            <a:spLocks noGrp="1"/>
          </p:cNvSpPr>
          <p:nvPr>
            <p:ph sz="quarter" idx="1"/>
          </p:nvPr>
        </p:nvSpPr>
        <p:spPr/>
        <p:txBody>
          <a:bodyPr/>
          <a:lstStyle/>
          <a:p>
            <a:r>
              <a:rPr lang="en-US" sz="2400" u="sng" dirty="0" smtClean="0"/>
              <a:t>Accountants summarize the information from a firm’s business transactions in various statements for a variety of stakeholders, including managers, investors, creditors, and government agencies</a:t>
            </a:r>
            <a:r>
              <a:rPr lang="en-US" dirty="0" smtClean="0"/>
              <a:t>.</a:t>
            </a:r>
          </a:p>
          <a:p>
            <a:endParaRPr lang="en-US" sz="800" dirty="0" smtClean="0"/>
          </a:p>
          <a:p>
            <a:pPr lvl="1"/>
            <a:r>
              <a:rPr lang="en-US" sz="2100" dirty="0" smtClean="0">
                <a:solidFill>
                  <a:srgbClr val="FF0000"/>
                </a:solidFill>
              </a:rPr>
              <a:t>Many business failures may be directly linked to ignorance of the information “hidden” inside these financial statements.</a:t>
            </a:r>
          </a:p>
          <a:p>
            <a:pPr lvl="1"/>
            <a:r>
              <a:rPr lang="en-US" sz="2100" dirty="0" smtClean="0">
                <a:solidFill>
                  <a:srgbClr val="FF0000"/>
                </a:solidFill>
              </a:rPr>
              <a:t>Likewise, most business successes can be traced to informed managers who understand the consequences of decisions.</a:t>
            </a:r>
            <a:endParaRPr lang="en-US" sz="2100" dirty="0">
              <a:solidFill>
                <a:srgbClr val="FF0000"/>
              </a:solidFill>
            </a:endParaRPr>
          </a:p>
        </p:txBody>
      </p:sp>
      <p:pic>
        <p:nvPicPr>
          <p:cNvPr id="5" name="Picture 4" descr="Accounting Information System: Users of Accounting Information"/>
          <p:cNvPicPr/>
          <p:nvPr/>
        </p:nvPicPr>
        <p:blipFill>
          <a:blip r:embed="rId2" cstate="print"/>
          <a:srcRect/>
          <a:stretch>
            <a:fillRect/>
          </a:stretch>
        </p:blipFill>
        <p:spPr bwMode="auto">
          <a:xfrm>
            <a:off x="6096000" y="4800600"/>
            <a:ext cx="3048000" cy="2057400"/>
          </a:xfrm>
          <a:prstGeom prst="rect">
            <a:avLst/>
          </a:prstGeom>
          <a:noFill/>
          <a:ln w="9525">
            <a:noFill/>
            <a:miter lim="800000"/>
            <a:headEnd/>
            <a:tailEnd/>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smtClean="0"/>
              <a:t>Part Six: Financing the Enterprise</a:t>
            </a:r>
            <a:endParaRPr lang="en-US" sz="26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90</a:t>
            </a:fld>
            <a:endParaRPr lang="en-US" dirty="0"/>
          </a:p>
        </p:txBody>
      </p:sp>
      <p:sp>
        <p:nvSpPr>
          <p:cNvPr id="4" name="Content Placeholder 3"/>
          <p:cNvSpPr>
            <a:spLocks noGrp="1"/>
          </p:cNvSpPr>
          <p:nvPr>
            <p:ph sz="quarter" idx="1"/>
          </p:nvPr>
        </p:nvSpPr>
        <p:spPr/>
        <p:txBody>
          <a:bodyPr>
            <a:normAutofit/>
          </a:bodyPr>
          <a:lstStyle/>
          <a:p>
            <a:r>
              <a:rPr lang="en-US" sz="2400" u="sng" dirty="0" smtClean="0"/>
              <a:t>Chapter Sixteen: Financial Management and Securities Markets</a:t>
            </a:r>
          </a:p>
        </p:txBody>
      </p:sp>
      <p:pic>
        <p:nvPicPr>
          <p:cNvPr id="8" name="Picture 7" descr="Why is Financial Management Important for Businesses? | Great Learning"/>
          <p:cNvPicPr/>
          <p:nvPr/>
        </p:nvPicPr>
        <p:blipFill>
          <a:blip r:embed="rId2">
            <a:extLst>
              <a:ext uri="{28A0092B-C50C-407E-A947-70E740481C1C}">
                <a14:useLocalDpi xmlns:a14="http://schemas.microsoft.com/office/drawing/2010/main" val="0"/>
              </a:ext>
            </a:extLst>
          </a:blip>
          <a:srcRect/>
          <a:stretch>
            <a:fillRect/>
          </a:stretch>
        </p:blipFill>
        <p:spPr bwMode="auto">
          <a:xfrm>
            <a:off x="1618488" y="2667000"/>
            <a:ext cx="5943600" cy="3343275"/>
          </a:xfrm>
          <a:prstGeom prst="rect">
            <a:avLst/>
          </a:prstGeom>
          <a:noFill/>
          <a:ln>
            <a:noFill/>
          </a:ln>
        </p:spPr>
      </p:pic>
    </p:spTree>
    <p:extLst>
      <p:ext uri="{BB962C8B-B14F-4D97-AF65-F5344CB8AC3E}">
        <p14:creationId xmlns:p14="http://schemas.microsoft.com/office/powerpoint/2010/main" val="318936095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Introduction</a:t>
            </a:r>
            <a:endParaRPr lang="en-US"/>
          </a:p>
        </p:txBody>
      </p:sp>
      <p:sp>
        <p:nvSpPr>
          <p:cNvPr id="3" name="Slide Number Placeholder 2"/>
          <p:cNvSpPr>
            <a:spLocks noGrp="1"/>
          </p:cNvSpPr>
          <p:nvPr>
            <p:ph type="sldNum" sz="quarter" idx="12"/>
          </p:nvPr>
        </p:nvSpPr>
        <p:spPr/>
        <p:txBody>
          <a:bodyPr/>
          <a:lstStyle/>
          <a:p>
            <a:fld id="{93CFC80C-3579-42AC-9FA1-3E34AC405E21}" type="slidenum">
              <a:rPr lang="en-US" smtClean="0"/>
              <a:pPr/>
              <a:t>91</a:t>
            </a:fld>
            <a:endParaRPr lang="en-US" dirty="0"/>
          </a:p>
        </p:txBody>
      </p:sp>
      <p:sp>
        <p:nvSpPr>
          <p:cNvPr id="4" name="Content Placeholder 3"/>
          <p:cNvSpPr>
            <a:spLocks noGrp="1"/>
          </p:cNvSpPr>
          <p:nvPr>
            <p:ph sz="quarter" idx="1"/>
          </p:nvPr>
        </p:nvSpPr>
        <p:spPr/>
        <p:txBody>
          <a:bodyPr/>
          <a:lstStyle/>
          <a:p>
            <a:r>
              <a:rPr lang="en-US" sz="2400" u="sng" dirty="0" smtClean="0"/>
              <a:t>Financial Management is the field that addresses the issues of obtaining and managing the funds and resources necessary to run a business successfully</a:t>
            </a:r>
            <a:r>
              <a:rPr lang="en-US" dirty="0" smtClean="0"/>
              <a:t>.</a:t>
            </a:r>
          </a:p>
          <a:p>
            <a:endParaRPr lang="en-US" sz="800" dirty="0" smtClean="0"/>
          </a:p>
          <a:p>
            <a:pPr lvl="1"/>
            <a:r>
              <a:rPr lang="en-US" dirty="0" smtClean="0">
                <a:solidFill>
                  <a:srgbClr val="FF0000"/>
                </a:solidFill>
              </a:rPr>
              <a:t>All organizations must manage their resources effectively and efficiently if they are to achieve their objectives.</a:t>
            </a:r>
          </a:p>
        </p:txBody>
      </p:sp>
      <p:pic>
        <p:nvPicPr>
          <p:cNvPr id="5" name="Picture 4" descr="Financial Management - Objectives And Elements | Marketing91"/>
          <p:cNvPicPr/>
          <p:nvPr/>
        </p:nvPicPr>
        <p:blipFill>
          <a:blip r:embed="rId2" cstate="print"/>
          <a:srcRect/>
          <a:stretch>
            <a:fillRect/>
          </a:stretch>
        </p:blipFill>
        <p:spPr bwMode="auto">
          <a:xfrm>
            <a:off x="4449618" y="4200525"/>
            <a:ext cx="4724400" cy="2657475"/>
          </a:xfrm>
          <a:prstGeom prst="rect">
            <a:avLst/>
          </a:prstGeom>
          <a:noFill/>
          <a:ln w="9525">
            <a:noFill/>
            <a:miter lim="800000"/>
            <a:headEnd/>
            <a:tailEnd/>
          </a:ln>
        </p:spPr>
      </p:pic>
    </p:spTree>
    <p:extLst>
      <p:ext uri="{BB962C8B-B14F-4D97-AF65-F5344CB8AC3E}">
        <p14:creationId xmlns:p14="http://schemas.microsoft.com/office/powerpoint/2010/main" val="421371415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Current Assets and Liabilities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92</a:t>
            </a:fld>
            <a:endParaRPr lang="en-US" dirty="0"/>
          </a:p>
        </p:txBody>
      </p:sp>
      <p:sp>
        <p:nvSpPr>
          <p:cNvPr id="4" name="Content Placeholder 3"/>
          <p:cNvSpPr>
            <a:spLocks noGrp="1"/>
          </p:cNvSpPr>
          <p:nvPr>
            <p:ph sz="quarter" idx="1"/>
          </p:nvPr>
        </p:nvSpPr>
        <p:spPr/>
        <p:txBody>
          <a:bodyPr/>
          <a:lstStyle/>
          <a:p>
            <a:r>
              <a:rPr lang="en-US" sz="2200" u="sng" dirty="0" smtClean="0"/>
              <a:t>Managing short-term assets and liabilities involves managing the current assets and liabilities on the balance sheet</a:t>
            </a:r>
            <a:r>
              <a:rPr lang="en-US" dirty="0" smtClean="0"/>
              <a:t>.</a:t>
            </a:r>
          </a:p>
          <a:p>
            <a:endParaRPr lang="en-US" sz="800" dirty="0" smtClean="0"/>
          </a:p>
          <a:p>
            <a:pPr lvl="1"/>
            <a:r>
              <a:rPr lang="en-US" sz="2000" u="sng" dirty="0" smtClean="0"/>
              <a:t>Current Assets </a:t>
            </a:r>
            <a:r>
              <a:rPr lang="en-US" sz="2000" dirty="0" smtClean="0"/>
              <a:t>are short-term resources such as cash, investments, accounts receivable, and inventory.</a:t>
            </a:r>
          </a:p>
          <a:p>
            <a:pPr lvl="1"/>
            <a:r>
              <a:rPr lang="en-US" sz="2000" u="sng" dirty="0" smtClean="0"/>
              <a:t>Current Liabilities </a:t>
            </a:r>
            <a:r>
              <a:rPr lang="en-US" sz="2000" dirty="0" smtClean="0"/>
              <a:t>are short-term debts such as accounts payable, accrued salaries, accrued taxes, and short-term bank loans</a:t>
            </a:r>
            <a:r>
              <a:rPr lang="en-US" dirty="0" smtClean="0"/>
              <a:t>.</a:t>
            </a:r>
          </a:p>
          <a:p>
            <a:pPr lvl="1"/>
            <a:endParaRPr lang="en-US" sz="800" dirty="0" smtClean="0"/>
          </a:p>
          <a:p>
            <a:pPr lvl="2"/>
            <a:r>
              <a:rPr lang="en-US" dirty="0" smtClean="0">
                <a:solidFill>
                  <a:srgbClr val="FF0000"/>
                </a:solidFill>
              </a:rPr>
              <a:t>We use the terms current and short term interchangeably because short-term assets and liabilities are usually replaced by new assets and liabilities w/in 3-4 months, and always within a year.</a:t>
            </a:r>
            <a:endParaRPr lang="en-US" dirty="0">
              <a:solidFill>
                <a:srgbClr val="FF0000"/>
              </a:solidFill>
            </a:endParaRPr>
          </a:p>
        </p:txBody>
      </p:sp>
      <p:pic>
        <p:nvPicPr>
          <p:cNvPr id="5" name="Picture 4" descr="Assets vs Liabilities | Top 9 Differences (with Infographics)"/>
          <p:cNvPicPr/>
          <p:nvPr/>
        </p:nvPicPr>
        <p:blipFill>
          <a:blip r:embed="rId2" cstate="print"/>
          <a:srcRect/>
          <a:stretch>
            <a:fillRect/>
          </a:stretch>
        </p:blipFill>
        <p:spPr bwMode="auto">
          <a:xfrm>
            <a:off x="4876800" y="5105400"/>
            <a:ext cx="4267200" cy="1752600"/>
          </a:xfrm>
          <a:prstGeom prst="rect">
            <a:avLst/>
          </a:prstGeom>
          <a:noFill/>
          <a:ln w="9525">
            <a:noFill/>
            <a:miter lim="800000"/>
            <a:headEnd/>
            <a:tailEnd/>
          </a:ln>
        </p:spPr>
      </p:pic>
    </p:spTree>
    <p:extLst>
      <p:ext uri="{BB962C8B-B14F-4D97-AF65-F5344CB8AC3E}">
        <p14:creationId xmlns:p14="http://schemas.microsoft.com/office/powerpoint/2010/main" val="136330102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Current Assets and Liabilities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93</a:t>
            </a:fld>
            <a:endParaRPr lang="en-US" dirty="0"/>
          </a:p>
        </p:txBody>
      </p:sp>
      <p:sp>
        <p:nvSpPr>
          <p:cNvPr id="4" name="Content Placeholder 3"/>
          <p:cNvSpPr>
            <a:spLocks noGrp="1"/>
          </p:cNvSpPr>
          <p:nvPr>
            <p:ph sz="quarter" idx="1"/>
          </p:nvPr>
        </p:nvSpPr>
        <p:spPr/>
        <p:txBody>
          <a:bodyPr/>
          <a:lstStyle/>
          <a:p>
            <a:r>
              <a:rPr lang="en-US" sz="2400" u="sng" dirty="0" smtClean="0"/>
              <a:t>Managing short-term assets and liabilities is sometimes called Working Capital Management because short-term assets and liabilities continually flow through an organization and are thus said to be “working</a:t>
            </a:r>
            <a:r>
              <a:rPr lang="en-US" dirty="0" smtClean="0"/>
              <a:t>.”</a:t>
            </a:r>
            <a:endParaRPr lang="en-US" dirty="0"/>
          </a:p>
        </p:txBody>
      </p:sp>
      <p:pic>
        <p:nvPicPr>
          <p:cNvPr id="5" name="Picture 4" descr="Working Capital Management"/>
          <p:cNvPicPr/>
          <p:nvPr/>
        </p:nvPicPr>
        <p:blipFill>
          <a:blip r:embed="rId2" cstate="print"/>
          <a:srcRect/>
          <a:stretch>
            <a:fillRect/>
          </a:stretch>
        </p:blipFill>
        <p:spPr bwMode="auto">
          <a:xfrm>
            <a:off x="1600200" y="3657600"/>
            <a:ext cx="5943600" cy="1981200"/>
          </a:xfrm>
          <a:prstGeom prst="rect">
            <a:avLst/>
          </a:prstGeom>
          <a:noFill/>
          <a:ln w="9525">
            <a:noFill/>
            <a:miter lim="800000"/>
            <a:headEnd/>
            <a:tailEnd/>
          </a:ln>
        </p:spPr>
      </p:pic>
    </p:spTree>
    <p:extLst>
      <p:ext uri="{BB962C8B-B14F-4D97-AF65-F5344CB8AC3E}">
        <p14:creationId xmlns:p14="http://schemas.microsoft.com/office/powerpoint/2010/main" val="86162127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Current Assets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94</a:t>
            </a:fld>
            <a:endParaRPr lang="en-US" dirty="0"/>
          </a:p>
        </p:txBody>
      </p:sp>
      <p:sp>
        <p:nvSpPr>
          <p:cNvPr id="4" name="Content Placeholder 3"/>
          <p:cNvSpPr>
            <a:spLocks noGrp="1"/>
          </p:cNvSpPr>
          <p:nvPr>
            <p:ph sz="quarter" idx="1"/>
          </p:nvPr>
        </p:nvSpPr>
        <p:spPr/>
        <p:txBody>
          <a:bodyPr/>
          <a:lstStyle/>
          <a:p>
            <a:r>
              <a:rPr lang="en-US" sz="2400" u="sng" dirty="0" smtClean="0"/>
              <a:t>The chief goal of financial managers who focus on current assets and liabilities is to maximize the return to the business on cash, temporary investments of idle cash, accounts receivable, and inventory</a:t>
            </a:r>
            <a:r>
              <a:rPr lang="en-US" dirty="0" smtClean="0"/>
              <a:t>.</a:t>
            </a:r>
          </a:p>
          <a:p>
            <a:pPr>
              <a:buNone/>
            </a:pPr>
            <a:endParaRPr lang="en-US" dirty="0" smtClean="0"/>
          </a:p>
        </p:txBody>
      </p:sp>
      <p:pic>
        <p:nvPicPr>
          <p:cNvPr id="6" name="Picture 5" descr="How to Calculate Current Assets: Formulas &amp; Examples | HouseCall Pro"/>
          <p:cNvPicPr/>
          <p:nvPr/>
        </p:nvPicPr>
        <p:blipFill>
          <a:blip r:embed="rId2" cstate="print"/>
          <a:srcRect/>
          <a:stretch>
            <a:fillRect/>
          </a:stretch>
        </p:blipFill>
        <p:spPr bwMode="auto">
          <a:xfrm>
            <a:off x="1600200" y="3886200"/>
            <a:ext cx="5943600" cy="1902349"/>
          </a:xfrm>
          <a:prstGeom prst="rect">
            <a:avLst/>
          </a:prstGeom>
          <a:noFill/>
          <a:ln w="9525">
            <a:noFill/>
            <a:miter lim="800000"/>
            <a:headEnd/>
            <a:tailEnd/>
          </a:ln>
        </p:spPr>
      </p:pic>
    </p:spTree>
    <p:extLst>
      <p:ext uri="{BB962C8B-B14F-4D97-AF65-F5344CB8AC3E}">
        <p14:creationId xmlns:p14="http://schemas.microsoft.com/office/powerpoint/2010/main" val="16652661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Managing Current Assets</a:t>
            </a:r>
            <a:br>
              <a:rPr lang="en-US" dirty="0" smtClean="0"/>
            </a:br>
            <a:r>
              <a:rPr lang="en-US" sz="2000" dirty="0" smtClean="0"/>
              <a:t>Managing Cash</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95</a:t>
            </a:fld>
            <a:endParaRPr lang="en-US" dirty="0"/>
          </a:p>
        </p:txBody>
      </p:sp>
      <p:sp>
        <p:nvSpPr>
          <p:cNvPr id="4" name="Content Placeholder 3"/>
          <p:cNvSpPr>
            <a:spLocks noGrp="1"/>
          </p:cNvSpPr>
          <p:nvPr>
            <p:ph sz="quarter" idx="1"/>
          </p:nvPr>
        </p:nvSpPr>
        <p:spPr/>
        <p:txBody>
          <a:bodyPr/>
          <a:lstStyle/>
          <a:p>
            <a:r>
              <a:rPr lang="en-US" sz="2400" u="sng" dirty="0" smtClean="0"/>
              <a:t>Ensuring that sufficient (but not excessive) funds are on hand to meet the company’s obligations is one of the single most important facets of financial management</a:t>
            </a:r>
            <a:r>
              <a:rPr lang="en-US" dirty="0" smtClean="0"/>
              <a:t>.</a:t>
            </a:r>
          </a:p>
          <a:p>
            <a:endParaRPr lang="en-US" sz="800" dirty="0" smtClean="0"/>
          </a:p>
          <a:p>
            <a:pPr lvl="1"/>
            <a:r>
              <a:rPr lang="en-US" dirty="0" smtClean="0"/>
              <a:t>Idle cash does not make money, and corporate checking accounts typically do not earn interest.  </a:t>
            </a:r>
          </a:p>
          <a:p>
            <a:pPr lvl="1"/>
            <a:endParaRPr lang="en-US" sz="800" dirty="0" smtClean="0"/>
          </a:p>
          <a:p>
            <a:pPr lvl="2"/>
            <a:r>
              <a:rPr lang="en-US" dirty="0" smtClean="0">
                <a:solidFill>
                  <a:srgbClr val="FF0000"/>
                </a:solidFill>
              </a:rPr>
              <a:t>As a result, astute money managers try to keep just enough cash on hand, called Transaction Balances, to pay bills; such as, employee wages, supplies, and utilities, as they come due.</a:t>
            </a:r>
          </a:p>
        </p:txBody>
      </p:sp>
      <p:pic>
        <p:nvPicPr>
          <p:cNvPr id="5" name="Picture 4" descr="The System of Managing Business Cash Flow"/>
          <p:cNvPicPr/>
          <p:nvPr/>
        </p:nvPicPr>
        <p:blipFill>
          <a:blip r:embed="rId2" cstate="print"/>
          <a:srcRect/>
          <a:stretch>
            <a:fillRect/>
          </a:stretch>
        </p:blipFill>
        <p:spPr bwMode="auto">
          <a:xfrm>
            <a:off x="4648200" y="4953000"/>
            <a:ext cx="4495800" cy="1905000"/>
          </a:xfrm>
          <a:prstGeom prst="rect">
            <a:avLst/>
          </a:prstGeom>
          <a:noFill/>
          <a:ln w="9525">
            <a:noFill/>
            <a:miter lim="800000"/>
            <a:headEnd/>
            <a:tailEnd/>
          </a:ln>
        </p:spPr>
      </p:pic>
    </p:spTree>
    <p:extLst>
      <p:ext uri="{BB962C8B-B14F-4D97-AF65-F5344CB8AC3E}">
        <p14:creationId xmlns:p14="http://schemas.microsoft.com/office/powerpoint/2010/main" val="367102630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Managing Current Assets</a:t>
            </a:r>
            <a:br>
              <a:rPr lang="en-US" dirty="0" smtClean="0"/>
            </a:br>
            <a:r>
              <a:rPr lang="en-US" sz="2000" dirty="0" smtClean="0"/>
              <a:t>Managing Cash</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96</a:t>
            </a:fld>
            <a:endParaRPr lang="en-US" dirty="0"/>
          </a:p>
        </p:txBody>
      </p:sp>
      <p:sp>
        <p:nvSpPr>
          <p:cNvPr id="4" name="Content Placeholder 3"/>
          <p:cNvSpPr>
            <a:spLocks noGrp="1"/>
          </p:cNvSpPr>
          <p:nvPr>
            <p:ph sz="quarter" idx="1"/>
          </p:nvPr>
        </p:nvSpPr>
        <p:spPr/>
        <p:txBody>
          <a:bodyPr/>
          <a:lstStyle/>
          <a:p>
            <a:r>
              <a:rPr lang="en-US" sz="2400" u="sng" dirty="0" smtClean="0"/>
              <a:t>To manage the firm’s cash and ensure that enough cash flows through the organization quickly and efficiently, companies try to speed up cash collections from customers</a:t>
            </a:r>
            <a:r>
              <a:rPr lang="en-US" dirty="0" smtClean="0"/>
              <a:t>.</a:t>
            </a:r>
          </a:p>
          <a:p>
            <a:endParaRPr lang="en-US" sz="800" dirty="0" smtClean="0"/>
          </a:p>
          <a:p>
            <a:pPr lvl="1"/>
            <a:r>
              <a:rPr lang="en-US" sz="2000" dirty="0" smtClean="0"/>
              <a:t>To facilitate collection, some companies have customers send their payments to a Lockbox, which is simply an address for receiving payments, instead of directly to the company’s main address</a:t>
            </a:r>
            <a:r>
              <a:rPr lang="en-US" dirty="0" smtClean="0"/>
              <a:t>.  </a:t>
            </a:r>
          </a:p>
          <a:p>
            <a:pPr lvl="1"/>
            <a:endParaRPr lang="en-US" sz="800" dirty="0" smtClean="0"/>
          </a:p>
          <a:p>
            <a:pPr lvl="2"/>
            <a:r>
              <a:rPr lang="en-US" dirty="0" smtClean="0">
                <a:solidFill>
                  <a:srgbClr val="FF0000"/>
                </a:solidFill>
              </a:rPr>
              <a:t>The manager of the lockbox, usually a commercial bank, collects payments directly from the lockbox several times a day and deposits them into the company’s bank account.</a:t>
            </a:r>
            <a:endParaRPr lang="en-US" dirty="0">
              <a:solidFill>
                <a:srgbClr val="FF0000"/>
              </a:solidFill>
            </a:endParaRPr>
          </a:p>
        </p:txBody>
      </p:sp>
      <p:pic>
        <p:nvPicPr>
          <p:cNvPr id="5" name="Picture 4" descr="What is a Bank Lockbox Service and How is it used for Payments"/>
          <p:cNvPicPr/>
          <p:nvPr/>
        </p:nvPicPr>
        <p:blipFill>
          <a:blip r:embed="rId2" cstate="print"/>
          <a:srcRect/>
          <a:stretch>
            <a:fillRect/>
          </a:stretch>
        </p:blipFill>
        <p:spPr bwMode="auto">
          <a:xfrm>
            <a:off x="5791200" y="5105400"/>
            <a:ext cx="3352800" cy="1752600"/>
          </a:xfrm>
          <a:prstGeom prst="rect">
            <a:avLst/>
          </a:prstGeom>
          <a:noFill/>
          <a:ln w="9525">
            <a:noFill/>
            <a:miter lim="800000"/>
            <a:headEnd/>
            <a:tailEnd/>
          </a:ln>
        </p:spPr>
      </p:pic>
    </p:spTree>
    <p:extLst>
      <p:ext uri="{BB962C8B-B14F-4D97-AF65-F5344CB8AC3E}">
        <p14:creationId xmlns:p14="http://schemas.microsoft.com/office/powerpoint/2010/main" val="140145252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Managing Current Assets</a:t>
            </a:r>
            <a:br>
              <a:rPr lang="en-US" dirty="0" smtClean="0"/>
            </a:br>
            <a:r>
              <a:rPr lang="en-US" sz="2000" dirty="0" smtClean="0"/>
              <a:t>Investing Idle Cash</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97</a:t>
            </a:fld>
            <a:endParaRPr lang="en-US" dirty="0"/>
          </a:p>
        </p:txBody>
      </p:sp>
      <p:sp>
        <p:nvSpPr>
          <p:cNvPr id="4" name="Content Placeholder 3"/>
          <p:cNvSpPr>
            <a:spLocks noGrp="1"/>
          </p:cNvSpPr>
          <p:nvPr>
            <p:ph sz="quarter" idx="1"/>
          </p:nvPr>
        </p:nvSpPr>
        <p:spPr/>
        <p:txBody>
          <a:bodyPr/>
          <a:lstStyle/>
          <a:p>
            <a:r>
              <a:rPr lang="en-US" sz="2400" u="sng" dirty="0" smtClean="0"/>
              <a:t>As companies sell products, they generate cash on a daily basis, and sometimes cash comes in faster than it is needed to pay bills</a:t>
            </a:r>
            <a:r>
              <a:rPr lang="en-US" dirty="0" smtClean="0"/>
              <a:t>.</a:t>
            </a:r>
          </a:p>
          <a:p>
            <a:endParaRPr lang="en-US" sz="800" dirty="0" smtClean="0"/>
          </a:p>
          <a:p>
            <a:pPr lvl="1"/>
            <a:r>
              <a:rPr lang="en-US" dirty="0" smtClean="0">
                <a:solidFill>
                  <a:srgbClr val="FF0000"/>
                </a:solidFill>
              </a:rPr>
              <a:t>Organizations often invest this “extra” cash, for periods as short as one day (overnight) or for as long as one year, until it is needed.  Such temporary investments of cash are known as Marketable Securities.</a:t>
            </a:r>
            <a:endParaRPr lang="en-US" dirty="0">
              <a:solidFill>
                <a:srgbClr val="FF0000"/>
              </a:solidFill>
            </a:endParaRPr>
          </a:p>
        </p:txBody>
      </p:sp>
      <p:pic>
        <p:nvPicPr>
          <p:cNvPr id="5" name="Picture 4" descr="Marketable Securities | Definition | Types | Features - YouTube"/>
          <p:cNvPicPr/>
          <p:nvPr/>
        </p:nvPicPr>
        <p:blipFill>
          <a:blip r:embed="rId2" cstate="print"/>
          <a:srcRect/>
          <a:stretch>
            <a:fillRect/>
          </a:stretch>
        </p:blipFill>
        <p:spPr bwMode="auto">
          <a:xfrm>
            <a:off x="4495800" y="4343400"/>
            <a:ext cx="4675909" cy="2514600"/>
          </a:xfrm>
          <a:prstGeom prst="rect">
            <a:avLst/>
          </a:prstGeom>
          <a:noFill/>
          <a:ln w="9525">
            <a:noFill/>
            <a:miter lim="800000"/>
            <a:headEnd/>
            <a:tailEnd/>
          </a:ln>
        </p:spPr>
      </p:pic>
    </p:spTree>
    <p:extLst>
      <p:ext uri="{BB962C8B-B14F-4D97-AF65-F5344CB8AC3E}">
        <p14:creationId xmlns:p14="http://schemas.microsoft.com/office/powerpoint/2010/main" val="200545881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Managing Current Assets</a:t>
            </a:r>
            <a:br>
              <a:rPr lang="en-US" dirty="0" smtClean="0"/>
            </a:br>
            <a:r>
              <a:rPr lang="en-US" sz="2000" dirty="0" smtClean="0"/>
              <a:t>Investing Idle Cash</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98</a:t>
            </a:fld>
            <a:endParaRPr lang="en-US" dirty="0"/>
          </a:p>
        </p:txBody>
      </p:sp>
      <p:sp>
        <p:nvSpPr>
          <p:cNvPr id="4" name="Content Placeholder 3"/>
          <p:cNvSpPr>
            <a:spLocks noGrp="1"/>
          </p:cNvSpPr>
          <p:nvPr>
            <p:ph sz="quarter" idx="1"/>
          </p:nvPr>
        </p:nvSpPr>
        <p:spPr/>
        <p:txBody>
          <a:bodyPr/>
          <a:lstStyle/>
          <a:p>
            <a:r>
              <a:rPr lang="en-US" sz="2400" u="sng" dirty="0" smtClean="0"/>
              <a:t>Many large companies invest idle cash in</a:t>
            </a:r>
            <a:r>
              <a:rPr lang="en-US" dirty="0" smtClean="0"/>
              <a:t>:</a:t>
            </a:r>
          </a:p>
          <a:p>
            <a:endParaRPr lang="en-US" sz="800" dirty="0" smtClean="0"/>
          </a:p>
          <a:p>
            <a:pPr lvl="1"/>
            <a:r>
              <a:rPr lang="en-US" u="sng" dirty="0" smtClean="0"/>
              <a:t>Treasury Bills (T-Bills</a:t>
            </a:r>
            <a:r>
              <a:rPr lang="en-US" dirty="0" smtClean="0"/>
              <a:t>)</a:t>
            </a:r>
          </a:p>
          <a:p>
            <a:pPr lvl="2"/>
            <a:r>
              <a:rPr lang="en-US" dirty="0" smtClean="0">
                <a:solidFill>
                  <a:srgbClr val="FF0000"/>
                </a:solidFill>
              </a:rPr>
              <a:t>Short-term debt obligations the U.S. government sells to make money.</a:t>
            </a:r>
          </a:p>
          <a:p>
            <a:pPr lvl="1"/>
            <a:r>
              <a:rPr lang="en-US" u="sng" dirty="0" smtClean="0"/>
              <a:t>Commercial Certificates of Deposit (CDs</a:t>
            </a:r>
            <a:r>
              <a:rPr lang="en-US" dirty="0" smtClean="0"/>
              <a:t>)</a:t>
            </a:r>
          </a:p>
          <a:p>
            <a:pPr lvl="2"/>
            <a:r>
              <a:rPr lang="en-US" dirty="0" smtClean="0">
                <a:solidFill>
                  <a:srgbClr val="FF0000"/>
                </a:solidFill>
              </a:rPr>
              <a:t>Certificates of deposit issued by commercial banks and brokerage companies, available in minimum amounts of $100K, which may be traded prior to maturity.</a:t>
            </a:r>
          </a:p>
          <a:p>
            <a:pPr lvl="1"/>
            <a:r>
              <a:rPr lang="en-US" u="sng" dirty="0" smtClean="0"/>
              <a:t>Commercial Paper</a:t>
            </a:r>
          </a:p>
          <a:p>
            <a:pPr lvl="2"/>
            <a:r>
              <a:rPr lang="en-US" dirty="0" smtClean="0">
                <a:solidFill>
                  <a:srgbClr val="FF0000"/>
                </a:solidFill>
              </a:rPr>
              <a:t>A written promise from one company to another to pay a specific amount of money.</a:t>
            </a:r>
          </a:p>
          <a:p>
            <a:pPr lvl="2">
              <a:buNone/>
            </a:pPr>
            <a:endParaRPr lang="en-US" dirty="0"/>
          </a:p>
        </p:txBody>
      </p:sp>
      <p:pic>
        <p:nvPicPr>
          <p:cNvPr id="6" name="Picture 5" descr="Investment Securities (Definition) | Types of Investment Securities"/>
          <p:cNvPicPr/>
          <p:nvPr/>
        </p:nvPicPr>
        <p:blipFill>
          <a:blip r:embed="rId2" cstate="print"/>
          <a:srcRect/>
          <a:stretch>
            <a:fillRect/>
          </a:stretch>
        </p:blipFill>
        <p:spPr bwMode="auto">
          <a:xfrm>
            <a:off x="6400800" y="5410200"/>
            <a:ext cx="2743200" cy="1447800"/>
          </a:xfrm>
          <a:prstGeom prst="rect">
            <a:avLst/>
          </a:prstGeom>
          <a:noFill/>
          <a:ln w="9525">
            <a:noFill/>
            <a:miter lim="800000"/>
            <a:headEnd/>
            <a:tailEnd/>
          </a:ln>
        </p:spPr>
      </p:pic>
    </p:spTree>
    <p:extLst>
      <p:ext uri="{BB962C8B-B14F-4D97-AF65-F5344CB8AC3E}">
        <p14:creationId xmlns:p14="http://schemas.microsoft.com/office/powerpoint/2010/main" val="268336699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Managing Current Assets</a:t>
            </a:r>
            <a:br>
              <a:rPr lang="en-US" dirty="0" smtClean="0"/>
            </a:br>
            <a:r>
              <a:rPr lang="en-US" sz="2000" dirty="0" smtClean="0"/>
              <a:t>Maximizing Accounts Receivable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99</a:t>
            </a:fld>
            <a:endParaRPr lang="en-US" dirty="0"/>
          </a:p>
        </p:txBody>
      </p:sp>
      <p:sp>
        <p:nvSpPr>
          <p:cNvPr id="4" name="Content Placeholder 3"/>
          <p:cNvSpPr>
            <a:spLocks noGrp="1"/>
          </p:cNvSpPr>
          <p:nvPr>
            <p:ph sz="quarter" idx="1"/>
          </p:nvPr>
        </p:nvSpPr>
        <p:spPr/>
        <p:txBody>
          <a:bodyPr/>
          <a:lstStyle/>
          <a:p>
            <a:r>
              <a:rPr lang="en-US" sz="2400" u="sng" dirty="0" smtClean="0"/>
              <a:t>After cash and marketable securities, the balance sheet lists accounts receivable, money owed to a business by credit customers, and inventory</a:t>
            </a:r>
            <a:r>
              <a:rPr lang="en-US" dirty="0" smtClean="0"/>
              <a:t>.</a:t>
            </a:r>
          </a:p>
          <a:p>
            <a:endParaRPr lang="en-US" sz="800" dirty="0" smtClean="0"/>
          </a:p>
          <a:p>
            <a:pPr lvl="1"/>
            <a:r>
              <a:rPr lang="en-US" dirty="0" smtClean="0"/>
              <a:t>Many businesses make the vast majority of their sales on credit, so managing accounts receivable is an important task.</a:t>
            </a:r>
          </a:p>
          <a:p>
            <a:pPr lvl="1"/>
            <a:endParaRPr lang="en-US" sz="800" dirty="0" smtClean="0"/>
          </a:p>
          <a:p>
            <a:pPr lvl="2"/>
            <a:r>
              <a:rPr lang="en-US" dirty="0" smtClean="0">
                <a:solidFill>
                  <a:srgbClr val="FF0000"/>
                </a:solidFill>
              </a:rPr>
              <a:t>Each credit sale represents an account receivable for the company, the terms of which typically require customers to pay the full amount due within 30-60-90 days from date of sale.</a:t>
            </a:r>
            <a:endParaRPr lang="en-US" dirty="0">
              <a:solidFill>
                <a:srgbClr val="FF0000"/>
              </a:solidFill>
            </a:endParaRPr>
          </a:p>
        </p:txBody>
      </p:sp>
      <p:pic>
        <p:nvPicPr>
          <p:cNvPr id="5" name="Picture 4" descr="AR Tracker Enhancements"/>
          <p:cNvPicPr/>
          <p:nvPr/>
        </p:nvPicPr>
        <p:blipFill>
          <a:blip r:embed="rId2" cstate="print"/>
          <a:srcRect/>
          <a:stretch>
            <a:fillRect/>
          </a:stretch>
        </p:blipFill>
        <p:spPr bwMode="auto">
          <a:xfrm>
            <a:off x="6096000" y="4876800"/>
            <a:ext cx="3048000" cy="1981200"/>
          </a:xfrm>
          <a:prstGeom prst="rect">
            <a:avLst/>
          </a:prstGeom>
          <a:noFill/>
          <a:ln w="9525">
            <a:noFill/>
            <a:miter lim="800000"/>
            <a:headEnd/>
            <a:tailEnd/>
          </a:ln>
        </p:spPr>
      </p:pic>
    </p:spTree>
    <p:extLst>
      <p:ext uri="{BB962C8B-B14F-4D97-AF65-F5344CB8AC3E}">
        <p14:creationId xmlns:p14="http://schemas.microsoft.com/office/powerpoint/2010/main" val="199533555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15262</TotalTime>
  <Words>9604</Words>
  <Application>Microsoft Office PowerPoint</Application>
  <PresentationFormat>On-screen Show (4:3)</PresentationFormat>
  <Paragraphs>843</Paragraphs>
  <Slides>126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126</vt:i4>
      </vt:variant>
    </vt:vector>
  </HeadingPairs>
  <TitlesOfParts>
    <vt:vector size="131" baseType="lpstr">
      <vt:lpstr>Calibri</vt:lpstr>
      <vt:lpstr>Georgia</vt:lpstr>
      <vt:lpstr>Wingdings</vt:lpstr>
      <vt:lpstr>Wingdings 2</vt:lpstr>
      <vt:lpstr>Civic</vt:lpstr>
      <vt:lpstr>Business Survey Session Seven </vt:lpstr>
      <vt:lpstr>Part Six: Financing the Enterprise</vt:lpstr>
      <vt:lpstr>Introduction</vt:lpstr>
      <vt:lpstr>The Nature of Accounting</vt:lpstr>
      <vt:lpstr>Accountants</vt:lpstr>
      <vt:lpstr>Accountants</vt:lpstr>
      <vt:lpstr>Accounting or Bookkeeping?</vt:lpstr>
      <vt:lpstr>Accounting or Bookkeeping?</vt:lpstr>
      <vt:lpstr>The Uses of Accounting Information</vt:lpstr>
      <vt:lpstr>The Uses of Accounting Information</vt:lpstr>
      <vt:lpstr>Internal Uses of Accounting Info Cash Flow</vt:lpstr>
      <vt:lpstr>Internal Uses of Accounting Info Budget</vt:lpstr>
      <vt:lpstr>External Uses of Accounting Info Annual Report</vt:lpstr>
      <vt:lpstr>External Uses of Accounting Info Annual Report - Financial Statements</vt:lpstr>
      <vt:lpstr>The Accounting Process</vt:lpstr>
      <vt:lpstr>The Accounting Equation</vt:lpstr>
      <vt:lpstr>Double-Entry Bookkeeping</vt:lpstr>
      <vt:lpstr>The Accounting Cycle</vt:lpstr>
      <vt:lpstr>Financial Statements</vt:lpstr>
      <vt:lpstr>The Income Statement</vt:lpstr>
      <vt:lpstr>The Income Statement Revenue</vt:lpstr>
      <vt:lpstr>The Income Statement Cost of Goods Sold</vt:lpstr>
      <vt:lpstr>The Income Statement Gross Income or Profit</vt:lpstr>
      <vt:lpstr>The Income Statement Expenses</vt:lpstr>
      <vt:lpstr>The Income Statement Depreciation</vt:lpstr>
      <vt:lpstr>The Income Statement Net Income</vt:lpstr>
      <vt:lpstr>Temporary Nature of the Income Statement Accounts</vt:lpstr>
      <vt:lpstr>The Balance Sheet</vt:lpstr>
      <vt:lpstr>The Balance Sheet Assets</vt:lpstr>
      <vt:lpstr>The Balance Sheet Liabilities</vt:lpstr>
      <vt:lpstr>The Balance Sheet Owner’s Equity</vt:lpstr>
      <vt:lpstr>The Statement of Cash Flows</vt:lpstr>
      <vt:lpstr>Statement of Cash Flows</vt:lpstr>
      <vt:lpstr>Ratio Analysis Analyzing Financial Statements</vt:lpstr>
      <vt:lpstr>Ratio Analysis Analyzing Financial Statements</vt:lpstr>
      <vt:lpstr>Profitability Ratios</vt:lpstr>
      <vt:lpstr>Profitability Ratios Profit Margin</vt:lpstr>
      <vt:lpstr>Profitability Ratios Return on Assets</vt:lpstr>
      <vt:lpstr>Profitability Ratios Return on Equity</vt:lpstr>
      <vt:lpstr>Asset Utilization Ratios</vt:lpstr>
      <vt:lpstr>Asset Utilization Ratios Receivables Turnover</vt:lpstr>
      <vt:lpstr>Asset Utilization Ratios Inventory Turnover</vt:lpstr>
      <vt:lpstr>Asset Utilization Ratios Total Asset Turnover</vt:lpstr>
      <vt:lpstr>Liquidity Ratios</vt:lpstr>
      <vt:lpstr>Liquidity Ratios Current Ratio</vt:lpstr>
      <vt:lpstr>Liquidity Ratios Quick Ratio</vt:lpstr>
      <vt:lpstr>Debt Utilization Ratios</vt:lpstr>
      <vt:lpstr>Debt Utilization Ratios Debt to Total Assets Ratio</vt:lpstr>
      <vt:lpstr>Debt Utilization Ratios Times Interest Earned Ratio</vt:lpstr>
      <vt:lpstr>Per Share Data</vt:lpstr>
      <vt:lpstr>Per Share Data Earnings Per Share</vt:lpstr>
      <vt:lpstr>Per Share Data Dividends Per Share</vt:lpstr>
      <vt:lpstr>Importance of Integrity in Accounting</vt:lpstr>
      <vt:lpstr>Business Survey</vt:lpstr>
      <vt:lpstr>Part Six: Financing the Enterprise</vt:lpstr>
      <vt:lpstr>Introduction</vt:lpstr>
      <vt:lpstr>Money in the Financial System</vt:lpstr>
      <vt:lpstr>Money in the Financial System</vt:lpstr>
      <vt:lpstr>Functions of Money</vt:lpstr>
      <vt:lpstr>Functions of Money Medium of Exchange</vt:lpstr>
      <vt:lpstr>Functions of Money Measure of Value</vt:lpstr>
      <vt:lpstr>Functions of Money Store of Value</vt:lpstr>
      <vt:lpstr>Deflation</vt:lpstr>
      <vt:lpstr>Characteristics of Money</vt:lpstr>
      <vt:lpstr>Characteristics of Money 1. Acceptability</vt:lpstr>
      <vt:lpstr>Characteristics of Money 2. Divisibility</vt:lpstr>
      <vt:lpstr>Characteristics of Money 3. Portability</vt:lpstr>
      <vt:lpstr>Characteristics of Money 4. Stability</vt:lpstr>
      <vt:lpstr>Characteristics of Money 5. Durability</vt:lpstr>
      <vt:lpstr>Characteristics of Money 6. Difficulty to Counterfeit</vt:lpstr>
      <vt:lpstr>Types of Money</vt:lpstr>
      <vt:lpstr>Types of Money</vt:lpstr>
      <vt:lpstr>The American Financial System</vt:lpstr>
      <vt:lpstr>The Federal Reserve System</vt:lpstr>
      <vt:lpstr>Federal Reserve System</vt:lpstr>
      <vt:lpstr>The Federal Reserve System Monetary Policy</vt:lpstr>
      <vt:lpstr>Monetary Policy Open Market Operations</vt:lpstr>
      <vt:lpstr>Monetary Policy Open Market Operations</vt:lpstr>
      <vt:lpstr>Monetary Policy Reserve Requirement</vt:lpstr>
      <vt:lpstr>Monetary Policy Discount Rate</vt:lpstr>
      <vt:lpstr>Monetary Policy Credit Controls</vt:lpstr>
      <vt:lpstr>The Federal Reserve System Regulatory Functions</vt:lpstr>
      <vt:lpstr>The Federal Reserve System Depository Insurance</vt:lpstr>
      <vt:lpstr>Banking Institutions</vt:lpstr>
      <vt:lpstr>Banking Institutions</vt:lpstr>
      <vt:lpstr>Electronic Banking</vt:lpstr>
      <vt:lpstr>Electronic Banking Electronic Funds Transfer (EFT)</vt:lpstr>
      <vt:lpstr>Future of Banking</vt:lpstr>
      <vt:lpstr>Business Survey</vt:lpstr>
      <vt:lpstr>Part Six: Financing the Enterprise</vt:lpstr>
      <vt:lpstr>Introduction</vt:lpstr>
      <vt:lpstr>Managing Current Assets and Liabilities</vt:lpstr>
      <vt:lpstr>Managing Current Assets and Liabilities</vt:lpstr>
      <vt:lpstr>Managing Current Assets</vt:lpstr>
      <vt:lpstr>Managing Current Assets Managing Cash</vt:lpstr>
      <vt:lpstr>Managing Current Assets Managing Cash</vt:lpstr>
      <vt:lpstr>Managing Current Assets Investing Idle Cash</vt:lpstr>
      <vt:lpstr>Managing Current Assets Investing Idle Cash</vt:lpstr>
      <vt:lpstr>Managing Current Assets Maximizing Accounts Receivable</vt:lpstr>
      <vt:lpstr>Managing Current Assets Optimizing Inventory</vt:lpstr>
      <vt:lpstr>Managing Current Assets Optimizing Inventory</vt:lpstr>
      <vt:lpstr>Managing Current Liabilities</vt:lpstr>
      <vt:lpstr>Managing Current Liabilities Accounts Payable</vt:lpstr>
      <vt:lpstr>Managing Current Liabilities Bank Loans</vt:lpstr>
      <vt:lpstr>Managing Current Liabilities Bank Loans</vt:lpstr>
      <vt:lpstr>Managing Current Liabilities Nonbank Liabilities</vt:lpstr>
      <vt:lpstr>Managing Fixed Assets</vt:lpstr>
      <vt:lpstr>Managing Fixed Assets</vt:lpstr>
      <vt:lpstr>Managing Fixed Assets Capital Budgeting and Project Selection</vt:lpstr>
      <vt:lpstr>Managing Fixed Assets Capital Budgeting and Project Selection</vt:lpstr>
      <vt:lpstr>Managing Fixed Assets Assessing Risk</vt:lpstr>
      <vt:lpstr>Managing Fixed Assets Pricing Long-Term Money</vt:lpstr>
      <vt:lpstr>Financing with Long-Term Liabilities</vt:lpstr>
      <vt:lpstr>Long-Term Liabilities</vt:lpstr>
      <vt:lpstr>Financing with Long-Term Liabilities Bonds: Corporate IOUs</vt:lpstr>
      <vt:lpstr>Financing with Owners’ Equity Owners’ Equity</vt:lpstr>
      <vt:lpstr>Financing with Owners’ Equity Retained Earnings</vt:lpstr>
      <vt:lpstr>Financing with Owners’ Equity Dividend Yield</vt:lpstr>
      <vt:lpstr>Investment Banking</vt:lpstr>
      <vt:lpstr>Investment Banking</vt:lpstr>
      <vt:lpstr>Investment Banking</vt:lpstr>
      <vt:lpstr>The Securities Markets</vt:lpstr>
      <vt:lpstr>Stock Markets</vt:lpstr>
      <vt:lpstr>Measuring Market Performance</vt:lpstr>
      <vt:lpstr>Measuring Market Performance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Relations in Organizations</dc:title>
  <dc:creator>MichaelM</dc:creator>
  <cp:lastModifiedBy>Michael Morrissey</cp:lastModifiedBy>
  <cp:revision>907</cp:revision>
  <dcterms:created xsi:type="dcterms:W3CDTF">2015-02-01T00:37:43Z</dcterms:created>
  <dcterms:modified xsi:type="dcterms:W3CDTF">2023-07-04T21:27:41Z</dcterms:modified>
</cp:coreProperties>
</file>