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1"/>
  </p:notesMasterIdLst>
  <p:handoutMasterIdLst>
    <p:handoutMasterId r:id="rId112"/>
  </p:handoutMasterIdLst>
  <p:sldIdLst>
    <p:sldId id="327" r:id="rId2"/>
    <p:sldId id="309" r:id="rId3"/>
    <p:sldId id="329" r:id="rId4"/>
    <p:sldId id="330" r:id="rId5"/>
    <p:sldId id="331" r:id="rId6"/>
    <p:sldId id="332" r:id="rId7"/>
    <p:sldId id="333" r:id="rId8"/>
    <p:sldId id="334" r:id="rId9"/>
    <p:sldId id="335" r:id="rId10"/>
    <p:sldId id="336" r:id="rId11"/>
    <p:sldId id="341" r:id="rId12"/>
    <p:sldId id="337" r:id="rId13"/>
    <p:sldId id="338" r:id="rId14"/>
    <p:sldId id="339" r:id="rId15"/>
    <p:sldId id="340" r:id="rId16"/>
    <p:sldId id="342" r:id="rId17"/>
    <p:sldId id="343" r:id="rId18"/>
    <p:sldId id="344" r:id="rId19"/>
    <p:sldId id="345" r:id="rId20"/>
    <p:sldId id="346"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69" r:id="rId43"/>
    <p:sldId id="370" r:id="rId44"/>
    <p:sldId id="371" r:id="rId45"/>
    <p:sldId id="372" r:id="rId46"/>
    <p:sldId id="373" r:id="rId47"/>
    <p:sldId id="374" r:id="rId48"/>
    <p:sldId id="375" r:id="rId49"/>
    <p:sldId id="376" r:id="rId50"/>
    <p:sldId id="377" r:id="rId51"/>
    <p:sldId id="379" r:id="rId52"/>
    <p:sldId id="380" r:id="rId53"/>
    <p:sldId id="378" r:id="rId54"/>
    <p:sldId id="381" r:id="rId55"/>
    <p:sldId id="382" r:id="rId56"/>
    <p:sldId id="383" r:id="rId57"/>
    <p:sldId id="384" r:id="rId58"/>
    <p:sldId id="385" r:id="rId59"/>
    <p:sldId id="386" r:id="rId60"/>
    <p:sldId id="439" r:id="rId61"/>
    <p:sldId id="388" r:id="rId62"/>
    <p:sldId id="390" r:id="rId63"/>
    <p:sldId id="391" r:id="rId64"/>
    <p:sldId id="392" r:id="rId65"/>
    <p:sldId id="393" r:id="rId66"/>
    <p:sldId id="394" r:id="rId67"/>
    <p:sldId id="395" r:id="rId68"/>
    <p:sldId id="396" r:id="rId69"/>
    <p:sldId id="397" r:id="rId70"/>
    <p:sldId id="398" r:id="rId71"/>
    <p:sldId id="399" r:id="rId72"/>
    <p:sldId id="400" r:id="rId73"/>
    <p:sldId id="401" r:id="rId74"/>
    <p:sldId id="402" r:id="rId75"/>
    <p:sldId id="403" r:id="rId76"/>
    <p:sldId id="404" r:id="rId77"/>
    <p:sldId id="405" r:id="rId78"/>
    <p:sldId id="406" r:id="rId79"/>
    <p:sldId id="407" r:id="rId80"/>
    <p:sldId id="408" r:id="rId81"/>
    <p:sldId id="409" r:id="rId82"/>
    <p:sldId id="410" r:id="rId83"/>
    <p:sldId id="411" r:id="rId84"/>
    <p:sldId id="412" r:id="rId85"/>
    <p:sldId id="413" r:id="rId86"/>
    <p:sldId id="414" r:id="rId87"/>
    <p:sldId id="415" r:id="rId88"/>
    <p:sldId id="416" r:id="rId89"/>
    <p:sldId id="417" r:id="rId90"/>
    <p:sldId id="418" r:id="rId91"/>
    <p:sldId id="419" r:id="rId92"/>
    <p:sldId id="420" r:id="rId93"/>
    <p:sldId id="421" r:id="rId94"/>
    <p:sldId id="424" r:id="rId95"/>
    <p:sldId id="425" r:id="rId96"/>
    <p:sldId id="426" r:id="rId97"/>
    <p:sldId id="427" r:id="rId98"/>
    <p:sldId id="428" r:id="rId99"/>
    <p:sldId id="429" r:id="rId100"/>
    <p:sldId id="430" r:id="rId101"/>
    <p:sldId id="432" r:id="rId102"/>
    <p:sldId id="433" r:id="rId103"/>
    <p:sldId id="434" r:id="rId104"/>
    <p:sldId id="435" r:id="rId105"/>
    <p:sldId id="436" r:id="rId106"/>
    <p:sldId id="437" r:id="rId107"/>
    <p:sldId id="440" r:id="rId108"/>
    <p:sldId id="438" r:id="rId109"/>
    <p:sldId id="326" r:id="rId1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6/8/2023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6/8/2023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6/8/2023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6/8/2023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6/8/2023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6/8/2023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6/8/2023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6/8/2023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6/8/2023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u="sng" dirty="0" smtClean="0"/>
              <a:t>Business Survey</a:t>
            </a:r>
            <a:br>
              <a:rPr lang="en-US" sz="3200" u="sng" dirty="0" smtClean="0"/>
            </a:br>
            <a:r>
              <a:rPr lang="en-US" sz="2000" smtClean="0"/>
              <a:t>Session Three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6" name="Content Placeholder 5"/>
          <p:cNvSpPr>
            <a:spLocks noGrp="1"/>
          </p:cNvSpPr>
          <p:nvPr>
            <p:ph sz="quarter" idx="1"/>
          </p:nvPr>
        </p:nvSpPr>
        <p:spPr/>
        <p:txBody>
          <a:bodyPr/>
          <a:lstStyle/>
          <a:p>
            <a:r>
              <a:rPr lang="en-US" sz="2400" u="sng" dirty="0" smtClean="0"/>
              <a:t>Business Foundations</a:t>
            </a:r>
          </a:p>
          <a:p>
            <a:pPr lvl="1"/>
            <a:r>
              <a:rPr lang="en-US" u="sng" dirty="0" smtClean="0"/>
              <a:t>A Changing World 11</a:t>
            </a:r>
            <a:r>
              <a:rPr lang="en-US" u="sng" baseline="30000" dirty="0" smtClean="0"/>
              <a:t>th</a:t>
            </a:r>
            <a:r>
              <a:rPr lang="en-US" u="sng" dirty="0" smtClean="0"/>
              <a:t> Edition</a:t>
            </a:r>
          </a:p>
          <a:p>
            <a:pPr lvl="1"/>
            <a:endParaRPr lang="en-US" sz="800" u="sng" dirty="0" smtClean="0"/>
          </a:p>
          <a:p>
            <a:pPr lvl="2"/>
            <a:r>
              <a:rPr lang="en-US" dirty="0" smtClean="0"/>
              <a:t>O.C. Ferrell, Geoffrey Hirt, and Linda Ferrell; McGraw Hill Education; New York, NY 2018</a:t>
            </a:r>
          </a:p>
          <a:p>
            <a:pPr lvl="3"/>
            <a:r>
              <a:rPr lang="en-US" dirty="0" smtClean="0"/>
              <a:t>ISBN: 978-1-259-68523-1</a:t>
            </a:r>
            <a:endParaRPr lang="en-US" dirty="0"/>
          </a:p>
        </p:txBody>
      </p:sp>
      <p:pic>
        <p:nvPicPr>
          <p:cNvPr id="9" name="Picture 8" descr="5 Ways Small Businesses Can Benefit From Using Surveys - Survey ..."/>
          <p:cNvPicPr/>
          <p:nvPr/>
        </p:nvPicPr>
        <p:blipFill>
          <a:blip r:embed="rId2" cstate="print"/>
          <a:srcRect/>
          <a:stretch>
            <a:fillRect/>
          </a:stretch>
        </p:blipFill>
        <p:spPr bwMode="auto">
          <a:xfrm>
            <a:off x="2514600" y="3657600"/>
            <a:ext cx="39624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Functions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To harmonize the use of resources so that the business can develop, produce, and sell products, managers engage in a series of activities</a:t>
            </a:r>
            <a:r>
              <a:rPr lang="en-US" dirty="0" smtClean="0"/>
              <a:t>: </a:t>
            </a:r>
          </a:p>
          <a:p>
            <a:endParaRPr lang="en-US" sz="800" dirty="0" smtClean="0"/>
          </a:p>
          <a:p>
            <a:pPr marL="731520" lvl="1" indent="-457200">
              <a:buFont typeface="+mj-lt"/>
              <a:buAutoNum type="arabicPeriod"/>
            </a:pPr>
            <a:r>
              <a:rPr lang="en-US" dirty="0" smtClean="0">
                <a:solidFill>
                  <a:srgbClr val="FF0000"/>
                </a:solidFill>
              </a:rPr>
              <a:t>Planning</a:t>
            </a:r>
          </a:p>
          <a:p>
            <a:pPr marL="731520" lvl="1" indent="-457200">
              <a:buFont typeface="+mj-lt"/>
              <a:buAutoNum type="arabicPeriod"/>
            </a:pPr>
            <a:r>
              <a:rPr lang="en-US" dirty="0" smtClean="0">
                <a:solidFill>
                  <a:srgbClr val="FF0000"/>
                </a:solidFill>
              </a:rPr>
              <a:t>Organizing</a:t>
            </a:r>
          </a:p>
          <a:p>
            <a:pPr marL="731520" lvl="1" indent="-457200">
              <a:buFont typeface="+mj-lt"/>
              <a:buAutoNum type="arabicPeriod"/>
            </a:pPr>
            <a:r>
              <a:rPr lang="en-US" dirty="0" smtClean="0">
                <a:solidFill>
                  <a:srgbClr val="FF0000"/>
                </a:solidFill>
              </a:rPr>
              <a:t>Directing</a:t>
            </a:r>
          </a:p>
          <a:p>
            <a:pPr marL="731520" lvl="1" indent="-457200">
              <a:buFont typeface="+mj-lt"/>
              <a:buAutoNum type="arabicPeriod"/>
            </a:pPr>
            <a:r>
              <a:rPr lang="en-US" dirty="0" smtClean="0">
                <a:solidFill>
                  <a:srgbClr val="FF0000"/>
                </a:solidFill>
              </a:rPr>
              <a:t>Controlling</a:t>
            </a:r>
            <a:endParaRPr lang="en-US" dirty="0">
              <a:solidFill>
                <a:srgbClr val="FF0000"/>
              </a:solidFill>
            </a:endParaRPr>
          </a:p>
        </p:txBody>
      </p:sp>
      <p:pic>
        <p:nvPicPr>
          <p:cNvPr id="6" name="Picture 5" descr="Functions of process management"/>
          <p:cNvPicPr/>
          <p:nvPr/>
        </p:nvPicPr>
        <p:blipFill>
          <a:blip r:embed="rId2" cstate="print"/>
          <a:srcRect/>
          <a:stretch>
            <a:fillRect/>
          </a:stretch>
        </p:blipFill>
        <p:spPr bwMode="auto">
          <a:xfrm>
            <a:off x="3352800" y="2895600"/>
            <a:ext cx="5562600" cy="3346303"/>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Quality Assurance Teams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100</a:t>
            </a:fld>
            <a:endParaRPr lang="en-US" dirty="0"/>
          </a:p>
        </p:txBody>
      </p:sp>
      <p:sp>
        <p:nvSpPr>
          <p:cNvPr id="4" name="Content Placeholder 3"/>
          <p:cNvSpPr>
            <a:spLocks noGrp="1"/>
          </p:cNvSpPr>
          <p:nvPr>
            <p:ph sz="quarter" idx="1"/>
          </p:nvPr>
        </p:nvSpPr>
        <p:spPr/>
        <p:txBody>
          <a:bodyPr/>
          <a:lstStyle/>
          <a:p>
            <a:r>
              <a:rPr lang="en-US" sz="2400" u="sng" dirty="0" smtClean="0"/>
              <a:t>Quality Assurance Teams, sometimes called quality circles, are fairly small groups of workers brought together from throughout the organization to solve specific quality, productivity, or service problems</a:t>
            </a:r>
            <a:r>
              <a:rPr lang="en-US" dirty="0" smtClean="0"/>
              <a:t>.</a:t>
            </a:r>
          </a:p>
          <a:p>
            <a:endParaRPr lang="en-US" sz="800" dirty="0" smtClean="0"/>
          </a:p>
          <a:p>
            <a:pPr lvl="1"/>
            <a:r>
              <a:rPr lang="en-US" dirty="0" smtClean="0">
                <a:solidFill>
                  <a:srgbClr val="FF0000"/>
                </a:solidFill>
              </a:rPr>
              <a:t>The use of teams to address quality issues will no doubt continue to increase throughout the business world.</a:t>
            </a:r>
            <a:endParaRPr lang="en-US" dirty="0">
              <a:solidFill>
                <a:srgbClr val="FF0000"/>
              </a:solidFill>
            </a:endParaRPr>
          </a:p>
        </p:txBody>
      </p:sp>
      <p:pic>
        <p:nvPicPr>
          <p:cNvPr id="5" name="Picture 4" descr="Defining the Operational Call Centre Quality Assurance Framework"/>
          <p:cNvPicPr/>
          <p:nvPr/>
        </p:nvPicPr>
        <p:blipFill>
          <a:blip r:embed="rId2" cstate="print"/>
          <a:srcRect/>
          <a:stretch>
            <a:fillRect/>
          </a:stretch>
        </p:blipFill>
        <p:spPr bwMode="auto">
          <a:xfrm>
            <a:off x="4267200" y="4267200"/>
            <a:ext cx="4876800" cy="2590800"/>
          </a:xfrm>
          <a:prstGeom prst="rect">
            <a:avLst/>
          </a:prstGeom>
          <a:noFill/>
          <a:ln w="9525">
            <a:noFill/>
            <a:miter lim="800000"/>
            <a:headEnd/>
            <a:tailEnd/>
          </a:ln>
        </p:spPr>
      </p:pic>
    </p:spTree>
    <p:extLst>
      <p:ext uri="{BB962C8B-B14F-4D97-AF65-F5344CB8AC3E}">
        <p14:creationId xmlns:p14="http://schemas.microsoft.com/office/powerpoint/2010/main" val="18768027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Communicating in Organizations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101</a:t>
            </a:fld>
            <a:endParaRPr lang="en-US" dirty="0"/>
          </a:p>
        </p:txBody>
      </p:sp>
      <p:sp>
        <p:nvSpPr>
          <p:cNvPr id="4" name="Content Placeholder 3"/>
          <p:cNvSpPr>
            <a:spLocks noGrp="1"/>
          </p:cNvSpPr>
          <p:nvPr>
            <p:ph sz="quarter" idx="1"/>
          </p:nvPr>
        </p:nvSpPr>
        <p:spPr/>
        <p:txBody>
          <a:bodyPr/>
          <a:lstStyle/>
          <a:p>
            <a:r>
              <a:rPr lang="en-US" sz="2400" u="sng" dirty="0" smtClean="0"/>
              <a:t>Communication within an organization can flow in a variety of directions and from a number of sources, each using both oral and written forms of communication</a:t>
            </a:r>
            <a:r>
              <a:rPr lang="en-US" dirty="0" smtClean="0"/>
              <a:t>.</a:t>
            </a:r>
          </a:p>
          <a:p>
            <a:endParaRPr lang="en-US" sz="800" dirty="0" smtClean="0"/>
          </a:p>
          <a:p>
            <a:pPr lvl="1"/>
            <a:r>
              <a:rPr lang="en-US" dirty="0" smtClean="0"/>
              <a:t>The success of communication systems within the organization has a tremendous effect on the overall success of the firm.</a:t>
            </a:r>
          </a:p>
          <a:p>
            <a:pPr lvl="1"/>
            <a:endParaRPr lang="en-US" sz="800" dirty="0" smtClean="0"/>
          </a:p>
          <a:p>
            <a:pPr lvl="2"/>
            <a:r>
              <a:rPr lang="en-US" dirty="0" smtClean="0">
                <a:solidFill>
                  <a:srgbClr val="FF0000"/>
                </a:solidFill>
              </a:rPr>
              <a:t>Communication mistakes can lower productivity and morale.</a:t>
            </a:r>
            <a:endParaRPr lang="en-US" dirty="0">
              <a:solidFill>
                <a:srgbClr val="FF0000"/>
              </a:solidFill>
            </a:endParaRPr>
          </a:p>
        </p:txBody>
      </p:sp>
      <p:pic>
        <p:nvPicPr>
          <p:cNvPr id="5" name="Picture 4" descr="30 Second PSA Examples - Public Service Announcement Examples PSA"/>
          <p:cNvPicPr/>
          <p:nvPr/>
        </p:nvPicPr>
        <p:blipFill>
          <a:blip r:embed="rId2" cstate="print"/>
          <a:srcRect/>
          <a:stretch>
            <a:fillRect/>
          </a:stretch>
        </p:blipFill>
        <p:spPr bwMode="auto">
          <a:xfrm>
            <a:off x="3352800" y="4343400"/>
            <a:ext cx="5791200" cy="2514600"/>
          </a:xfrm>
          <a:prstGeom prst="rect">
            <a:avLst/>
          </a:prstGeom>
          <a:noFill/>
          <a:ln w="9525">
            <a:noFill/>
            <a:miter lim="800000"/>
            <a:headEnd/>
            <a:tailEnd/>
          </a:ln>
        </p:spPr>
      </p:pic>
    </p:spTree>
    <p:extLst>
      <p:ext uri="{BB962C8B-B14F-4D97-AF65-F5344CB8AC3E}">
        <p14:creationId xmlns:p14="http://schemas.microsoft.com/office/powerpoint/2010/main" val="29913545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Communicating in Organizations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102</a:t>
            </a:fld>
            <a:endParaRPr lang="en-US" dirty="0"/>
          </a:p>
        </p:txBody>
      </p:sp>
      <p:sp>
        <p:nvSpPr>
          <p:cNvPr id="4" name="Content Placeholder 3"/>
          <p:cNvSpPr>
            <a:spLocks noGrp="1"/>
          </p:cNvSpPr>
          <p:nvPr>
            <p:ph sz="quarter" idx="1"/>
          </p:nvPr>
        </p:nvSpPr>
        <p:spPr/>
        <p:txBody>
          <a:bodyPr/>
          <a:lstStyle/>
          <a:p>
            <a:r>
              <a:rPr lang="en-US" sz="2400" u="sng" dirty="0" smtClean="0"/>
              <a:t>Alternatives to face-to-face communications – such as meetings – are growing, thanks to technology such as voice-mail, e-mail, social media, and online newsletters</a:t>
            </a:r>
            <a:r>
              <a:rPr lang="en-US" dirty="0" smtClean="0"/>
              <a:t>.</a:t>
            </a:r>
          </a:p>
          <a:p>
            <a:endParaRPr lang="en-US" sz="800" dirty="0" smtClean="0"/>
          </a:p>
          <a:p>
            <a:pPr lvl="1"/>
            <a:r>
              <a:rPr lang="en-US" dirty="0" smtClean="0"/>
              <a:t>Many companies use internal networks called intranets and cloud computing to share information with employees.</a:t>
            </a:r>
          </a:p>
          <a:p>
            <a:pPr lvl="1"/>
            <a:endParaRPr lang="en-US" sz="800" dirty="0" smtClean="0"/>
          </a:p>
          <a:p>
            <a:pPr lvl="2"/>
            <a:r>
              <a:rPr lang="en-US" dirty="0" smtClean="0">
                <a:solidFill>
                  <a:srgbClr val="FF0000"/>
                </a:solidFill>
              </a:rPr>
              <a:t>A survey of employees revealed that approximately 65% consider how their employers communicate with them to be a key factor in their job satisfaction.</a:t>
            </a:r>
            <a:endParaRPr lang="en-US" dirty="0">
              <a:solidFill>
                <a:srgbClr val="FF0000"/>
              </a:solidFill>
            </a:endParaRPr>
          </a:p>
        </p:txBody>
      </p:sp>
      <p:pic>
        <p:nvPicPr>
          <p:cNvPr id="5" name="Picture 4" descr="Effective Communication | The Netherlands Education Group"/>
          <p:cNvPicPr/>
          <p:nvPr/>
        </p:nvPicPr>
        <p:blipFill>
          <a:blip r:embed="rId2" cstate="print"/>
          <a:srcRect/>
          <a:stretch>
            <a:fillRect/>
          </a:stretch>
        </p:blipFill>
        <p:spPr bwMode="auto">
          <a:xfrm>
            <a:off x="4724400" y="4572001"/>
            <a:ext cx="4426527" cy="2286000"/>
          </a:xfrm>
          <a:prstGeom prst="rect">
            <a:avLst/>
          </a:prstGeom>
          <a:noFill/>
          <a:ln w="9525">
            <a:noFill/>
            <a:miter lim="800000"/>
            <a:headEnd/>
            <a:tailEnd/>
          </a:ln>
        </p:spPr>
      </p:pic>
    </p:spTree>
    <p:extLst>
      <p:ext uri="{BB962C8B-B14F-4D97-AF65-F5344CB8AC3E}">
        <p14:creationId xmlns:p14="http://schemas.microsoft.com/office/powerpoint/2010/main" val="860703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Formal and Informal Communication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103</a:t>
            </a:fld>
            <a:endParaRPr lang="en-US" dirty="0"/>
          </a:p>
        </p:txBody>
      </p:sp>
      <p:sp>
        <p:nvSpPr>
          <p:cNvPr id="4" name="Content Placeholder 3"/>
          <p:cNvSpPr>
            <a:spLocks noGrp="1"/>
          </p:cNvSpPr>
          <p:nvPr>
            <p:ph sz="quarter" idx="1"/>
          </p:nvPr>
        </p:nvSpPr>
        <p:spPr/>
        <p:txBody>
          <a:bodyPr/>
          <a:lstStyle/>
          <a:p>
            <a:r>
              <a:rPr lang="en-US" sz="2400" u="sng" dirty="0" smtClean="0"/>
              <a:t>Formal channels of communication are intentionally defined and designed by the organization</a:t>
            </a:r>
            <a:r>
              <a:rPr lang="en-US" dirty="0" smtClean="0"/>
              <a:t>.</a:t>
            </a:r>
          </a:p>
          <a:p>
            <a:endParaRPr lang="en-US" sz="800" dirty="0" smtClean="0"/>
          </a:p>
          <a:p>
            <a:pPr lvl="1"/>
            <a:r>
              <a:rPr lang="en-US" dirty="0" smtClean="0"/>
              <a:t>They represent the flow of communication within the formal organizational structure.</a:t>
            </a:r>
          </a:p>
          <a:p>
            <a:pPr lvl="1"/>
            <a:endParaRPr lang="en-US" sz="800" dirty="0" smtClean="0"/>
          </a:p>
          <a:p>
            <a:pPr lvl="2"/>
            <a:r>
              <a:rPr lang="en-US" dirty="0" smtClean="0">
                <a:solidFill>
                  <a:srgbClr val="FF0000"/>
                </a:solidFill>
              </a:rPr>
              <a:t>Traditionally, formal communication patterns were classified as vertical and horizontal, but with the increased use of teams and matrix structures, formal communication may occur in a number of patterns (i.e. diagonally across departments).  </a:t>
            </a:r>
          </a:p>
          <a:p>
            <a:pPr lvl="2"/>
            <a:endParaRPr lang="en-US" sz="800" dirty="0" smtClean="0"/>
          </a:p>
          <a:p>
            <a:pPr lvl="3"/>
            <a:r>
              <a:rPr lang="en-US" dirty="0" smtClean="0">
                <a:solidFill>
                  <a:srgbClr val="0070C0"/>
                </a:solidFill>
              </a:rPr>
              <a:t>All firms communicate informally as well.</a:t>
            </a:r>
            <a:endParaRPr lang="en-US" dirty="0">
              <a:solidFill>
                <a:srgbClr val="0070C0"/>
              </a:solidFill>
            </a:endParaRPr>
          </a:p>
        </p:txBody>
      </p:sp>
      <p:pic>
        <p:nvPicPr>
          <p:cNvPr id="1029" name="Picture 5" descr="C:\Users\MichaelM\AppData\Local\Microsoft\Windows\INetCache\IE\T5TVNH9H\communicate[1].png"/>
          <p:cNvPicPr>
            <a:picLocks noChangeAspect="1" noChangeArrowheads="1"/>
          </p:cNvPicPr>
          <p:nvPr/>
        </p:nvPicPr>
        <p:blipFill>
          <a:blip r:embed="rId2" cstate="print"/>
          <a:srcRect/>
          <a:stretch>
            <a:fillRect/>
          </a:stretch>
        </p:blipFill>
        <p:spPr bwMode="auto">
          <a:xfrm>
            <a:off x="5791200" y="4495800"/>
            <a:ext cx="3253740" cy="2289810"/>
          </a:xfrm>
          <a:prstGeom prst="rect">
            <a:avLst/>
          </a:prstGeom>
          <a:noFill/>
        </p:spPr>
      </p:pic>
    </p:spTree>
    <p:extLst>
      <p:ext uri="{BB962C8B-B14F-4D97-AF65-F5344CB8AC3E}">
        <p14:creationId xmlns:p14="http://schemas.microsoft.com/office/powerpoint/2010/main" val="36049411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Grapevine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104</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most significant informal communication occurs through the Grapevine, an informal channel of communication, separate from management’s formal, official communication channels</a:t>
            </a:r>
            <a:r>
              <a:rPr lang="en-US" dirty="0" smtClean="0"/>
              <a:t>.</a:t>
            </a:r>
          </a:p>
          <a:p>
            <a:endParaRPr lang="en-US" sz="800" dirty="0" smtClean="0"/>
          </a:p>
          <a:p>
            <a:pPr lvl="1"/>
            <a:r>
              <a:rPr lang="en-US" dirty="0" smtClean="0"/>
              <a:t>Information passed along the grapevine may relate to the job or organization, or it may be unrelated gossip and rumors.</a:t>
            </a:r>
          </a:p>
          <a:p>
            <a:pPr lvl="1"/>
            <a:endParaRPr lang="en-US" sz="800" dirty="0" smtClean="0"/>
          </a:p>
          <a:p>
            <a:pPr lvl="2"/>
            <a:r>
              <a:rPr lang="en-US" dirty="0" smtClean="0">
                <a:solidFill>
                  <a:srgbClr val="FF0000"/>
                </a:solidFill>
              </a:rPr>
              <a:t>The accuracy of grapevine information is of great concern, but managers can turn the grapevine to their advantage.</a:t>
            </a:r>
          </a:p>
          <a:p>
            <a:pPr lvl="2"/>
            <a:endParaRPr lang="en-US" sz="800" dirty="0" smtClean="0"/>
          </a:p>
          <a:p>
            <a:pPr lvl="3"/>
            <a:r>
              <a:rPr lang="en-US" dirty="0" smtClean="0">
                <a:solidFill>
                  <a:srgbClr val="0070C0"/>
                </a:solidFill>
              </a:rPr>
              <a:t>Use it as a “sounding board” for possible new policies</a:t>
            </a:r>
          </a:p>
          <a:p>
            <a:pPr lvl="3"/>
            <a:r>
              <a:rPr lang="en-US" dirty="0" smtClean="0">
                <a:solidFill>
                  <a:srgbClr val="0070C0"/>
                </a:solidFill>
              </a:rPr>
              <a:t>Obtain valuable information to improve decision making</a:t>
            </a:r>
          </a:p>
          <a:p>
            <a:pPr lvl="3"/>
            <a:r>
              <a:rPr lang="en-US" dirty="0" smtClean="0">
                <a:solidFill>
                  <a:srgbClr val="0070C0"/>
                </a:solidFill>
              </a:rPr>
              <a:t>Feed it facts to squelch rumors and incorrect information.</a:t>
            </a:r>
            <a:endParaRPr lang="en-US" dirty="0">
              <a:solidFill>
                <a:srgbClr val="0070C0"/>
              </a:solidFill>
            </a:endParaRPr>
          </a:p>
        </p:txBody>
      </p:sp>
      <p:pic>
        <p:nvPicPr>
          <p:cNvPr id="2050" name="Picture 2" descr="C:\Users\MichaelM\AppData\Local\Microsoft\Windows\INetCache\IE\T5TVNH9H\grape-25323_640[1].png"/>
          <p:cNvPicPr>
            <a:picLocks noChangeAspect="1" noChangeArrowheads="1"/>
          </p:cNvPicPr>
          <p:nvPr/>
        </p:nvPicPr>
        <p:blipFill>
          <a:blip r:embed="rId2" cstate="print"/>
          <a:srcRect/>
          <a:stretch>
            <a:fillRect/>
          </a:stretch>
        </p:blipFill>
        <p:spPr bwMode="auto">
          <a:xfrm>
            <a:off x="7010400" y="304800"/>
            <a:ext cx="1969770" cy="1828800"/>
          </a:xfrm>
          <a:prstGeom prst="rect">
            <a:avLst/>
          </a:prstGeom>
          <a:noFill/>
        </p:spPr>
      </p:pic>
    </p:spTree>
    <p:extLst>
      <p:ext uri="{BB962C8B-B14F-4D97-AF65-F5344CB8AC3E}">
        <p14:creationId xmlns:p14="http://schemas.microsoft.com/office/powerpoint/2010/main" val="15235902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Monitoring Communications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105</a:t>
            </a:fld>
            <a:endParaRPr lang="en-US" dirty="0"/>
          </a:p>
        </p:txBody>
      </p:sp>
      <p:sp>
        <p:nvSpPr>
          <p:cNvPr id="4" name="Content Placeholder 3"/>
          <p:cNvSpPr>
            <a:spLocks noGrp="1"/>
          </p:cNvSpPr>
          <p:nvPr>
            <p:ph sz="quarter" idx="1"/>
          </p:nvPr>
        </p:nvSpPr>
        <p:spPr/>
        <p:txBody>
          <a:bodyPr/>
          <a:lstStyle/>
          <a:p>
            <a:r>
              <a:rPr lang="en-US" sz="2400" u="sng" dirty="0" smtClean="0"/>
              <a:t>Technological advances and the increased use of electronic communication in the workplace have made monitoring its use necessary for most companies</a:t>
            </a:r>
            <a:r>
              <a:rPr lang="en-US" dirty="0" smtClean="0"/>
              <a:t>.</a:t>
            </a:r>
          </a:p>
          <a:p>
            <a:endParaRPr lang="en-US" sz="800" dirty="0" smtClean="0"/>
          </a:p>
          <a:p>
            <a:pPr lvl="1"/>
            <a:r>
              <a:rPr lang="en-US" dirty="0" smtClean="0"/>
              <a:t>Failing to monitor employees’ use of e-mail, social media, and the Internet can be costly.</a:t>
            </a:r>
          </a:p>
          <a:p>
            <a:pPr lvl="1"/>
            <a:endParaRPr lang="en-US" sz="800" dirty="0" smtClean="0"/>
          </a:p>
          <a:p>
            <a:pPr lvl="2"/>
            <a:r>
              <a:rPr lang="en-US" dirty="0" smtClean="0">
                <a:solidFill>
                  <a:srgbClr val="FF0000"/>
                </a:solidFill>
              </a:rPr>
              <a:t>Instituting practices that show respect for employee privacy but do not abdicate employer responsibility are increasingly necessary in today’s workplace.</a:t>
            </a:r>
            <a:endParaRPr lang="en-US" dirty="0">
              <a:solidFill>
                <a:srgbClr val="FF0000"/>
              </a:solidFill>
            </a:endParaRPr>
          </a:p>
        </p:txBody>
      </p:sp>
      <p:pic>
        <p:nvPicPr>
          <p:cNvPr id="5" name="Picture 4" descr="Communication Options For Monitoring |"/>
          <p:cNvPicPr/>
          <p:nvPr/>
        </p:nvPicPr>
        <p:blipFill>
          <a:blip r:embed="rId2" cstate="print"/>
          <a:srcRect/>
          <a:stretch>
            <a:fillRect/>
          </a:stretch>
        </p:blipFill>
        <p:spPr bwMode="auto">
          <a:xfrm>
            <a:off x="4648200" y="4572000"/>
            <a:ext cx="4495800" cy="2316018"/>
          </a:xfrm>
          <a:prstGeom prst="rect">
            <a:avLst/>
          </a:prstGeom>
          <a:noFill/>
          <a:ln w="9525">
            <a:noFill/>
            <a:miter lim="800000"/>
            <a:headEnd/>
            <a:tailEnd/>
          </a:ln>
        </p:spPr>
      </p:pic>
    </p:spTree>
    <p:extLst>
      <p:ext uri="{BB962C8B-B14F-4D97-AF65-F5344CB8AC3E}">
        <p14:creationId xmlns:p14="http://schemas.microsoft.com/office/powerpoint/2010/main" val="40299498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Communication Effectiveness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106</a:t>
            </a:fld>
            <a:endParaRPr lang="en-US" dirty="0"/>
          </a:p>
        </p:txBody>
      </p:sp>
      <p:sp>
        <p:nvSpPr>
          <p:cNvPr id="4" name="Content Placeholder 3"/>
          <p:cNvSpPr>
            <a:spLocks noGrp="1"/>
          </p:cNvSpPr>
          <p:nvPr>
            <p:ph sz="quarter" idx="1"/>
          </p:nvPr>
        </p:nvSpPr>
        <p:spPr/>
        <p:txBody>
          <a:bodyPr>
            <a:normAutofit/>
          </a:bodyPr>
          <a:lstStyle/>
          <a:p>
            <a:r>
              <a:rPr lang="en-US" sz="2400" u="sng" dirty="0" smtClean="0"/>
              <a:t>Without effective communication, the activities and overall productivity of projects, groups, teams, and individuals will be diminished.  Communication is an important area for a firm to address at all levels of management</a:t>
            </a:r>
            <a:r>
              <a:rPr lang="en-US" dirty="0" smtClean="0"/>
              <a:t>.</a:t>
            </a:r>
          </a:p>
          <a:p>
            <a:endParaRPr lang="en-US" sz="800" dirty="0" smtClean="0"/>
          </a:p>
        </p:txBody>
      </p:sp>
      <p:pic>
        <p:nvPicPr>
          <p:cNvPr id="7" name="Picture 6" descr="Effective Communic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615" y="3510915"/>
            <a:ext cx="5943600" cy="3347085"/>
          </a:xfrm>
          <a:prstGeom prst="rect">
            <a:avLst/>
          </a:prstGeom>
          <a:noFill/>
          <a:ln>
            <a:noFill/>
          </a:ln>
        </p:spPr>
      </p:pic>
    </p:spTree>
    <p:extLst>
      <p:ext uri="{BB962C8B-B14F-4D97-AF65-F5344CB8AC3E}">
        <p14:creationId xmlns:p14="http://schemas.microsoft.com/office/powerpoint/2010/main" val="11258337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Improving Communication Effectiveness</a:t>
            </a:r>
            <a:br>
              <a:rPr lang="en-US" sz="3200" dirty="0" smtClean="0"/>
            </a:br>
            <a:r>
              <a:rPr lang="en-US" sz="2000" dirty="0" smtClean="0"/>
              <a:t>Feedback-Listening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107</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of the major areas of effective communication is obtaining feedback.  Managers should always encourage feedback, including concerns and challenges about issues</a:t>
            </a:r>
            <a:r>
              <a:rPr lang="en-US" dirty="0" smtClean="0"/>
              <a:t>.  </a:t>
            </a:r>
          </a:p>
          <a:p>
            <a:endParaRPr lang="en-US" sz="800" dirty="0" smtClean="0"/>
          </a:p>
          <a:p>
            <a:pPr lvl="1"/>
            <a:r>
              <a:rPr lang="en-US" dirty="0" smtClean="0"/>
              <a:t>Managers should listen, which is a skill that involves “hearing.”</a:t>
            </a:r>
          </a:p>
          <a:p>
            <a:pPr lvl="1"/>
            <a:endParaRPr lang="en-US" sz="800" dirty="0" smtClean="0"/>
          </a:p>
          <a:p>
            <a:pPr lvl="2"/>
            <a:r>
              <a:rPr lang="en-US" dirty="0" smtClean="0">
                <a:solidFill>
                  <a:srgbClr val="FF0000"/>
                </a:solidFill>
              </a:rPr>
              <a:t>Employees list a failure to listen to their concerns as a top complaint in the workplace.</a:t>
            </a:r>
          </a:p>
          <a:p>
            <a:pPr lvl="3"/>
            <a:endParaRPr lang="en-US" dirty="0"/>
          </a:p>
        </p:txBody>
      </p:sp>
      <p:pic>
        <p:nvPicPr>
          <p:cNvPr id="5" name="Picture 4" descr="Giving Feedback Without Creating Enemies: Re-define Honesty | The ..."/>
          <p:cNvPicPr/>
          <p:nvPr/>
        </p:nvPicPr>
        <p:blipFill>
          <a:blip r:embed="rId2" cstate="print"/>
          <a:srcRect/>
          <a:stretch>
            <a:fillRect/>
          </a:stretch>
        </p:blipFill>
        <p:spPr bwMode="auto">
          <a:xfrm>
            <a:off x="4876800" y="3962400"/>
            <a:ext cx="4114800" cy="2394119"/>
          </a:xfrm>
          <a:prstGeom prst="rect">
            <a:avLst/>
          </a:prstGeom>
          <a:noFill/>
          <a:ln w="9525">
            <a:noFill/>
            <a:miter lim="800000"/>
            <a:headEnd/>
            <a:tailEnd/>
          </a:ln>
        </p:spPr>
      </p:pic>
      <p:pic>
        <p:nvPicPr>
          <p:cNvPr id="3074" name="Picture 2" descr="C:\Users\MichaelM\AppData\Local\Microsoft\Windows\INetCache\IE\76VTN800\Listen_-_David_Guetta[1].png"/>
          <p:cNvPicPr>
            <a:picLocks noChangeAspect="1" noChangeArrowheads="1"/>
          </p:cNvPicPr>
          <p:nvPr/>
        </p:nvPicPr>
        <p:blipFill>
          <a:blip r:embed="rId3" cstate="print"/>
          <a:srcRect/>
          <a:stretch>
            <a:fillRect/>
          </a:stretch>
        </p:blipFill>
        <p:spPr bwMode="auto">
          <a:xfrm>
            <a:off x="609601" y="4699092"/>
            <a:ext cx="4572000" cy="1198472"/>
          </a:xfrm>
          <a:prstGeom prst="rect">
            <a:avLst/>
          </a:prstGeom>
          <a:noFill/>
        </p:spPr>
      </p:pic>
    </p:spTree>
    <p:extLst>
      <p:ext uri="{BB962C8B-B14F-4D97-AF65-F5344CB8AC3E}">
        <p14:creationId xmlns:p14="http://schemas.microsoft.com/office/powerpoint/2010/main" val="23434966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Improving Communication Effectiveness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108</a:t>
            </a:fld>
            <a:endParaRPr lang="en-US" dirty="0"/>
          </a:p>
        </p:txBody>
      </p:sp>
      <p:sp>
        <p:nvSpPr>
          <p:cNvPr id="4" name="Content Placeholder 3"/>
          <p:cNvSpPr>
            <a:spLocks noGrp="1"/>
          </p:cNvSpPr>
          <p:nvPr>
            <p:ph sz="quarter" idx="1"/>
          </p:nvPr>
        </p:nvSpPr>
        <p:spPr/>
        <p:txBody>
          <a:bodyPr/>
          <a:lstStyle/>
          <a:p>
            <a:r>
              <a:rPr lang="en-US" sz="2400" u="sng" dirty="0" smtClean="0"/>
              <a:t>Strong and effective communication channels are a requirement from companies to distribute information to different levels of the company</a:t>
            </a:r>
            <a:r>
              <a:rPr lang="en-US" dirty="0" smtClean="0"/>
              <a:t>.</a:t>
            </a:r>
          </a:p>
          <a:p>
            <a:endParaRPr lang="en-US" sz="800" dirty="0" smtClean="0"/>
          </a:p>
          <a:p>
            <a:pPr lvl="1"/>
            <a:r>
              <a:rPr lang="en-US" dirty="0" smtClean="0"/>
              <a:t>Businesses have several channels for communication including face-to-face, e-mail, phone, and written communication.</a:t>
            </a:r>
          </a:p>
          <a:p>
            <a:pPr lvl="1"/>
            <a:endParaRPr lang="en-US" sz="800" dirty="0" smtClean="0"/>
          </a:p>
          <a:p>
            <a:pPr lvl="2"/>
            <a:r>
              <a:rPr lang="en-US" dirty="0" smtClean="0">
                <a:solidFill>
                  <a:srgbClr val="FF0000"/>
                </a:solidFill>
              </a:rPr>
              <a:t>Each channel has its advantages and disadvantages, and some are more appropriate to use than others.</a:t>
            </a:r>
          </a:p>
          <a:p>
            <a:pPr lvl="2"/>
            <a:r>
              <a:rPr lang="en-US" dirty="0" smtClean="0">
                <a:solidFill>
                  <a:srgbClr val="FF0000"/>
                </a:solidFill>
              </a:rPr>
              <a:t>Communication is necessary in helping every organizational member understand what is expected of them.</a:t>
            </a:r>
          </a:p>
          <a:p>
            <a:pPr lvl="3">
              <a:buNone/>
            </a:pPr>
            <a:endParaRPr lang="en-US" dirty="0"/>
          </a:p>
        </p:txBody>
      </p:sp>
      <p:pic>
        <p:nvPicPr>
          <p:cNvPr id="5" name="Picture 4" descr="Effective Business Communication - Daksya Learning"/>
          <p:cNvPicPr/>
          <p:nvPr/>
        </p:nvPicPr>
        <p:blipFill>
          <a:blip r:embed="rId2" cstate="print"/>
          <a:srcRect/>
          <a:stretch>
            <a:fillRect/>
          </a:stretch>
        </p:blipFill>
        <p:spPr bwMode="auto">
          <a:xfrm>
            <a:off x="6477000" y="5029200"/>
            <a:ext cx="2667000" cy="1828800"/>
          </a:xfrm>
          <a:prstGeom prst="rect">
            <a:avLst/>
          </a:prstGeom>
          <a:noFill/>
          <a:ln w="9525">
            <a:noFill/>
            <a:miter lim="800000"/>
            <a:headEnd/>
            <a:tailEnd/>
          </a:ln>
        </p:spPr>
      </p:pic>
    </p:spTree>
    <p:extLst>
      <p:ext uri="{BB962C8B-B14F-4D97-AF65-F5344CB8AC3E}">
        <p14:creationId xmlns:p14="http://schemas.microsoft.com/office/powerpoint/2010/main" val="34553243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109</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Functions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The Functions of Management</a:t>
            </a:r>
            <a:r>
              <a:rPr lang="en-US" dirty="0" smtClean="0"/>
              <a:t>:</a:t>
            </a:r>
          </a:p>
          <a:p>
            <a:endParaRPr lang="en-US" sz="800" dirty="0" smtClean="0"/>
          </a:p>
          <a:p>
            <a:pPr marL="731520" lvl="1" indent="-457200">
              <a:buFont typeface="+mj-lt"/>
              <a:buAutoNum type="arabicPeriod"/>
            </a:pPr>
            <a:r>
              <a:rPr lang="en-US" u="sng" dirty="0" smtClean="0"/>
              <a:t>Planning</a:t>
            </a:r>
          </a:p>
          <a:p>
            <a:pPr lvl="2"/>
            <a:r>
              <a:rPr lang="en-US" dirty="0" smtClean="0">
                <a:solidFill>
                  <a:srgbClr val="FF0000"/>
                </a:solidFill>
              </a:rPr>
              <a:t>Activities to achieve the organization’s objectives.</a:t>
            </a:r>
          </a:p>
          <a:p>
            <a:pPr marL="731520" lvl="1" indent="-457200">
              <a:buFont typeface="+mj-lt"/>
              <a:buAutoNum type="arabicPeriod"/>
            </a:pPr>
            <a:r>
              <a:rPr lang="en-US" u="sng" dirty="0" smtClean="0"/>
              <a:t>Organizing</a:t>
            </a:r>
          </a:p>
          <a:p>
            <a:pPr lvl="2"/>
            <a:r>
              <a:rPr lang="en-US" dirty="0" smtClean="0">
                <a:solidFill>
                  <a:srgbClr val="FF0000"/>
                </a:solidFill>
              </a:rPr>
              <a:t>Resources and activities to achieve the organization’s objectives.</a:t>
            </a:r>
          </a:p>
          <a:p>
            <a:pPr marL="731520" lvl="1" indent="-457200">
              <a:buFont typeface="+mj-lt"/>
              <a:buAutoNum type="arabicPeriod"/>
            </a:pPr>
            <a:r>
              <a:rPr lang="en-US" u="sng" dirty="0" smtClean="0"/>
              <a:t>Directing</a:t>
            </a:r>
          </a:p>
          <a:p>
            <a:pPr lvl="2"/>
            <a:r>
              <a:rPr lang="en-US" dirty="0" smtClean="0">
                <a:solidFill>
                  <a:srgbClr val="FF0000"/>
                </a:solidFill>
              </a:rPr>
              <a:t>Employees’ activities toward achievement of objectives.</a:t>
            </a:r>
          </a:p>
          <a:p>
            <a:pPr marL="731520" lvl="1" indent="-457200">
              <a:buFont typeface="+mj-lt"/>
              <a:buAutoNum type="arabicPeriod"/>
            </a:pPr>
            <a:r>
              <a:rPr lang="en-US" u="sng" dirty="0" smtClean="0"/>
              <a:t>Controlling</a:t>
            </a:r>
          </a:p>
          <a:p>
            <a:pPr lvl="2"/>
            <a:r>
              <a:rPr lang="en-US" dirty="0" smtClean="0">
                <a:solidFill>
                  <a:srgbClr val="FF0000"/>
                </a:solidFill>
              </a:rPr>
              <a:t>The organization’s activities to keep it on course.</a:t>
            </a:r>
            <a:endParaRPr lang="en-US" dirty="0">
              <a:solidFill>
                <a:srgbClr val="FF0000"/>
              </a:solidFill>
            </a:endParaRPr>
          </a:p>
        </p:txBody>
      </p:sp>
      <p:pic>
        <p:nvPicPr>
          <p:cNvPr id="5" name="Picture 4" descr="Learn About Management Concepts and its Four Functions Right Here ..."/>
          <p:cNvPicPr/>
          <p:nvPr/>
        </p:nvPicPr>
        <p:blipFill>
          <a:blip r:embed="rId2" cstate="print"/>
          <a:srcRect/>
          <a:stretch>
            <a:fillRect/>
          </a:stretch>
        </p:blipFill>
        <p:spPr bwMode="auto">
          <a:xfrm>
            <a:off x="6477000" y="5257800"/>
            <a:ext cx="2667000" cy="160712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Planning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Planning, the process of determining the organization’s objectives and deciding how to accomplish them, is the first function of management</a:t>
            </a:r>
            <a:r>
              <a:rPr lang="en-US" dirty="0" smtClean="0"/>
              <a:t>.</a:t>
            </a:r>
          </a:p>
          <a:p>
            <a:endParaRPr lang="en-US" sz="800" dirty="0" smtClean="0"/>
          </a:p>
          <a:p>
            <a:pPr lvl="1"/>
            <a:r>
              <a:rPr lang="en-US" dirty="0" smtClean="0"/>
              <a:t>Planning is a crucial activity because it designs the map that lays the groundwork for other functions.</a:t>
            </a:r>
          </a:p>
          <a:p>
            <a:pPr lvl="1"/>
            <a:endParaRPr lang="en-US" sz="800" dirty="0" smtClean="0"/>
          </a:p>
          <a:p>
            <a:pPr lvl="2"/>
            <a:r>
              <a:rPr lang="en-US" dirty="0" smtClean="0">
                <a:solidFill>
                  <a:srgbClr val="FF0000"/>
                </a:solidFill>
              </a:rPr>
              <a:t>It involves forecasting events and determining the best course of action from a set of options or choices.</a:t>
            </a:r>
          </a:p>
          <a:p>
            <a:pPr lvl="2"/>
            <a:r>
              <a:rPr lang="en-US" dirty="0" smtClean="0">
                <a:solidFill>
                  <a:srgbClr val="FF0000"/>
                </a:solidFill>
              </a:rPr>
              <a:t>The plan itself specifies what should be done, by whom, where, when, and how.</a:t>
            </a:r>
            <a:endParaRPr lang="en-US" dirty="0">
              <a:solidFill>
                <a:srgbClr val="FF0000"/>
              </a:solidFill>
            </a:endParaRPr>
          </a:p>
        </p:txBody>
      </p:sp>
      <p:pic>
        <p:nvPicPr>
          <p:cNvPr id="6" name="Picture 5" descr="Preparing for Economic Changes: Making Strategic Plans - Barbara ..."/>
          <p:cNvPicPr/>
          <p:nvPr/>
        </p:nvPicPr>
        <p:blipFill>
          <a:blip r:embed="rId2" cstate="print"/>
          <a:srcRect/>
          <a:stretch>
            <a:fillRect/>
          </a:stretch>
        </p:blipFill>
        <p:spPr bwMode="auto">
          <a:xfrm>
            <a:off x="5638800" y="4876800"/>
            <a:ext cx="3505200" cy="194614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Mission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400" u="sng" dirty="0" smtClean="0"/>
              <a:t>A mission, or mission statement, is a declaration of any organization’s fundamental purpose and basic philosophy</a:t>
            </a:r>
            <a:r>
              <a:rPr lang="en-US" dirty="0" smtClean="0"/>
              <a:t>.</a:t>
            </a:r>
          </a:p>
          <a:p>
            <a:endParaRPr lang="en-US" sz="800" dirty="0" smtClean="0"/>
          </a:p>
          <a:p>
            <a:pPr lvl="1"/>
            <a:r>
              <a:rPr lang="en-US" dirty="0" smtClean="0"/>
              <a:t>It seeks to answer the question: “What business are we in?”</a:t>
            </a:r>
          </a:p>
          <a:p>
            <a:pPr lvl="1"/>
            <a:endParaRPr lang="en-US" sz="800" dirty="0" smtClean="0"/>
          </a:p>
          <a:p>
            <a:pPr lvl="2"/>
            <a:r>
              <a:rPr lang="en-US" dirty="0" smtClean="0">
                <a:solidFill>
                  <a:srgbClr val="FF0000"/>
                </a:solidFill>
              </a:rPr>
              <a:t>Good mission statements are clear and concise statements that explain the organization’s reason for existence.</a:t>
            </a:r>
          </a:p>
        </p:txBody>
      </p:sp>
      <p:pic>
        <p:nvPicPr>
          <p:cNvPr id="5" name="Picture 4" descr="Png Download Mission Png Hd, Transparent Png , Transparent Png ..."/>
          <p:cNvPicPr/>
          <p:nvPr/>
        </p:nvPicPr>
        <p:blipFill>
          <a:blip r:embed="rId2" cstate="print"/>
          <a:srcRect/>
          <a:stretch>
            <a:fillRect/>
          </a:stretch>
        </p:blipFill>
        <p:spPr bwMode="auto">
          <a:xfrm>
            <a:off x="1676400" y="4191000"/>
            <a:ext cx="5943600" cy="198488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Mission Statement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A well-developed Mission Statement, no matter what the industry or size of the business, will answer five basic questions</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Who are we?</a:t>
            </a:r>
          </a:p>
          <a:p>
            <a:pPr marL="731520" lvl="1" indent="-457200">
              <a:buFont typeface="+mj-lt"/>
              <a:buAutoNum type="arabicPeriod"/>
            </a:pPr>
            <a:r>
              <a:rPr lang="en-US" sz="2000" dirty="0" smtClean="0">
                <a:solidFill>
                  <a:srgbClr val="FF0000"/>
                </a:solidFill>
              </a:rPr>
              <a:t>Who are our customers?</a:t>
            </a:r>
          </a:p>
          <a:p>
            <a:pPr marL="731520" lvl="1" indent="-457200">
              <a:buFont typeface="+mj-lt"/>
              <a:buAutoNum type="arabicPeriod"/>
            </a:pPr>
            <a:r>
              <a:rPr lang="en-US" sz="2000" dirty="0" smtClean="0">
                <a:solidFill>
                  <a:srgbClr val="FF0000"/>
                </a:solidFill>
              </a:rPr>
              <a:t>What is our operating philosophy (basic beliefs, values, ethics…)?</a:t>
            </a:r>
          </a:p>
          <a:p>
            <a:pPr marL="731520" lvl="1" indent="-457200">
              <a:buFont typeface="+mj-lt"/>
              <a:buAutoNum type="arabicPeriod"/>
            </a:pPr>
            <a:r>
              <a:rPr lang="en-US" sz="2000" dirty="0" smtClean="0">
                <a:solidFill>
                  <a:srgbClr val="FF0000"/>
                </a:solidFill>
              </a:rPr>
              <a:t>What are our core competencies and competitive advantages?</a:t>
            </a:r>
          </a:p>
          <a:p>
            <a:pPr marL="731520" lvl="1" indent="-457200">
              <a:buFont typeface="+mj-lt"/>
              <a:buAutoNum type="arabicPeriod"/>
            </a:pPr>
            <a:r>
              <a:rPr lang="en-US" sz="2000" dirty="0" smtClean="0">
                <a:solidFill>
                  <a:srgbClr val="FF0000"/>
                </a:solidFill>
              </a:rPr>
              <a:t>What are our responsibilities with respect to being a good steward of environmental, financial, and human resources?</a:t>
            </a:r>
            <a:endParaRPr lang="en-US" sz="2000" dirty="0">
              <a:solidFill>
                <a:srgbClr val="FF0000"/>
              </a:solidFill>
            </a:endParaRPr>
          </a:p>
        </p:txBody>
      </p:sp>
      <p:pic>
        <p:nvPicPr>
          <p:cNvPr id="5" name="Picture 4" descr="Mission Statement Tutorial: Why Your Business Needs One [And How ..."/>
          <p:cNvPicPr/>
          <p:nvPr/>
        </p:nvPicPr>
        <p:blipFill>
          <a:blip r:embed="rId2" cstate="print"/>
          <a:srcRect/>
          <a:stretch>
            <a:fillRect/>
          </a:stretch>
        </p:blipFill>
        <p:spPr bwMode="auto">
          <a:xfrm>
            <a:off x="5486400" y="5029200"/>
            <a:ext cx="3657600" cy="1828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Goals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A goal is the result that a firm wishes to achieve. A company almost always has multiple goals, which illustrates the complex nature of the business</a:t>
            </a:r>
            <a:r>
              <a:rPr lang="en-US" dirty="0" smtClean="0"/>
              <a:t>.</a:t>
            </a:r>
          </a:p>
          <a:p>
            <a:endParaRPr lang="en-US" sz="800" dirty="0" smtClean="0"/>
          </a:p>
          <a:p>
            <a:pPr lvl="1"/>
            <a:r>
              <a:rPr lang="en-US" dirty="0" smtClean="0"/>
              <a:t>A goal has three key components: </a:t>
            </a:r>
          </a:p>
          <a:p>
            <a:pPr lvl="1"/>
            <a:endParaRPr lang="en-US" sz="800" dirty="0" smtClean="0"/>
          </a:p>
          <a:p>
            <a:pPr lvl="2"/>
            <a:r>
              <a:rPr lang="en-US" dirty="0" smtClean="0">
                <a:solidFill>
                  <a:srgbClr val="FF0000"/>
                </a:solidFill>
              </a:rPr>
              <a:t>An </a:t>
            </a:r>
            <a:r>
              <a:rPr lang="en-US" u="sng" dirty="0" smtClean="0">
                <a:solidFill>
                  <a:srgbClr val="FF0000"/>
                </a:solidFill>
              </a:rPr>
              <a:t>attribute sought</a:t>
            </a:r>
            <a:r>
              <a:rPr lang="en-US" dirty="0" smtClean="0">
                <a:solidFill>
                  <a:srgbClr val="FF0000"/>
                </a:solidFill>
              </a:rPr>
              <a:t>, such as profits, customer satisfaction, or product quality; A </a:t>
            </a:r>
            <a:r>
              <a:rPr lang="en-US" u="sng" dirty="0" smtClean="0">
                <a:solidFill>
                  <a:srgbClr val="FF0000"/>
                </a:solidFill>
              </a:rPr>
              <a:t>target to be achieved</a:t>
            </a:r>
            <a:r>
              <a:rPr lang="en-US" dirty="0" smtClean="0">
                <a:solidFill>
                  <a:srgbClr val="FF0000"/>
                </a:solidFill>
              </a:rPr>
              <a:t>, such as the volume of sales or the extent of management training to be achieved; and a </a:t>
            </a:r>
            <a:r>
              <a:rPr lang="en-US" u="sng" dirty="0" smtClean="0">
                <a:solidFill>
                  <a:srgbClr val="FF0000"/>
                </a:solidFill>
              </a:rPr>
              <a:t>time frame </a:t>
            </a:r>
            <a:r>
              <a:rPr lang="en-US" dirty="0" smtClean="0">
                <a:solidFill>
                  <a:srgbClr val="FF0000"/>
                </a:solidFill>
              </a:rPr>
              <a:t>in which the goal is to be achieved.</a:t>
            </a:r>
            <a:endParaRPr lang="en-US" dirty="0">
              <a:solidFill>
                <a:srgbClr val="FF0000"/>
              </a:solidFill>
            </a:endParaRPr>
          </a:p>
        </p:txBody>
      </p:sp>
      <p:pic>
        <p:nvPicPr>
          <p:cNvPr id="5" name="Picture 4" descr="What Are SMART Goals?"/>
          <p:cNvPicPr/>
          <p:nvPr/>
        </p:nvPicPr>
        <p:blipFill>
          <a:blip r:embed="rId2" cstate="print"/>
          <a:srcRect/>
          <a:stretch>
            <a:fillRect/>
          </a:stretch>
        </p:blipFill>
        <p:spPr bwMode="auto">
          <a:xfrm>
            <a:off x="5719618" y="4735745"/>
            <a:ext cx="3200400" cy="1422654"/>
          </a:xfrm>
          <a:prstGeom prst="rect">
            <a:avLst/>
          </a:prstGeom>
          <a:noFill/>
          <a:ln w="9525">
            <a:noFill/>
            <a:miter lim="800000"/>
            <a:headEnd/>
            <a:tailEnd/>
          </a:ln>
        </p:spPr>
      </p:pic>
      <p:pic>
        <p:nvPicPr>
          <p:cNvPr id="3074" name="Picture 2" descr="C:\Users\MichaelM\AppData\Local\Microsoft\Windows\INetCache\IE\T5TVNH9H\Goals_Image[1].jpg"/>
          <p:cNvPicPr>
            <a:picLocks noChangeAspect="1" noChangeArrowheads="1"/>
          </p:cNvPicPr>
          <p:nvPr/>
        </p:nvPicPr>
        <p:blipFill>
          <a:blip r:embed="rId3" cstate="print"/>
          <a:srcRect/>
          <a:stretch>
            <a:fillRect/>
          </a:stretch>
        </p:blipFill>
        <p:spPr bwMode="auto">
          <a:xfrm>
            <a:off x="3429000" y="5029200"/>
            <a:ext cx="2260600" cy="12890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Objectives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Objectives, the ends or results desired by an organization, derive from the organization’s mission</a:t>
            </a:r>
            <a:r>
              <a:rPr lang="en-US" dirty="0" smtClean="0"/>
              <a:t>.</a:t>
            </a:r>
          </a:p>
          <a:p>
            <a:endParaRPr lang="en-US" sz="800" dirty="0" smtClean="0"/>
          </a:p>
          <a:p>
            <a:pPr lvl="1"/>
            <a:r>
              <a:rPr lang="en-US" dirty="0" smtClean="0"/>
              <a:t>A business’s objectives may be elaborate or simple.</a:t>
            </a:r>
          </a:p>
          <a:p>
            <a:pPr lvl="1"/>
            <a:endParaRPr lang="en-US" sz="800" dirty="0" smtClean="0"/>
          </a:p>
          <a:p>
            <a:pPr lvl="2"/>
            <a:r>
              <a:rPr lang="en-US" dirty="0" smtClean="0">
                <a:solidFill>
                  <a:srgbClr val="FF0000"/>
                </a:solidFill>
              </a:rPr>
              <a:t>Common objectives relate to profit, competitive advantage, efficiency, and growth.  </a:t>
            </a:r>
            <a:endParaRPr lang="en-US" dirty="0">
              <a:solidFill>
                <a:srgbClr val="FF0000"/>
              </a:solidFill>
            </a:endParaRPr>
          </a:p>
        </p:txBody>
      </p:sp>
      <p:pic>
        <p:nvPicPr>
          <p:cNvPr id="5" name="Picture 4" descr="5 Major Objectives Of Performance Management"/>
          <p:cNvPicPr/>
          <p:nvPr/>
        </p:nvPicPr>
        <p:blipFill>
          <a:blip r:embed="rId2" cstate="print"/>
          <a:srcRect/>
          <a:stretch>
            <a:fillRect/>
          </a:stretch>
        </p:blipFill>
        <p:spPr bwMode="auto">
          <a:xfrm>
            <a:off x="4495800" y="3886200"/>
            <a:ext cx="4343400" cy="234058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Goals vs. Objectives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principal difference between goals and objectives is that objectives are stated in such a way that they are measureable</a:t>
            </a:r>
            <a:r>
              <a:rPr lang="en-US" sz="2200" dirty="0" smtClean="0"/>
              <a:t>.</a:t>
            </a:r>
          </a:p>
          <a:p>
            <a:endParaRPr lang="en-US" sz="900" dirty="0" smtClean="0"/>
          </a:p>
          <a:p>
            <a:pPr lvl="1"/>
            <a:r>
              <a:rPr lang="en-US" sz="1800" dirty="0" smtClean="0"/>
              <a:t>Organizations with profit as an objective want to have money and assets left over after paying off business expenses.</a:t>
            </a:r>
          </a:p>
          <a:p>
            <a:pPr lvl="1"/>
            <a:r>
              <a:rPr lang="en-US" sz="1800" dirty="0" smtClean="0"/>
              <a:t>Objectives regarding competitive advantages are generally stated in terms of percentage of sales increase and market share.</a:t>
            </a:r>
          </a:p>
          <a:p>
            <a:pPr lvl="1"/>
            <a:r>
              <a:rPr lang="en-US" sz="1800" dirty="0" smtClean="0"/>
              <a:t>Efficiency objectives involve making the best use of resources.</a:t>
            </a:r>
          </a:p>
          <a:p>
            <a:pPr lvl="1"/>
            <a:r>
              <a:rPr lang="en-US" sz="1800" dirty="0" smtClean="0"/>
              <a:t>Growth objectives relate to an organization’s ability to adapt and to get new products to the marketplace in a timely fashion.</a:t>
            </a:r>
          </a:p>
          <a:p>
            <a:pPr lvl="1"/>
            <a:endParaRPr lang="en-US" sz="900" dirty="0" smtClean="0"/>
          </a:p>
          <a:p>
            <a:pPr lvl="2"/>
            <a:r>
              <a:rPr lang="en-US" dirty="0" smtClean="0">
                <a:solidFill>
                  <a:srgbClr val="FF0000"/>
                </a:solidFill>
              </a:rPr>
              <a:t>One of the most important objectives for business is sales.</a:t>
            </a:r>
            <a:endParaRPr lang="en-US" dirty="0">
              <a:solidFill>
                <a:srgbClr val="FF0000"/>
              </a:solidFill>
            </a:endParaRPr>
          </a:p>
        </p:txBody>
      </p:sp>
      <p:pic>
        <p:nvPicPr>
          <p:cNvPr id="5" name="Picture 4" descr="Are Your Goals Actually Working Against You? | Inc.com"/>
          <p:cNvPicPr/>
          <p:nvPr/>
        </p:nvPicPr>
        <p:blipFill>
          <a:blip r:embed="rId2" cstate="print"/>
          <a:srcRect/>
          <a:stretch>
            <a:fillRect/>
          </a:stretch>
        </p:blipFill>
        <p:spPr bwMode="auto">
          <a:xfrm>
            <a:off x="6400800" y="5257800"/>
            <a:ext cx="2590800" cy="15144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Strategic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There are three general types of plans for meeting objectives – </a:t>
            </a:r>
            <a:r>
              <a:rPr lang="en-US" sz="2400" u="sng" dirty="0" smtClean="0"/>
              <a:t>(1) strategic</a:t>
            </a:r>
            <a:r>
              <a:rPr lang="en-US" sz="2400" u="sng" dirty="0" smtClean="0"/>
              <a:t>, </a:t>
            </a:r>
            <a:r>
              <a:rPr lang="en-US" sz="2400" u="sng" dirty="0" smtClean="0"/>
              <a:t>(2) tactical</a:t>
            </a:r>
            <a:r>
              <a:rPr lang="en-US" sz="2400" u="sng" dirty="0" smtClean="0"/>
              <a:t>, and </a:t>
            </a:r>
            <a:r>
              <a:rPr lang="en-US" sz="2400" u="sng" dirty="0" smtClean="0"/>
              <a:t>(3) operational</a:t>
            </a:r>
            <a:r>
              <a:rPr lang="en-US" dirty="0" smtClean="0"/>
              <a:t>.</a:t>
            </a:r>
          </a:p>
          <a:p>
            <a:endParaRPr lang="en-US" sz="800" dirty="0" smtClean="0"/>
          </a:p>
          <a:p>
            <a:pPr lvl="1"/>
            <a:r>
              <a:rPr lang="en-US" sz="2000" dirty="0" smtClean="0"/>
              <a:t>A firm’s highest managers develop its Strategic Plans, which establish the long-range objectives and overall strategy or course of action by which the firm fulfills its mission.</a:t>
            </a:r>
          </a:p>
          <a:p>
            <a:pPr lvl="1"/>
            <a:endParaRPr lang="en-US" sz="800" dirty="0" smtClean="0"/>
          </a:p>
          <a:p>
            <a:pPr lvl="2"/>
            <a:r>
              <a:rPr lang="en-US" dirty="0" smtClean="0">
                <a:solidFill>
                  <a:srgbClr val="FF0000"/>
                </a:solidFill>
              </a:rPr>
              <a:t>Strategic Plans take into account the organization’s capabilities and resources, changing business environment, and organizational objectives.  Plans should be market-driven, matching customers’ desire for value with operational capabilities, processes, and human resources.</a:t>
            </a:r>
            <a:endParaRPr lang="en-US" dirty="0">
              <a:solidFill>
                <a:srgbClr val="FF0000"/>
              </a:solidFill>
            </a:endParaRPr>
          </a:p>
        </p:txBody>
      </p:sp>
      <p:pic>
        <p:nvPicPr>
          <p:cNvPr id="5" name="Picture 4" descr="What Is Strategic Planning? | Strategic Planning Process"/>
          <p:cNvPicPr/>
          <p:nvPr/>
        </p:nvPicPr>
        <p:blipFill>
          <a:blip r:embed="rId2" cstate="print"/>
          <a:srcRect/>
          <a:stretch>
            <a:fillRect/>
          </a:stretch>
        </p:blipFill>
        <p:spPr bwMode="auto">
          <a:xfrm>
            <a:off x="5562600" y="5029200"/>
            <a:ext cx="3581400" cy="182613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Tactical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400" u="sng" dirty="0" smtClean="0"/>
              <a:t>Tactical Plans are short range and designed to implement the activities and objectives specified in the strategic plan</a:t>
            </a:r>
            <a:r>
              <a:rPr lang="en-US" dirty="0" smtClean="0"/>
              <a:t>.</a:t>
            </a:r>
          </a:p>
          <a:p>
            <a:endParaRPr lang="en-US" sz="800" dirty="0" smtClean="0"/>
          </a:p>
          <a:p>
            <a:pPr lvl="1"/>
            <a:r>
              <a:rPr lang="en-US" dirty="0" smtClean="0"/>
              <a:t>These plans, which usually cover a period of one year or less, help keep the organization on the established course.</a:t>
            </a:r>
          </a:p>
          <a:p>
            <a:pPr lvl="1"/>
            <a:endParaRPr lang="en-US" sz="800" dirty="0" smtClean="0"/>
          </a:p>
          <a:p>
            <a:pPr lvl="2"/>
            <a:r>
              <a:rPr lang="en-US" dirty="0" smtClean="0">
                <a:solidFill>
                  <a:srgbClr val="FF0000"/>
                </a:solidFill>
              </a:rPr>
              <a:t>A fast-paced and ever-changing market requires companies to develop short-run or tactical plans to deal with the changing environment.</a:t>
            </a:r>
            <a:endParaRPr lang="en-US" dirty="0">
              <a:solidFill>
                <a:srgbClr val="FF0000"/>
              </a:solidFill>
            </a:endParaRPr>
          </a:p>
        </p:txBody>
      </p:sp>
      <p:pic>
        <p:nvPicPr>
          <p:cNvPr id="5" name="Picture 4" descr="PROJECT MANAGEMENT &amp; BUSINESS PLANNING PROCESS - ppt video online ..."/>
          <p:cNvPicPr/>
          <p:nvPr/>
        </p:nvPicPr>
        <p:blipFill>
          <a:blip r:embed="rId2" cstate="print"/>
          <a:srcRect/>
          <a:stretch>
            <a:fillRect/>
          </a:stretch>
        </p:blipFill>
        <p:spPr bwMode="auto">
          <a:xfrm>
            <a:off x="5486400" y="4343400"/>
            <a:ext cx="3657600" cy="251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Managing for Quality and Competitiveness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The Nature of Management</a:t>
            </a:r>
          </a:p>
        </p:txBody>
      </p:sp>
      <p:pic>
        <p:nvPicPr>
          <p:cNvPr id="8" name="Picture 7" descr="Nature of management | Business management, Management, Science"/>
          <p:cNvPicPr/>
          <p:nvPr/>
        </p:nvPicPr>
        <p:blipFill>
          <a:blip r:embed="rId2">
            <a:extLst>
              <a:ext uri="{28A0092B-C50C-407E-A947-70E740481C1C}">
                <a14:useLocalDpi xmlns:a14="http://schemas.microsoft.com/office/drawing/2010/main" val="0"/>
              </a:ext>
            </a:extLst>
          </a:blip>
          <a:srcRect/>
          <a:stretch>
            <a:fillRect/>
          </a:stretch>
        </p:blipFill>
        <p:spPr bwMode="auto">
          <a:xfrm>
            <a:off x="1618488" y="2590800"/>
            <a:ext cx="5943600" cy="336613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Operational Plans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Operational Plans are very short term and specify what actions specific individuals, work groups, or departments need to accomplish in order to achieve the tactical plan and ultimately the strategic plan</a:t>
            </a:r>
            <a:r>
              <a:rPr lang="en-US" dirty="0" smtClean="0"/>
              <a:t>.</a:t>
            </a:r>
          </a:p>
          <a:p>
            <a:endParaRPr lang="en-US" sz="800" dirty="0" smtClean="0"/>
          </a:p>
          <a:p>
            <a:pPr lvl="1"/>
            <a:r>
              <a:rPr lang="en-US" dirty="0" smtClean="0">
                <a:solidFill>
                  <a:srgbClr val="0070C0"/>
                </a:solidFill>
              </a:rPr>
              <a:t>(i.e.) A work group may be assigned a weekly production quota to ensure there are sufficient products available to elevate market share (tactical goal) and ultimately help the firm be number one in its product category (strategic goal).</a:t>
            </a:r>
            <a:endParaRPr lang="en-US" dirty="0">
              <a:solidFill>
                <a:srgbClr val="0070C0"/>
              </a:solidFill>
            </a:endParaRPr>
          </a:p>
        </p:txBody>
      </p:sp>
      <p:pic>
        <p:nvPicPr>
          <p:cNvPr id="5" name="Picture 4" descr="What is OPERATIONAL PLANNING? What does OPERATIONAL PLANNING mean ..."/>
          <p:cNvPicPr/>
          <p:nvPr/>
        </p:nvPicPr>
        <p:blipFill>
          <a:blip r:embed="rId2" cstate="print"/>
          <a:srcRect/>
          <a:stretch>
            <a:fillRect/>
          </a:stretch>
        </p:blipFill>
        <p:spPr bwMode="auto">
          <a:xfrm>
            <a:off x="4818888" y="4800601"/>
            <a:ext cx="4355130" cy="2057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Crisis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Another element of planning is Crisis Management or Contingency Planning, which deals with potential disasters such as product tampering, oil spills, fire, earthquake, computer viruses, or even a reputation crisis due to unethical or illegal conduct by one or more employees</a:t>
            </a:r>
            <a:r>
              <a:rPr lang="en-US" dirty="0" smtClean="0"/>
              <a:t>.</a:t>
            </a:r>
          </a:p>
          <a:p>
            <a:endParaRPr lang="en-US" sz="800" dirty="0" smtClean="0"/>
          </a:p>
          <a:p>
            <a:pPr lvl="1"/>
            <a:r>
              <a:rPr lang="en-US" dirty="0" smtClean="0">
                <a:solidFill>
                  <a:srgbClr val="FF0000"/>
                </a:solidFill>
              </a:rPr>
              <a:t>Businesses that have correct and well-thought-out contingency plans tend to respond more effectively when problems occur than do businesses who lack such planning.</a:t>
            </a:r>
            <a:endParaRPr lang="en-US" dirty="0">
              <a:solidFill>
                <a:srgbClr val="FF0000"/>
              </a:solidFill>
            </a:endParaRPr>
          </a:p>
        </p:txBody>
      </p:sp>
      <p:pic>
        <p:nvPicPr>
          <p:cNvPr id="5" name="Picture 4" descr="Author Post: Conquering a Crisis"/>
          <p:cNvPicPr/>
          <p:nvPr/>
        </p:nvPicPr>
        <p:blipFill>
          <a:blip r:embed="rId2" cstate="print"/>
          <a:srcRect/>
          <a:stretch>
            <a:fillRect/>
          </a:stretch>
        </p:blipFill>
        <p:spPr bwMode="auto">
          <a:xfrm>
            <a:off x="5257800" y="4724401"/>
            <a:ext cx="3886200" cy="2133600"/>
          </a:xfrm>
          <a:prstGeom prst="rect">
            <a:avLst/>
          </a:prstGeom>
          <a:noFill/>
          <a:ln w="9525">
            <a:noFill/>
            <a:miter lim="800000"/>
            <a:headEnd/>
            <a:tailEnd/>
          </a:ln>
        </p:spPr>
      </p:pic>
      <p:pic>
        <p:nvPicPr>
          <p:cNvPr id="4098" name="Picture 2" descr="C:\Users\MichaelM\AppData\Local\Microsoft\Windows\INetCache\IE\76VTN800\road-sign_crisis_text[1].png"/>
          <p:cNvPicPr>
            <a:picLocks noChangeAspect="1" noChangeArrowheads="1"/>
          </p:cNvPicPr>
          <p:nvPr/>
        </p:nvPicPr>
        <p:blipFill>
          <a:blip r:embed="rId3" cstate="print"/>
          <a:srcRect/>
          <a:stretch>
            <a:fillRect/>
          </a:stretch>
        </p:blipFill>
        <p:spPr bwMode="auto">
          <a:xfrm>
            <a:off x="3970782" y="5219701"/>
            <a:ext cx="1165860" cy="1143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a:t>
            </a:r>
            <a:br>
              <a:rPr lang="en-US" dirty="0" smtClean="0"/>
            </a:br>
            <a:r>
              <a:rPr lang="en-US" sz="2000" dirty="0" smtClean="0"/>
              <a:t>Crisis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Crisis management plans generally cover maintaining business operations throughout a crisis and communicating with the public, employees, and officials about the nature of and the company’s response to the problem</a:t>
            </a:r>
            <a:r>
              <a:rPr lang="en-US" dirty="0" smtClean="0"/>
              <a:t>.</a:t>
            </a:r>
          </a:p>
          <a:p>
            <a:endParaRPr lang="en-US" sz="800" dirty="0" smtClean="0"/>
          </a:p>
          <a:p>
            <a:pPr lvl="1"/>
            <a:r>
              <a:rPr lang="en-US" dirty="0" smtClean="0">
                <a:solidFill>
                  <a:srgbClr val="FF0000"/>
                </a:solidFill>
              </a:rPr>
              <a:t>Communication is especially important to minimize panic and damaging rumors; it also demonstrates that the company is aware of the problem and plans to respond.</a:t>
            </a:r>
            <a:endParaRPr lang="en-US" dirty="0">
              <a:solidFill>
                <a:srgbClr val="FF0000"/>
              </a:solidFill>
            </a:endParaRPr>
          </a:p>
        </p:txBody>
      </p:sp>
      <p:pic>
        <p:nvPicPr>
          <p:cNvPr id="5" name="Picture 4" descr="crisis management"/>
          <p:cNvPicPr/>
          <p:nvPr/>
        </p:nvPicPr>
        <p:blipFill>
          <a:blip r:embed="rId2" cstate="print"/>
          <a:srcRect/>
          <a:stretch>
            <a:fillRect/>
          </a:stretch>
        </p:blipFill>
        <p:spPr bwMode="auto">
          <a:xfrm>
            <a:off x="5181600" y="4419600"/>
            <a:ext cx="3960091" cy="2438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Organizing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Organizing is the structuring of resources and activities to accomplish objectives in an efficient and effective manner</a:t>
            </a:r>
            <a:r>
              <a:rPr lang="en-US" dirty="0" smtClean="0"/>
              <a:t>.</a:t>
            </a:r>
          </a:p>
          <a:p>
            <a:endParaRPr lang="en-US" sz="800" dirty="0" smtClean="0"/>
          </a:p>
          <a:p>
            <a:pPr lvl="1"/>
            <a:r>
              <a:rPr lang="en-US" dirty="0" smtClean="0"/>
              <a:t>Managers organize by reviewing plans and determining what activities are necessary to implement them; then, they divide the work into small units and assign it to specific individuals, groups, or departments.</a:t>
            </a:r>
          </a:p>
          <a:p>
            <a:pPr lvl="1"/>
            <a:endParaRPr lang="en-US" sz="800" dirty="0" smtClean="0"/>
          </a:p>
          <a:p>
            <a:pPr lvl="2"/>
            <a:r>
              <a:rPr lang="en-US" dirty="0" smtClean="0">
                <a:solidFill>
                  <a:srgbClr val="FF0000"/>
                </a:solidFill>
              </a:rPr>
              <a:t>Organizing occurs continuously because change is inevitable.</a:t>
            </a:r>
            <a:endParaRPr lang="en-US" dirty="0">
              <a:solidFill>
                <a:srgbClr val="FF0000"/>
              </a:solidFill>
            </a:endParaRPr>
          </a:p>
        </p:txBody>
      </p:sp>
      <p:pic>
        <p:nvPicPr>
          <p:cNvPr id="5" name="Picture 4" descr="PPT - Organizing Principles PowerPoint Presentation, free download ..."/>
          <p:cNvPicPr/>
          <p:nvPr/>
        </p:nvPicPr>
        <p:blipFill>
          <a:blip r:embed="rId2" cstate="print"/>
          <a:srcRect/>
          <a:stretch>
            <a:fillRect/>
          </a:stretch>
        </p:blipFill>
        <p:spPr bwMode="auto">
          <a:xfrm>
            <a:off x="6096000" y="4572000"/>
            <a:ext cx="2895600" cy="2171700"/>
          </a:xfrm>
          <a:prstGeom prst="rect">
            <a:avLst/>
          </a:prstGeom>
          <a:noFill/>
          <a:ln w="9525">
            <a:noFill/>
            <a:miter lim="800000"/>
            <a:headEnd/>
            <a:tailEnd/>
          </a:ln>
        </p:spPr>
      </p:pic>
      <p:pic>
        <p:nvPicPr>
          <p:cNvPr id="7" name="Picture 2" descr="C:\Users\MichaelM\AppData\Local\Microsoft\Windows\INetCache\IE\57ZPVCL6\tt927_l[1].jpg"/>
          <p:cNvPicPr>
            <a:picLocks noChangeAspect="1" noChangeArrowheads="1"/>
          </p:cNvPicPr>
          <p:nvPr/>
        </p:nvPicPr>
        <p:blipFill>
          <a:blip r:embed="rId3" cstate="print"/>
          <a:srcRect/>
          <a:stretch>
            <a:fillRect/>
          </a:stretch>
        </p:blipFill>
        <p:spPr bwMode="auto">
          <a:xfrm>
            <a:off x="3276600" y="4876800"/>
            <a:ext cx="2667000" cy="1447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Organizing is important for several reasons</a:t>
            </a:r>
            <a:r>
              <a:rPr lang="en-US" dirty="0" smtClean="0"/>
              <a:t>:</a:t>
            </a:r>
          </a:p>
          <a:p>
            <a:endParaRPr lang="en-US" sz="800" dirty="0" smtClean="0"/>
          </a:p>
          <a:p>
            <a:pPr lvl="1"/>
            <a:r>
              <a:rPr lang="en-US" dirty="0" smtClean="0"/>
              <a:t>It helps create synergy, whereby the effect of a whole system equals more than that of its parts.  It also establishes lines of authority, improves communication, helps avoid duplication of resources, and can improve competitiveness by speeding up decision making.</a:t>
            </a:r>
            <a:endParaRPr lang="en-US" dirty="0"/>
          </a:p>
        </p:txBody>
      </p:sp>
      <p:pic>
        <p:nvPicPr>
          <p:cNvPr id="6" name="Picture 5" descr="Organize Symbols Indicates Organization Management And Biz — Stock ..."/>
          <p:cNvPicPr/>
          <p:nvPr/>
        </p:nvPicPr>
        <p:blipFill>
          <a:blip r:embed="rId2" cstate="print"/>
          <a:srcRect/>
          <a:stretch>
            <a:fillRect/>
          </a:stretch>
        </p:blipFill>
        <p:spPr bwMode="auto">
          <a:xfrm>
            <a:off x="5702808" y="3801503"/>
            <a:ext cx="3200400" cy="2514600"/>
          </a:xfrm>
          <a:prstGeom prst="rect">
            <a:avLst/>
          </a:prstGeom>
          <a:noFill/>
          <a:ln w="9525">
            <a:noFill/>
            <a:miter lim="800000"/>
            <a:headEnd/>
            <a:tailEnd/>
          </a:ln>
        </p:spPr>
      </p:pic>
      <p:pic>
        <p:nvPicPr>
          <p:cNvPr id="1027" name="Picture 3" descr="C:\Users\MichaelM\AppData\Local\Microsoft\Windows\INetCache\IE\57ZPVCL6\bigstock-Organize-Puzzle-Shows-Arrangin-39272773-1024x911[1].jpg"/>
          <p:cNvPicPr>
            <a:picLocks noChangeAspect="1" noChangeArrowheads="1"/>
          </p:cNvPicPr>
          <p:nvPr/>
        </p:nvPicPr>
        <p:blipFill>
          <a:blip r:embed="rId3" cstate="print"/>
          <a:srcRect/>
          <a:stretch>
            <a:fillRect/>
          </a:stretch>
        </p:blipFill>
        <p:spPr bwMode="auto">
          <a:xfrm>
            <a:off x="2448947" y="4343400"/>
            <a:ext cx="3156325" cy="197270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Directing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During planning and organizing, staffing occurs and management must direct the employees</a:t>
            </a:r>
            <a:r>
              <a:rPr lang="en-US" dirty="0" smtClean="0"/>
              <a:t>.</a:t>
            </a:r>
          </a:p>
          <a:p>
            <a:endParaRPr lang="en-US" sz="800" dirty="0" smtClean="0"/>
          </a:p>
          <a:p>
            <a:pPr lvl="1"/>
            <a:r>
              <a:rPr lang="en-US" dirty="0" smtClean="0"/>
              <a:t>Directing is motivating and leading employees to achieve organizational objectives.</a:t>
            </a:r>
          </a:p>
          <a:p>
            <a:pPr lvl="1"/>
            <a:endParaRPr lang="en-US" sz="800" dirty="0" smtClean="0"/>
          </a:p>
          <a:p>
            <a:pPr lvl="2"/>
            <a:r>
              <a:rPr lang="en-US" dirty="0" smtClean="0">
                <a:solidFill>
                  <a:srgbClr val="FF0000"/>
                </a:solidFill>
              </a:rPr>
              <a:t>Good directing involves telling employees what to do and when to do it through the implementation of deadlines and then encouraging them to do their work.</a:t>
            </a:r>
          </a:p>
          <a:p>
            <a:pPr lvl="2"/>
            <a:r>
              <a:rPr lang="en-US" dirty="0" smtClean="0">
                <a:solidFill>
                  <a:srgbClr val="FF0000"/>
                </a:solidFill>
              </a:rPr>
              <a:t>Directing also involves determining and administering appropriate rewards and recognition.</a:t>
            </a:r>
            <a:endParaRPr lang="en-US" dirty="0">
              <a:solidFill>
                <a:srgbClr val="FF0000"/>
              </a:solidFill>
            </a:endParaRPr>
          </a:p>
        </p:txBody>
      </p:sp>
      <p:pic>
        <p:nvPicPr>
          <p:cNvPr id="5" name="Picture 4" descr="Management pictograms - Vector stencils library"/>
          <p:cNvPicPr/>
          <p:nvPr/>
        </p:nvPicPr>
        <p:blipFill>
          <a:blip r:embed="rId2" cstate="print"/>
          <a:srcRect/>
          <a:stretch>
            <a:fillRect/>
          </a:stretch>
        </p:blipFill>
        <p:spPr bwMode="auto">
          <a:xfrm>
            <a:off x="6629400" y="4800600"/>
            <a:ext cx="2509982" cy="2057400"/>
          </a:xfrm>
          <a:prstGeom prst="rect">
            <a:avLst/>
          </a:prstGeom>
          <a:noFill/>
          <a:ln w="9525">
            <a:noFill/>
            <a:miter lim="800000"/>
            <a:headEnd/>
            <a:tailEnd/>
          </a:ln>
        </p:spPr>
      </p:pic>
      <p:pic>
        <p:nvPicPr>
          <p:cNvPr id="2050" name="Picture 2" descr="C:\Users\MichaelM\AppData\Local\Microsoft\Windows\INetCache\IE\57ZPVCL6\Logo_Direct_Seguros[1].jpg"/>
          <p:cNvPicPr>
            <a:picLocks noChangeAspect="1" noChangeArrowheads="1"/>
          </p:cNvPicPr>
          <p:nvPr/>
        </p:nvPicPr>
        <p:blipFill>
          <a:blip r:embed="rId3" cstate="print"/>
          <a:srcRect/>
          <a:stretch>
            <a:fillRect/>
          </a:stretch>
        </p:blipFill>
        <p:spPr bwMode="auto">
          <a:xfrm>
            <a:off x="4495800" y="5343838"/>
            <a:ext cx="1923288" cy="81917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Directing</a:t>
            </a:r>
            <a:br>
              <a:rPr lang="en-US" sz="3200" dirty="0" smtClean="0"/>
            </a:br>
            <a:r>
              <a:rPr lang="en-US" sz="2000" dirty="0" smtClean="0"/>
              <a:t>Motivating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Most workers want more than money or reward as an incentive to do their job: they need to know that their employer values their ideas and input</a:t>
            </a:r>
            <a:r>
              <a:rPr lang="en-US" dirty="0" smtClean="0"/>
              <a:t>.</a:t>
            </a:r>
          </a:p>
          <a:p>
            <a:endParaRPr lang="en-US" sz="800" dirty="0" smtClean="0"/>
          </a:p>
          <a:p>
            <a:pPr lvl="1"/>
            <a:r>
              <a:rPr lang="en-US" sz="2000" dirty="0" smtClean="0"/>
              <a:t>Managers should give employees some decision making authority as soon as possible.  Smart managers ask workers to contribute ideas for reducing costs, making equipment more efficient, improving customer service, or even developing new products.</a:t>
            </a:r>
          </a:p>
          <a:p>
            <a:pPr lvl="1"/>
            <a:endParaRPr lang="en-US" sz="800" dirty="0" smtClean="0"/>
          </a:p>
          <a:p>
            <a:pPr lvl="2"/>
            <a:r>
              <a:rPr lang="en-US" dirty="0" smtClean="0">
                <a:solidFill>
                  <a:srgbClr val="FF0000"/>
                </a:solidFill>
              </a:rPr>
              <a:t>This participation also serves to increase employee morale.</a:t>
            </a:r>
            <a:endParaRPr lang="en-US" dirty="0">
              <a:solidFill>
                <a:srgbClr val="FF0000"/>
              </a:solidFill>
            </a:endParaRPr>
          </a:p>
        </p:txBody>
      </p:sp>
      <p:pic>
        <p:nvPicPr>
          <p:cNvPr id="3074" name="Picture 2" descr="C:\Users\MichaelM\AppData\Local\Microsoft\Windows\INetCache\IE\57ZPVCL6\motivate-featured[1].jpg"/>
          <p:cNvPicPr>
            <a:picLocks noChangeAspect="1" noChangeArrowheads="1"/>
          </p:cNvPicPr>
          <p:nvPr/>
        </p:nvPicPr>
        <p:blipFill>
          <a:blip r:embed="rId2" cstate="print"/>
          <a:srcRect/>
          <a:stretch>
            <a:fillRect/>
          </a:stretch>
        </p:blipFill>
        <p:spPr bwMode="auto">
          <a:xfrm>
            <a:off x="4361688" y="5110388"/>
            <a:ext cx="1785703" cy="1163412"/>
          </a:xfrm>
          <a:prstGeom prst="rect">
            <a:avLst/>
          </a:prstGeom>
          <a:noFill/>
        </p:spPr>
      </p:pic>
      <p:pic>
        <p:nvPicPr>
          <p:cNvPr id="7" name="Picture 6" descr="Participation matters!"/>
          <p:cNvPicPr/>
          <p:nvPr/>
        </p:nvPicPr>
        <p:blipFill>
          <a:blip r:embed="rId3" cstate="print"/>
          <a:srcRect/>
          <a:stretch>
            <a:fillRect/>
          </a:stretch>
        </p:blipFill>
        <p:spPr bwMode="auto">
          <a:xfrm>
            <a:off x="6324600" y="4800600"/>
            <a:ext cx="2805545" cy="205248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Directing</a:t>
            </a:r>
            <a:br>
              <a:rPr lang="en-US" dirty="0" smtClean="0"/>
            </a:br>
            <a:r>
              <a:rPr lang="en-US" sz="2000" dirty="0" smtClean="0"/>
              <a:t>Motivating Employees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Recognition and appreciation are often the best motivators</a:t>
            </a:r>
            <a:r>
              <a:rPr lang="en-US" dirty="0" smtClean="0"/>
              <a:t>.</a:t>
            </a:r>
          </a:p>
          <a:p>
            <a:endParaRPr lang="en-US" sz="800" dirty="0" smtClean="0"/>
          </a:p>
          <a:p>
            <a:pPr lvl="1"/>
            <a:r>
              <a:rPr lang="en-US" dirty="0" smtClean="0"/>
              <a:t>Employees who understand more about their effect on the financial success of the company may be induced to work harder for that success.</a:t>
            </a:r>
          </a:p>
          <a:p>
            <a:pPr lvl="1"/>
            <a:endParaRPr lang="en-US" sz="800" dirty="0" smtClean="0"/>
          </a:p>
          <a:p>
            <a:pPr lvl="2"/>
            <a:r>
              <a:rPr lang="en-US" dirty="0" smtClean="0">
                <a:solidFill>
                  <a:srgbClr val="FF0000"/>
                </a:solidFill>
              </a:rPr>
              <a:t>Managers who understand the needs and desires of workers can encourage their employees to work harder and more productively.</a:t>
            </a:r>
            <a:endParaRPr lang="en-US" dirty="0">
              <a:solidFill>
                <a:srgbClr val="FF0000"/>
              </a:solidFill>
            </a:endParaRPr>
          </a:p>
        </p:txBody>
      </p:sp>
      <p:pic>
        <p:nvPicPr>
          <p:cNvPr id="5" name="Picture 4" descr="Employee Motivation In The Workplace - 5 Steps employee motivation"/>
          <p:cNvPicPr/>
          <p:nvPr/>
        </p:nvPicPr>
        <p:blipFill>
          <a:blip r:embed="rId2" cstate="print"/>
          <a:srcRect/>
          <a:stretch>
            <a:fillRect/>
          </a:stretch>
        </p:blipFill>
        <p:spPr bwMode="auto">
          <a:xfrm>
            <a:off x="4876800" y="4343400"/>
            <a:ext cx="4114800" cy="2179851"/>
          </a:xfrm>
          <a:prstGeom prst="rect">
            <a:avLst/>
          </a:prstGeom>
          <a:noFill/>
          <a:ln w="9525">
            <a:noFill/>
            <a:miter lim="800000"/>
            <a:headEnd/>
            <a:tailEnd/>
          </a:ln>
        </p:spPr>
      </p:pic>
      <p:pic>
        <p:nvPicPr>
          <p:cNvPr id="4100" name="Picture 4" descr="C:\Users\MichaelM\AppData\Local\Microsoft\Windows\INetCache\IE\NA6TXAAW\Motivate-Resume-Writer[1].png"/>
          <p:cNvPicPr>
            <a:picLocks noChangeAspect="1" noChangeArrowheads="1"/>
          </p:cNvPicPr>
          <p:nvPr/>
        </p:nvPicPr>
        <p:blipFill>
          <a:blip r:embed="rId3" cstate="print"/>
          <a:srcRect/>
          <a:stretch>
            <a:fillRect/>
          </a:stretch>
        </p:blipFill>
        <p:spPr bwMode="auto">
          <a:xfrm>
            <a:off x="2895600" y="4800600"/>
            <a:ext cx="2362200" cy="13716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Planning, organizing, staffing, and directing are all important to the success of an organization, whether its objective is earning a profit or something else</a:t>
            </a:r>
            <a:r>
              <a:rPr lang="en-US" dirty="0" smtClean="0"/>
              <a:t>.</a:t>
            </a:r>
          </a:p>
          <a:p>
            <a:endParaRPr lang="en-US" sz="800" dirty="0" smtClean="0"/>
          </a:p>
          <a:p>
            <a:pPr lvl="1"/>
            <a:r>
              <a:rPr lang="en-US" dirty="0" smtClean="0">
                <a:solidFill>
                  <a:srgbClr val="FF0000"/>
                </a:solidFill>
              </a:rPr>
              <a:t>Controlling is the process of evaluating and correcting activities to keep the organization on course.</a:t>
            </a:r>
          </a:p>
        </p:txBody>
      </p:sp>
      <p:pic>
        <p:nvPicPr>
          <p:cNvPr id="5" name="Picture 4" descr="Businessman Controlling Business Progress Staying On The Arrow ..."/>
          <p:cNvPicPr/>
          <p:nvPr/>
        </p:nvPicPr>
        <p:blipFill>
          <a:blip r:embed="rId2" cstate="print"/>
          <a:srcRect/>
          <a:stretch>
            <a:fillRect/>
          </a:stretch>
        </p:blipFill>
        <p:spPr bwMode="auto">
          <a:xfrm>
            <a:off x="4038600" y="3886200"/>
            <a:ext cx="5105400" cy="2971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Controlling involves (5) activities</a:t>
            </a:r>
            <a:r>
              <a:rPr lang="en-US" dirty="0" smtClean="0"/>
              <a:t>:</a:t>
            </a:r>
          </a:p>
          <a:p>
            <a:endParaRPr lang="en-US" sz="800" dirty="0" smtClean="0"/>
          </a:p>
          <a:p>
            <a:pPr marL="731520" lvl="1" indent="-457200">
              <a:buFont typeface="+mj-lt"/>
              <a:buAutoNum type="arabicPeriod"/>
            </a:pPr>
            <a:r>
              <a:rPr lang="en-US" dirty="0" smtClean="0">
                <a:solidFill>
                  <a:srgbClr val="FF0000"/>
                </a:solidFill>
              </a:rPr>
              <a:t>Measuring performance</a:t>
            </a:r>
          </a:p>
          <a:p>
            <a:pPr marL="731520" lvl="1" indent="-457200">
              <a:buFont typeface="+mj-lt"/>
              <a:buAutoNum type="arabicPeriod"/>
            </a:pPr>
            <a:r>
              <a:rPr lang="en-US" dirty="0" smtClean="0">
                <a:solidFill>
                  <a:srgbClr val="FF0000"/>
                </a:solidFill>
              </a:rPr>
              <a:t>Comparing present performance with standards or objectives</a:t>
            </a:r>
          </a:p>
          <a:p>
            <a:pPr marL="731520" lvl="1" indent="-457200">
              <a:buFont typeface="+mj-lt"/>
              <a:buAutoNum type="arabicPeriod"/>
            </a:pPr>
            <a:r>
              <a:rPr lang="en-US" dirty="0" smtClean="0">
                <a:solidFill>
                  <a:srgbClr val="FF0000"/>
                </a:solidFill>
              </a:rPr>
              <a:t>Identifying deviations from the standards</a:t>
            </a:r>
          </a:p>
          <a:p>
            <a:pPr marL="731520" lvl="1" indent="-457200">
              <a:buFont typeface="+mj-lt"/>
              <a:buAutoNum type="arabicPeriod"/>
            </a:pPr>
            <a:r>
              <a:rPr lang="en-US" dirty="0" smtClean="0">
                <a:solidFill>
                  <a:srgbClr val="FF0000"/>
                </a:solidFill>
              </a:rPr>
              <a:t>Investigating the causes of deviations</a:t>
            </a:r>
          </a:p>
          <a:p>
            <a:pPr marL="731520" lvl="1" indent="-457200">
              <a:buFont typeface="+mj-lt"/>
              <a:buAutoNum type="arabicPeriod"/>
            </a:pPr>
            <a:r>
              <a:rPr lang="en-US" dirty="0" smtClean="0">
                <a:solidFill>
                  <a:srgbClr val="FF0000"/>
                </a:solidFill>
              </a:rPr>
              <a:t>Taking corrective action when necessary</a:t>
            </a:r>
            <a:endParaRPr lang="en-US" dirty="0">
              <a:solidFill>
                <a:srgbClr val="FF0000"/>
              </a:solidFill>
            </a:endParaRPr>
          </a:p>
        </p:txBody>
      </p:sp>
      <p:pic>
        <p:nvPicPr>
          <p:cNvPr id="5" name="Picture 4" descr="Controlling Liability Risks In Your Business | InsuranceHub"/>
          <p:cNvPicPr/>
          <p:nvPr/>
        </p:nvPicPr>
        <p:blipFill>
          <a:blip r:embed="rId2" cstate="print"/>
          <a:srcRect/>
          <a:stretch>
            <a:fillRect/>
          </a:stretch>
        </p:blipFill>
        <p:spPr bwMode="auto">
          <a:xfrm>
            <a:off x="4818888" y="4343400"/>
            <a:ext cx="4329730" cy="253538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For any organization to achieve its objectives, it must have resources to support operations, employees to make and sell the products, and financial resources to purchase additional goods and services, pay employees, and generally operate the business</a:t>
            </a:r>
            <a:r>
              <a:rPr lang="en-US" dirty="0" smtClean="0"/>
              <a:t>.</a:t>
            </a:r>
          </a:p>
          <a:p>
            <a:endParaRPr lang="en-US" sz="800" dirty="0" smtClean="0"/>
          </a:p>
          <a:p>
            <a:pPr lvl="1"/>
            <a:r>
              <a:rPr lang="en-US" sz="2100" dirty="0" smtClean="0">
                <a:solidFill>
                  <a:srgbClr val="FF0000"/>
                </a:solidFill>
              </a:rPr>
              <a:t>To accomplish this, it must also have one or more managers to        plan, organize, staff, direct, and control the work that goes on.</a:t>
            </a:r>
            <a:endParaRPr lang="en-US" sz="2100" dirty="0">
              <a:solidFill>
                <a:srgbClr val="FF0000"/>
              </a:solidFill>
            </a:endParaRPr>
          </a:p>
        </p:txBody>
      </p:sp>
      <p:pic>
        <p:nvPicPr>
          <p:cNvPr id="5" name="Picture 4" descr="What's the Difference Between Leadership and Management?"/>
          <p:cNvPicPr/>
          <p:nvPr/>
        </p:nvPicPr>
        <p:blipFill>
          <a:blip r:embed="rId2" cstate="print"/>
          <a:srcRect/>
          <a:stretch>
            <a:fillRect/>
          </a:stretch>
        </p:blipFill>
        <p:spPr bwMode="auto">
          <a:xfrm>
            <a:off x="2041779" y="4202545"/>
            <a:ext cx="5097018" cy="265545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Controlling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Controlling and planning are closely linked.  </a:t>
            </a:r>
          </a:p>
          <a:p>
            <a:endParaRPr lang="en-US" sz="800" u="sng" dirty="0" smtClean="0"/>
          </a:p>
          <a:p>
            <a:pPr lvl="1"/>
            <a:r>
              <a:rPr lang="en-US" dirty="0" smtClean="0"/>
              <a:t>Planning establishes goals and standards.</a:t>
            </a:r>
          </a:p>
          <a:p>
            <a:pPr lvl="1"/>
            <a:r>
              <a:rPr lang="en-US" dirty="0" smtClean="0"/>
              <a:t>By monitoring performance and comparing it with standards, managers can determine whether performance is on target.</a:t>
            </a:r>
          </a:p>
          <a:p>
            <a:pPr lvl="1"/>
            <a:endParaRPr lang="en-US" sz="800" dirty="0" smtClean="0"/>
          </a:p>
          <a:p>
            <a:pPr lvl="2"/>
            <a:r>
              <a:rPr lang="en-US" dirty="0" smtClean="0">
                <a:solidFill>
                  <a:srgbClr val="FF0000"/>
                </a:solidFill>
              </a:rPr>
              <a:t>When performance is substandard, management must determine why and take appropriate actions to get the firm back on course.</a:t>
            </a:r>
          </a:p>
          <a:p>
            <a:pPr lvl="2"/>
            <a:r>
              <a:rPr lang="en-US" dirty="0" smtClean="0">
                <a:solidFill>
                  <a:srgbClr val="FF0000"/>
                </a:solidFill>
              </a:rPr>
              <a:t>In short, the control function helps managers assess the success of their plans.  When outcomes of plans do not meet expectations, the control process facilitates revision of the plans.</a:t>
            </a:r>
            <a:endParaRPr lang="en-US" dirty="0">
              <a:solidFill>
                <a:srgbClr val="FF0000"/>
              </a:solidFill>
            </a:endParaRPr>
          </a:p>
        </p:txBody>
      </p:sp>
      <p:pic>
        <p:nvPicPr>
          <p:cNvPr id="5" name="Picture 4" descr="LeadStrategists"/>
          <p:cNvPicPr/>
          <p:nvPr/>
        </p:nvPicPr>
        <p:blipFill>
          <a:blip r:embed="rId2" cstate="print"/>
          <a:srcRect/>
          <a:stretch>
            <a:fillRect/>
          </a:stretch>
        </p:blipFill>
        <p:spPr bwMode="auto">
          <a:xfrm>
            <a:off x="6096000" y="5105400"/>
            <a:ext cx="3124200" cy="1782699"/>
          </a:xfrm>
          <a:prstGeom prst="rect">
            <a:avLst/>
          </a:prstGeom>
          <a:noFill/>
          <a:ln w="9525">
            <a:noFill/>
            <a:miter lim="800000"/>
            <a:headEnd/>
            <a:tailEnd/>
          </a:ln>
        </p:spPr>
      </p:pic>
      <p:pic>
        <p:nvPicPr>
          <p:cNvPr id="5123" name="Picture 3" descr="C:\Users\MichaelM\AppData\Local\Microsoft\Windows\INetCache\IE\57ZPVCL6\Target[1].png"/>
          <p:cNvPicPr>
            <a:picLocks noChangeAspect="1" noChangeArrowheads="1"/>
          </p:cNvPicPr>
          <p:nvPr/>
        </p:nvPicPr>
        <p:blipFill>
          <a:blip r:embed="rId3" cstate="print"/>
          <a:srcRect/>
          <a:stretch>
            <a:fillRect/>
          </a:stretch>
        </p:blipFill>
        <p:spPr bwMode="auto">
          <a:xfrm>
            <a:off x="4953000" y="5410200"/>
            <a:ext cx="990600" cy="8191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All managers, regardless of type of organization, perform the four functions previously discussed</a:t>
            </a:r>
            <a:r>
              <a:rPr lang="en-US" dirty="0" smtClean="0"/>
              <a:t>.</a:t>
            </a:r>
          </a:p>
          <a:p>
            <a:endParaRPr lang="en-US" sz="800" dirty="0" smtClean="0"/>
          </a:p>
          <a:p>
            <a:pPr lvl="1"/>
            <a:r>
              <a:rPr lang="en-US" dirty="0" smtClean="0"/>
              <a:t>But, in a large company with more than one manager, responsibilities must be divided and delegated.</a:t>
            </a:r>
          </a:p>
          <a:p>
            <a:pPr lvl="1"/>
            <a:endParaRPr lang="en-US" sz="800" dirty="0" smtClean="0"/>
          </a:p>
          <a:p>
            <a:pPr lvl="2"/>
            <a:r>
              <a:rPr lang="en-US" dirty="0" smtClean="0">
                <a:solidFill>
                  <a:srgbClr val="FF0000"/>
                </a:solidFill>
              </a:rPr>
              <a:t>The division of responsibility is generally achieved by establishing levels of management and areas of specialization – finance, marketing, and so on.</a:t>
            </a:r>
            <a:endParaRPr lang="en-US" dirty="0">
              <a:solidFill>
                <a:srgbClr val="FF0000"/>
              </a:solidFill>
            </a:endParaRPr>
          </a:p>
        </p:txBody>
      </p:sp>
      <p:pic>
        <p:nvPicPr>
          <p:cNvPr id="5" name="Picture 4" descr="Managers | Introduction to Business [Deprecated]"/>
          <p:cNvPicPr/>
          <p:nvPr/>
        </p:nvPicPr>
        <p:blipFill>
          <a:blip r:embed="rId2" cstate="print"/>
          <a:srcRect/>
          <a:stretch>
            <a:fillRect/>
          </a:stretch>
        </p:blipFill>
        <p:spPr bwMode="auto">
          <a:xfrm>
            <a:off x="5181600" y="4191000"/>
            <a:ext cx="3848100" cy="2590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Levels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Many organizations have multiple levels of management – top management, middle management, and first-line, or supervisory management</a:t>
            </a:r>
            <a:r>
              <a:rPr lang="en-US" dirty="0" smtClean="0"/>
              <a:t>.</a:t>
            </a:r>
          </a:p>
          <a:p>
            <a:endParaRPr lang="en-US" sz="800" dirty="0" smtClean="0"/>
          </a:p>
          <a:p>
            <a:pPr lvl="1"/>
            <a:r>
              <a:rPr lang="en-US" dirty="0" smtClean="0"/>
              <a:t>These levels form a pyramid.  And, as the pyramid shape implies, there are generally more middle managers than top managers and still more first-line managers.</a:t>
            </a:r>
          </a:p>
          <a:p>
            <a:pPr lvl="1"/>
            <a:endParaRPr lang="en-US" sz="800" dirty="0" smtClean="0"/>
          </a:p>
          <a:p>
            <a:pPr lvl="2"/>
            <a:r>
              <a:rPr lang="en-US" dirty="0" smtClean="0">
                <a:solidFill>
                  <a:srgbClr val="FF0000"/>
                </a:solidFill>
              </a:rPr>
              <a:t>Many small organizations may have only one manager, typically the owner, who assumes the responsibilities of all three levels.</a:t>
            </a:r>
            <a:endParaRPr lang="en-US" dirty="0">
              <a:solidFill>
                <a:srgbClr val="FF0000"/>
              </a:solidFill>
            </a:endParaRPr>
          </a:p>
        </p:txBody>
      </p:sp>
      <p:pic>
        <p:nvPicPr>
          <p:cNvPr id="5" name="Picture 4" descr="Management | Pacific Management"/>
          <p:cNvPicPr/>
          <p:nvPr/>
        </p:nvPicPr>
        <p:blipFill>
          <a:blip r:embed="rId2" cstate="print"/>
          <a:srcRect/>
          <a:stretch>
            <a:fillRect/>
          </a:stretch>
        </p:blipFill>
        <p:spPr bwMode="auto">
          <a:xfrm>
            <a:off x="6096000" y="4800600"/>
            <a:ext cx="3048000" cy="2057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Top Mangers include the president and other executives, such as the chief executive officer (CEO), chief financial officer (CFO), and the chief operations officer (COO), who have overall responsibility for the organization</a:t>
            </a:r>
            <a:r>
              <a:rPr lang="en-US" dirty="0" smtClean="0"/>
              <a:t>.</a:t>
            </a:r>
          </a:p>
          <a:p>
            <a:endParaRPr lang="en-US" sz="800" dirty="0" smtClean="0"/>
          </a:p>
          <a:p>
            <a:pPr lvl="1"/>
            <a:r>
              <a:rPr lang="en-US" dirty="0" smtClean="0"/>
              <a:t>In public corporations, even the CEO has a boss – the firm’s  Board of Directors.</a:t>
            </a:r>
            <a:endParaRPr lang="en-US" dirty="0"/>
          </a:p>
        </p:txBody>
      </p:sp>
      <p:pic>
        <p:nvPicPr>
          <p:cNvPr id="5" name="Picture 4" descr="Executive Meaning - YouTube"/>
          <p:cNvPicPr/>
          <p:nvPr/>
        </p:nvPicPr>
        <p:blipFill>
          <a:blip r:embed="rId2" cstate="print"/>
          <a:srcRect/>
          <a:stretch>
            <a:fillRect/>
          </a:stretch>
        </p:blipFill>
        <p:spPr bwMode="auto">
          <a:xfrm>
            <a:off x="4191000" y="4114800"/>
            <a:ext cx="4724400" cy="22002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Top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Top-level managers spend most of their time planning.   They make the organization’s strategic decisions, decisions that focus on overall scheme or key idea for using resources to take advantage of opportunities</a:t>
            </a:r>
            <a:r>
              <a:rPr lang="en-US" dirty="0" smtClean="0"/>
              <a:t>.</a:t>
            </a:r>
          </a:p>
          <a:p>
            <a:endParaRPr lang="en-US" sz="800" dirty="0" smtClean="0"/>
          </a:p>
          <a:p>
            <a:pPr lvl="1"/>
            <a:r>
              <a:rPr lang="en-US" dirty="0" smtClean="0">
                <a:solidFill>
                  <a:srgbClr val="0070C0"/>
                </a:solidFill>
              </a:rPr>
              <a:t>For example, they decide whether to add products, acquire companies, sell unprofitable business segments, and move into foreign markets.  They also represent their company to the public and to government regulators.</a:t>
            </a:r>
            <a:endParaRPr lang="en-US" dirty="0">
              <a:solidFill>
                <a:srgbClr val="0070C0"/>
              </a:solidFill>
            </a:endParaRPr>
          </a:p>
        </p:txBody>
      </p:sp>
      <p:pic>
        <p:nvPicPr>
          <p:cNvPr id="5" name="Picture 4" descr="What is BUSINESS EXECUTIVE? What does BUSINESS EXECUTIVE mean ..."/>
          <p:cNvPicPr/>
          <p:nvPr/>
        </p:nvPicPr>
        <p:blipFill>
          <a:blip r:embed="rId2" cstate="print"/>
          <a:srcRect/>
          <a:stretch>
            <a:fillRect/>
          </a:stretch>
        </p:blipFill>
        <p:spPr bwMode="auto">
          <a:xfrm>
            <a:off x="5257800" y="4800601"/>
            <a:ext cx="3886200" cy="2057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Diversity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Workforce diversity is an important issue in today’s corporations</a:t>
            </a:r>
            <a:r>
              <a:rPr lang="en-US" dirty="0" smtClean="0"/>
              <a:t>.  </a:t>
            </a:r>
          </a:p>
          <a:p>
            <a:endParaRPr lang="en-US" sz="800" dirty="0" smtClean="0"/>
          </a:p>
          <a:p>
            <a:pPr lvl="1"/>
            <a:r>
              <a:rPr lang="en-US" dirty="0" smtClean="0"/>
              <a:t>Effective managers at enlightened corporations have found that diversity is good for workers and for the bottom line.  </a:t>
            </a:r>
          </a:p>
          <a:p>
            <a:pPr lvl="1"/>
            <a:endParaRPr lang="en-US" sz="800" dirty="0" smtClean="0"/>
          </a:p>
          <a:p>
            <a:pPr lvl="2"/>
            <a:r>
              <a:rPr lang="en-US" dirty="0" smtClean="0">
                <a:solidFill>
                  <a:srgbClr val="FF0000"/>
                </a:solidFill>
              </a:rPr>
              <a:t>Putting together different kinds of people to solve problems often results in better solutions.</a:t>
            </a:r>
            <a:endParaRPr lang="en-US" dirty="0">
              <a:solidFill>
                <a:srgbClr val="FF0000"/>
              </a:solidFill>
            </a:endParaRPr>
          </a:p>
        </p:txBody>
      </p:sp>
      <p:pic>
        <p:nvPicPr>
          <p:cNvPr id="6" name="Picture 2" descr="C:\Users\MichaelM\AppData\Local\Microsoft\Windows\INetCache\IE\76VTN800\terapia-sistemica[1].jpg"/>
          <p:cNvPicPr>
            <a:picLocks noChangeAspect="1" noChangeArrowheads="1"/>
          </p:cNvPicPr>
          <p:nvPr/>
        </p:nvPicPr>
        <p:blipFill>
          <a:blip r:embed="rId2" cstate="print"/>
          <a:srcRect/>
          <a:stretch>
            <a:fillRect/>
          </a:stretch>
        </p:blipFill>
        <p:spPr bwMode="auto">
          <a:xfrm>
            <a:off x="5791200" y="3952394"/>
            <a:ext cx="3352800" cy="288713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Diversity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a:xfrm>
            <a:off x="301752" y="1527048"/>
            <a:ext cx="8503920" cy="4949952"/>
          </a:xfrm>
        </p:spPr>
        <p:txBody>
          <a:bodyPr>
            <a:normAutofit fontScale="77500" lnSpcReduction="20000"/>
          </a:bodyPr>
          <a:lstStyle/>
          <a:p>
            <a:r>
              <a:rPr lang="en-US" sz="2400" u="sng" dirty="0" smtClean="0"/>
              <a:t>Managers from companies devoted to workforce diversity devised five rules that make diversity recruiting work</a:t>
            </a:r>
            <a:r>
              <a:rPr lang="en-US" dirty="0" smtClean="0"/>
              <a:t>.</a:t>
            </a:r>
          </a:p>
          <a:p>
            <a:endParaRPr lang="en-US" sz="800" dirty="0" smtClean="0"/>
          </a:p>
          <a:p>
            <a:pPr marL="731520" lvl="1" indent="-457200">
              <a:buFont typeface="+mj-lt"/>
              <a:buAutoNum type="arabicPeriod"/>
            </a:pPr>
            <a:r>
              <a:rPr lang="en-US" u="sng" dirty="0" smtClean="0"/>
              <a:t>Involve Employees</a:t>
            </a:r>
          </a:p>
          <a:p>
            <a:pPr lvl="2"/>
            <a:r>
              <a:rPr lang="en-US" dirty="0" smtClean="0">
                <a:solidFill>
                  <a:srgbClr val="FF0000"/>
                </a:solidFill>
              </a:rPr>
              <a:t>Educate all employees on the tangible benefits of diversity recruiting to garner support and enthusiasm for those initiatives.</a:t>
            </a:r>
          </a:p>
          <a:p>
            <a:pPr marL="731520" lvl="1" indent="-457200">
              <a:buFont typeface="+mj-lt"/>
              <a:buAutoNum type="arabicPeriod"/>
            </a:pPr>
            <a:r>
              <a:rPr lang="en-US" u="sng" dirty="0" smtClean="0"/>
              <a:t>Communicate Diversity</a:t>
            </a:r>
          </a:p>
          <a:p>
            <a:pPr lvl="2"/>
            <a:r>
              <a:rPr lang="en-US" dirty="0" smtClean="0">
                <a:solidFill>
                  <a:srgbClr val="FF0000"/>
                </a:solidFill>
              </a:rPr>
              <a:t>Prospective employees are not likely to become excited about joining your company just because you say that your company is diversity-friendly – they need to see it.</a:t>
            </a:r>
          </a:p>
          <a:p>
            <a:pPr marL="731520" lvl="1" indent="-457200">
              <a:buFont typeface="+mj-lt"/>
              <a:buAutoNum type="arabicPeriod"/>
            </a:pPr>
            <a:r>
              <a:rPr lang="en-US" u="sng" dirty="0" smtClean="0"/>
              <a:t>Support Diversity Initiatives and Activities</a:t>
            </a:r>
          </a:p>
          <a:p>
            <a:pPr lvl="2"/>
            <a:r>
              <a:rPr lang="en-US" dirty="0" smtClean="0">
                <a:solidFill>
                  <a:srgbClr val="FF0000"/>
                </a:solidFill>
              </a:rPr>
              <a:t>By supporting community-based diversity organizations, your company will generate the priceless word of mouth publicity that will lead qualified diversity candidates to your company.</a:t>
            </a:r>
            <a:r>
              <a:rPr lang="en-US" dirty="0" smtClean="0"/>
              <a:t>	</a:t>
            </a:r>
          </a:p>
          <a:p>
            <a:pPr marL="731520" lvl="1" indent="-457200">
              <a:buFont typeface="+mj-lt"/>
              <a:buAutoNum type="arabicPeriod"/>
            </a:pPr>
            <a:r>
              <a:rPr lang="en-US" u="sng" dirty="0" smtClean="0"/>
              <a:t>Delegate Resources</a:t>
            </a:r>
          </a:p>
          <a:p>
            <a:pPr lvl="2"/>
            <a:r>
              <a:rPr lang="en-US" dirty="0" smtClean="0">
                <a:solidFill>
                  <a:srgbClr val="FF0000"/>
                </a:solidFill>
              </a:rPr>
              <a:t>If you are serious about diversity recruiting, you will need to spend some money getting your message out to the right places.</a:t>
            </a:r>
          </a:p>
          <a:p>
            <a:pPr marL="731520" lvl="1" indent="-457200">
              <a:buFont typeface="+mj-lt"/>
              <a:buAutoNum type="arabicPeriod"/>
            </a:pPr>
            <a:r>
              <a:rPr lang="en-US" u="sng" dirty="0" smtClean="0"/>
              <a:t>Promote Your Diversity Initiatives</a:t>
            </a:r>
          </a:p>
          <a:p>
            <a:pPr lvl="2"/>
            <a:r>
              <a:rPr lang="en-US" dirty="0" smtClean="0">
                <a:solidFill>
                  <a:srgbClr val="FF0000"/>
                </a:solidFill>
              </a:rPr>
              <a:t>Employers need to sell their company to prospective diversity employees and present them with a convincing case as to why their company is a good fit for the diversity candidate.</a:t>
            </a:r>
            <a:endParaRPr lang="en-US" dirty="0">
              <a:solidFill>
                <a:srgbClr val="FF0000"/>
              </a:solidFill>
            </a:endParaRPr>
          </a:p>
        </p:txBody>
      </p:sp>
      <p:pic>
        <p:nvPicPr>
          <p:cNvPr id="6" name="Picture 2" descr="C:\Users\MichaelM\AppData\Local\Microsoft\Windows\INetCache\IE\57ZPVCL6\image-20160307-31275-mlwc4c[1].jpg"/>
          <p:cNvPicPr>
            <a:picLocks noChangeAspect="1" noChangeArrowheads="1"/>
          </p:cNvPicPr>
          <p:nvPr/>
        </p:nvPicPr>
        <p:blipFill>
          <a:blip r:embed="rId2" cstate="print"/>
          <a:srcRect/>
          <a:stretch>
            <a:fillRect/>
          </a:stretch>
        </p:blipFill>
        <p:spPr bwMode="auto">
          <a:xfrm>
            <a:off x="5943600" y="228600"/>
            <a:ext cx="2362200" cy="990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Middle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Rather than making strategic decisions about the whole organization, Middle Mangers are responsible for tactical and operational planning that will implement the general guidelines established by top management</a:t>
            </a:r>
            <a:r>
              <a:rPr lang="en-US" dirty="0" smtClean="0"/>
              <a:t>.</a:t>
            </a:r>
          </a:p>
          <a:p>
            <a:endParaRPr lang="en-US" sz="800" dirty="0" smtClean="0"/>
          </a:p>
          <a:p>
            <a:pPr lvl="1"/>
            <a:r>
              <a:rPr lang="en-US" dirty="0" smtClean="0">
                <a:solidFill>
                  <a:srgbClr val="FF0000"/>
                </a:solidFill>
              </a:rPr>
              <a:t>Their responsibility is more narrowly focused than that of top managers.  They are involved in the specific operations of the firm and spend more time organizing than other mangers.</a:t>
            </a:r>
            <a:endParaRPr lang="en-US" dirty="0">
              <a:solidFill>
                <a:srgbClr val="FF0000"/>
              </a:solidFill>
            </a:endParaRPr>
          </a:p>
        </p:txBody>
      </p:sp>
      <p:pic>
        <p:nvPicPr>
          <p:cNvPr id="6" name="Picture 5" descr="Management pictograms - Vector stencils library"/>
          <p:cNvPicPr/>
          <p:nvPr/>
        </p:nvPicPr>
        <p:blipFill>
          <a:blip r:embed="rId2" cstate="print"/>
          <a:srcRect/>
          <a:stretch>
            <a:fillRect/>
          </a:stretch>
        </p:blipFill>
        <p:spPr bwMode="auto">
          <a:xfrm>
            <a:off x="6324600" y="4495801"/>
            <a:ext cx="2819400" cy="235758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First-Line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Most people get their management experience as First-Line Mangers, those who supervise workers and the daily operations of the organization</a:t>
            </a:r>
            <a:r>
              <a:rPr lang="en-US" dirty="0" smtClean="0"/>
              <a:t>.</a:t>
            </a:r>
          </a:p>
          <a:p>
            <a:endParaRPr lang="en-US" sz="800" dirty="0" smtClean="0"/>
          </a:p>
          <a:p>
            <a:pPr lvl="1"/>
            <a:r>
              <a:rPr lang="en-US" dirty="0" smtClean="0"/>
              <a:t>They are responsible for implementing the plans established by middle management and directing workers’ daily performance on the job.</a:t>
            </a:r>
          </a:p>
          <a:p>
            <a:pPr lvl="1"/>
            <a:endParaRPr lang="en-US" sz="800" dirty="0" smtClean="0"/>
          </a:p>
          <a:p>
            <a:pPr lvl="2"/>
            <a:r>
              <a:rPr lang="en-US" dirty="0" smtClean="0">
                <a:solidFill>
                  <a:srgbClr val="FF0000"/>
                </a:solidFill>
              </a:rPr>
              <a:t>They spend much of their time directing and controlling.</a:t>
            </a:r>
          </a:p>
        </p:txBody>
      </p:sp>
      <p:pic>
        <p:nvPicPr>
          <p:cNvPr id="5" name="Picture 4" descr="Our Courses | First Line Management (Level 4) | Business ..."/>
          <p:cNvPicPr/>
          <p:nvPr/>
        </p:nvPicPr>
        <p:blipFill>
          <a:blip r:embed="rId2" cstate="print"/>
          <a:srcRect/>
          <a:stretch>
            <a:fillRect/>
          </a:stretch>
        </p:blipFill>
        <p:spPr bwMode="auto">
          <a:xfrm>
            <a:off x="5396345" y="4565073"/>
            <a:ext cx="3733800" cy="229292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Areas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At each level there are managers who specialize in the basic functional areas of business: finance, production and operations, human resources (personnel), marketing, IT, and administration</a:t>
            </a:r>
            <a:r>
              <a:rPr lang="en-US" dirty="0" smtClean="0"/>
              <a:t>.</a:t>
            </a:r>
          </a:p>
          <a:p>
            <a:endParaRPr lang="en-US" sz="800" dirty="0" smtClean="0"/>
          </a:p>
          <a:p>
            <a:pPr lvl="1"/>
            <a:r>
              <a:rPr lang="en-US" sz="2000" dirty="0" smtClean="0">
                <a:solidFill>
                  <a:srgbClr val="FF0000"/>
                </a:solidFill>
              </a:rPr>
              <a:t>Each of these management area is important to a business’ success.  And, every company must have someone responsible for obtaining financial resources, transforming resources into finished products for the marketplace, hiring and/or dealing with staff, marketing goods and services, handling the firm’s IT resources, and managing a business segment or the overall business.</a:t>
            </a:r>
          </a:p>
        </p:txBody>
      </p:sp>
      <p:pic>
        <p:nvPicPr>
          <p:cNvPr id="6" name="Picture 5" descr="Functional area of Management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953000"/>
            <a:ext cx="3429000"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Importance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Management is a process designed to achieve an organization’s objectives by using its resources effectively and efficiently in a changing environment</a:t>
            </a:r>
            <a:r>
              <a:rPr lang="en-US" dirty="0" smtClean="0"/>
              <a:t>.</a:t>
            </a:r>
          </a:p>
          <a:p>
            <a:endParaRPr lang="en-US" sz="800" dirty="0" smtClean="0"/>
          </a:p>
          <a:p>
            <a:pPr lvl="1"/>
            <a:r>
              <a:rPr lang="en-US" sz="2000" u="sng" dirty="0" smtClean="0"/>
              <a:t>Effectively</a:t>
            </a:r>
            <a:r>
              <a:rPr lang="en-US" sz="2000" dirty="0" smtClean="0"/>
              <a:t> - having the intended result.</a:t>
            </a:r>
          </a:p>
          <a:p>
            <a:pPr lvl="1"/>
            <a:r>
              <a:rPr lang="en-US" sz="2000" u="sng" dirty="0" smtClean="0"/>
              <a:t>Efficiently</a:t>
            </a:r>
            <a:r>
              <a:rPr lang="en-US" sz="2000" dirty="0" smtClean="0"/>
              <a:t> - accomplishing the objectives with minimum resources.</a:t>
            </a:r>
          </a:p>
          <a:p>
            <a:pPr lvl="1"/>
            <a:endParaRPr lang="en-US" sz="800" dirty="0" smtClean="0"/>
          </a:p>
          <a:p>
            <a:pPr lvl="2"/>
            <a:r>
              <a:rPr lang="en-US" sz="1800" dirty="0" smtClean="0">
                <a:solidFill>
                  <a:srgbClr val="FF0000"/>
                </a:solidFill>
              </a:rPr>
              <a:t>Managers make decisions about the use of an organization’s resources and are concerned with (1) planning, (2) organizing, (3) directing, and   (4) controlling organizational activities to reach its objectives.</a:t>
            </a:r>
            <a:endParaRPr lang="en-US" sz="1800" dirty="0">
              <a:solidFill>
                <a:srgbClr val="FF0000"/>
              </a:solidFill>
            </a:endParaRPr>
          </a:p>
        </p:txBody>
      </p:sp>
      <p:pic>
        <p:nvPicPr>
          <p:cNvPr id="6" name="Picture 5" descr="Project manager assistant - Erasmus Life Budapest"/>
          <p:cNvPicPr/>
          <p:nvPr/>
        </p:nvPicPr>
        <p:blipFill>
          <a:blip r:embed="rId2" cstate="print"/>
          <a:srcRect/>
          <a:stretch>
            <a:fillRect/>
          </a:stretch>
        </p:blipFill>
        <p:spPr bwMode="auto">
          <a:xfrm>
            <a:off x="4818888" y="4724401"/>
            <a:ext cx="4325112" cy="21336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Areas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77500" lnSpcReduction="20000"/>
          </a:bodyPr>
          <a:lstStyle/>
          <a:p>
            <a:r>
              <a:rPr lang="en-US" u="sng" dirty="0" smtClean="0"/>
              <a:t>Financial Manager</a:t>
            </a:r>
          </a:p>
          <a:p>
            <a:pPr lvl="1"/>
            <a:r>
              <a:rPr lang="en-US" dirty="0" smtClean="0">
                <a:solidFill>
                  <a:srgbClr val="FF0000"/>
                </a:solidFill>
              </a:rPr>
              <a:t>Focus on obtaining the money needed for the successful operation of the organization and using that money in accordance with organizational goals.</a:t>
            </a:r>
          </a:p>
          <a:p>
            <a:r>
              <a:rPr lang="en-US" u="sng" dirty="0" smtClean="0"/>
              <a:t>Production and Operations Manager</a:t>
            </a:r>
          </a:p>
          <a:p>
            <a:pPr lvl="1"/>
            <a:r>
              <a:rPr lang="en-US" dirty="0" smtClean="0">
                <a:solidFill>
                  <a:srgbClr val="FF0000"/>
                </a:solidFill>
              </a:rPr>
              <a:t>Develop and administer the activities involved in transforming resources into goods, services, and ideas ready for the marketplace.</a:t>
            </a:r>
          </a:p>
          <a:p>
            <a:r>
              <a:rPr lang="en-US" u="sng" dirty="0" smtClean="0"/>
              <a:t>Human Resource Manager</a:t>
            </a:r>
          </a:p>
          <a:p>
            <a:pPr lvl="1"/>
            <a:r>
              <a:rPr lang="en-US" dirty="0" smtClean="0">
                <a:solidFill>
                  <a:srgbClr val="FF0000"/>
                </a:solidFill>
              </a:rPr>
              <a:t>Handle the staffing function and deals with EE’s in a formalized way.</a:t>
            </a:r>
          </a:p>
          <a:p>
            <a:r>
              <a:rPr lang="en-US" u="sng" dirty="0" smtClean="0"/>
              <a:t>Marketing Manager</a:t>
            </a:r>
          </a:p>
          <a:p>
            <a:pPr lvl="1"/>
            <a:r>
              <a:rPr lang="en-US" dirty="0" smtClean="0">
                <a:solidFill>
                  <a:srgbClr val="FF0000"/>
                </a:solidFill>
              </a:rPr>
              <a:t>Responsible for planning, pricing, and promoting products and making them available to customers through distribution.</a:t>
            </a:r>
          </a:p>
          <a:p>
            <a:r>
              <a:rPr lang="en-US" u="sng" dirty="0" smtClean="0"/>
              <a:t>Information Technology (IT) Manager</a:t>
            </a:r>
          </a:p>
          <a:p>
            <a:pPr lvl="1"/>
            <a:r>
              <a:rPr lang="en-US" dirty="0" smtClean="0">
                <a:solidFill>
                  <a:srgbClr val="FF0000"/>
                </a:solidFill>
              </a:rPr>
              <a:t>Responsible for implementing, maintaining, and controlling technology applications in business, such as computer networks.</a:t>
            </a:r>
          </a:p>
          <a:p>
            <a:r>
              <a:rPr lang="en-US" u="sng" dirty="0" smtClean="0"/>
              <a:t>Administrative Manager</a:t>
            </a:r>
          </a:p>
          <a:p>
            <a:pPr lvl="1"/>
            <a:r>
              <a:rPr lang="en-US" dirty="0" smtClean="0">
                <a:solidFill>
                  <a:srgbClr val="FF0000"/>
                </a:solidFill>
              </a:rPr>
              <a:t>Manage an entire business or a major segment of a business; do not specialize in a particular function.</a:t>
            </a:r>
            <a:endParaRPr lang="en-US" dirty="0">
              <a:solidFill>
                <a:srgbClr val="FF0000"/>
              </a:solidFill>
            </a:endParaRPr>
          </a:p>
        </p:txBody>
      </p:sp>
      <p:pic>
        <p:nvPicPr>
          <p:cNvPr id="5" name="Picture 4" descr="Management: Scope, concept &amp; Principles | RajRAS - Rajasthan RAS"/>
          <p:cNvPicPr/>
          <p:nvPr/>
        </p:nvPicPr>
        <p:blipFill>
          <a:blip r:embed="rId2" cstate="print"/>
          <a:srcRect/>
          <a:stretch>
            <a:fillRect/>
          </a:stretch>
        </p:blipFill>
        <p:spPr bwMode="auto">
          <a:xfrm>
            <a:off x="6214872" y="987552"/>
            <a:ext cx="2590800" cy="74346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Skills Needed by Managers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Managers are typically evaluated using the metrics of how effective and efficient they are</a:t>
            </a:r>
            <a:r>
              <a:rPr lang="en-US" dirty="0" smtClean="0"/>
              <a:t>.</a:t>
            </a:r>
          </a:p>
          <a:p>
            <a:endParaRPr lang="en-US" sz="800" dirty="0" smtClean="0"/>
          </a:p>
          <a:p>
            <a:pPr lvl="1"/>
            <a:r>
              <a:rPr lang="en-US" dirty="0" smtClean="0"/>
              <a:t>Managing effectively and efficiently requires certain skills:</a:t>
            </a:r>
          </a:p>
          <a:p>
            <a:pPr lvl="1"/>
            <a:endParaRPr lang="en-US" sz="800" dirty="0" smtClean="0"/>
          </a:p>
          <a:p>
            <a:pPr marL="1051560" lvl="2" indent="-457200">
              <a:buFont typeface="+mj-lt"/>
              <a:buAutoNum type="arabicPeriod"/>
            </a:pPr>
            <a:r>
              <a:rPr lang="en-US" dirty="0" smtClean="0">
                <a:solidFill>
                  <a:srgbClr val="FF0000"/>
                </a:solidFill>
              </a:rPr>
              <a:t>Technical Expertise</a:t>
            </a:r>
          </a:p>
          <a:p>
            <a:pPr marL="1051560" lvl="2" indent="-457200">
              <a:buFont typeface="+mj-lt"/>
              <a:buAutoNum type="arabicPeriod"/>
            </a:pPr>
            <a:r>
              <a:rPr lang="en-US" dirty="0" smtClean="0">
                <a:solidFill>
                  <a:srgbClr val="FF0000"/>
                </a:solidFill>
              </a:rPr>
              <a:t>Conceptual Skills</a:t>
            </a:r>
          </a:p>
          <a:p>
            <a:pPr marL="1051560" lvl="2" indent="-457200">
              <a:buFont typeface="+mj-lt"/>
              <a:buAutoNum type="arabicPeriod"/>
            </a:pPr>
            <a:r>
              <a:rPr lang="en-US" dirty="0" smtClean="0">
                <a:solidFill>
                  <a:srgbClr val="FF0000"/>
                </a:solidFill>
              </a:rPr>
              <a:t>Analytical Skills</a:t>
            </a:r>
          </a:p>
          <a:p>
            <a:pPr marL="1051560" lvl="2" indent="-457200">
              <a:buFont typeface="+mj-lt"/>
              <a:buAutoNum type="arabicPeriod"/>
            </a:pPr>
            <a:r>
              <a:rPr lang="en-US" dirty="0" smtClean="0">
                <a:solidFill>
                  <a:srgbClr val="FF0000"/>
                </a:solidFill>
              </a:rPr>
              <a:t>Human Relations Skills</a:t>
            </a:r>
          </a:p>
          <a:p>
            <a:pPr marL="1051560" lvl="2" indent="-457200">
              <a:buFont typeface="+mj-lt"/>
              <a:buAutoNum type="arabicPeriod"/>
            </a:pPr>
            <a:r>
              <a:rPr lang="en-US" dirty="0" smtClean="0">
                <a:solidFill>
                  <a:srgbClr val="FF0000"/>
                </a:solidFill>
              </a:rPr>
              <a:t>Leadership</a:t>
            </a:r>
            <a:endParaRPr lang="en-US" dirty="0">
              <a:solidFill>
                <a:srgbClr val="FF0000"/>
              </a:solidFill>
            </a:endParaRPr>
          </a:p>
        </p:txBody>
      </p:sp>
      <p:pic>
        <p:nvPicPr>
          <p:cNvPr id="5" name="Picture 4" descr="11 Time Management Tips For Every Girl. You Soon To Be Boss Lady."/>
          <p:cNvPicPr/>
          <p:nvPr/>
        </p:nvPicPr>
        <p:blipFill>
          <a:blip r:embed="rId2" cstate="print"/>
          <a:srcRect/>
          <a:stretch>
            <a:fillRect/>
          </a:stretch>
        </p:blipFill>
        <p:spPr bwMode="auto">
          <a:xfrm>
            <a:off x="4361688" y="3581400"/>
            <a:ext cx="4495800" cy="26670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Technical Expertise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Managers need Technical Expertise, specialized knowledge and training required to perform jobs related to their area of management</a:t>
            </a:r>
            <a:r>
              <a:rPr lang="en-US" dirty="0" smtClean="0"/>
              <a:t>.</a:t>
            </a:r>
          </a:p>
          <a:p>
            <a:endParaRPr lang="en-US" sz="800" dirty="0" smtClean="0"/>
          </a:p>
          <a:p>
            <a:pPr lvl="1"/>
            <a:r>
              <a:rPr lang="en-US" dirty="0" smtClean="0">
                <a:solidFill>
                  <a:srgbClr val="FF0000"/>
                </a:solidFill>
              </a:rPr>
              <a:t>Technical skills are most needed by first-line managers and are least critical to top-level managers.</a:t>
            </a:r>
            <a:endParaRPr lang="en-US" dirty="0">
              <a:solidFill>
                <a:srgbClr val="FF0000"/>
              </a:solidFill>
            </a:endParaRPr>
          </a:p>
        </p:txBody>
      </p:sp>
      <p:pic>
        <p:nvPicPr>
          <p:cNvPr id="6" name="Picture 5" descr="Alexa vs. the Enterprise Chatbot – IntraSee"/>
          <p:cNvPicPr/>
          <p:nvPr/>
        </p:nvPicPr>
        <p:blipFill>
          <a:blip r:embed="rId2" cstate="print"/>
          <a:srcRect/>
          <a:stretch>
            <a:fillRect/>
          </a:stretch>
        </p:blipFill>
        <p:spPr bwMode="auto">
          <a:xfrm>
            <a:off x="5029200" y="3886200"/>
            <a:ext cx="3810000" cy="23622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Conceptual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Conceptual skills, the ability to think in abstract terms, and to see how parts fit together to form the whole, are needed by all managers, but particularly top-level managers</a:t>
            </a:r>
            <a:r>
              <a:rPr lang="en-US" dirty="0" smtClean="0"/>
              <a:t>.</a:t>
            </a:r>
          </a:p>
          <a:p>
            <a:endParaRPr lang="en-US" sz="800" dirty="0" smtClean="0"/>
          </a:p>
          <a:p>
            <a:pPr lvl="1"/>
            <a:r>
              <a:rPr lang="en-US" dirty="0" smtClean="0"/>
              <a:t>Top management must be able to evaluate continually where the company will be in the future.</a:t>
            </a:r>
          </a:p>
          <a:p>
            <a:pPr lvl="1"/>
            <a:endParaRPr lang="en-US" sz="800" dirty="0" smtClean="0"/>
          </a:p>
          <a:p>
            <a:pPr lvl="2"/>
            <a:r>
              <a:rPr lang="en-US" dirty="0" smtClean="0">
                <a:solidFill>
                  <a:srgbClr val="FF0000"/>
                </a:solidFill>
              </a:rPr>
              <a:t>Conceptual skills also involve the ability to think creatively.</a:t>
            </a:r>
            <a:endParaRPr lang="en-US" dirty="0">
              <a:solidFill>
                <a:srgbClr val="FF0000"/>
              </a:solidFill>
            </a:endParaRPr>
          </a:p>
        </p:txBody>
      </p:sp>
      <p:pic>
        <p:nvPicPr>
          <p:cNvPr id="5" name="Picture 4" descr="Overview of management"/>
          <p:cNvPicPr/>
          <p:nvPr/>
        </p:nvPicPr>
        <p:blipFill>
          <a:blip r:embed="rId2" cstate="print"/>
          <a:srcRect/>
          <a:stretch>
            <a:fillRect/>
          </a:stretch>
        </p:blipFill>
        <p:spPr bwMode="auto">
          <a:xfrm>
            <a:off x="5181600" y="4191000"/>
            <a:ext cx="3962400" cy="2667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Analytical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Analytical skills refer to the ability to identify relevant issues and recognize their importance, understand the relationships between them, and perceive the underlying causes of a situation</a:t>
            </a:r>
            <a:r>
              <a:rPr lang="en-US" dirty="0" smtClean="0"/>
              <a:t>.</a:t>
            </a:r>
          </a:p>
          <a:p>
            <a:endParaRPr lang="en-US" sz="800" dirty="0" smtClean="0"/>
          </a:p>
          <a:p>
            <a:pPr lvl="1"/>
            <a:r>
              <a:rPr lang="en-US" dirty="0" smtClean="0"/>
              <a:t>When managers have identified critical factors and causes, they can take appropriate action.</a:t>
            </a:r>
          </a:p>
          <a:p>
            <a:pPr lvl="1"/>
            <a:endParaRPr lang="en-US" sz="800" dirty="0" smtClean="0"/>
          </a:p>
          <a:p>
            <a:pPr lvl="2"/>
            <a:r>
              <a:rPr lang="en-US" dirty="0" smtClean="0">
                <a:solidFill>
                  <a:srgbClr val="FF0000"/>
                </a:solidFill>
              </a:rPr>
              <a:t>To be analytical, it is necessary to think about a broad range of issues and to weigh different options before taking action.</a:t>
            </a:r>
            <a:endParaRPr lang="en-US" dirty="0">
              <a:solidFill>
                <a:srgbClr val="FF0000"/>
              </a:solidFill>
            </a:endParaRPr>
          </a:p>
        </p:txBody>
      </p:sp>
      <p:pic>
        <p:nvPicPr>
          <p:cNvPr id="5" name="Picture 4" descr="Analytical Skills Definition, List, and Examples"/>
          <p:cNvPicPr/>
          <p:nvPr/>
        </p:nvPicPr>
        <p:blipFill>
          <a:blip r:embed="rId2" cstate="print"/>
          <a:srcRect/>
          <a:stretch>
            <a:fillRect/>
          </a:stretch>
        </p:blipFill>
        <p:spPr bwMode="auto">
          <a:xfrm>
            <a:off x="5867400" y="4876800"/>
            <a:ext cx="3276600" cy="1981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Human Relations Skills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People skills, or Human Relations skills, are the ability to deal with people, both inside and outside the organization</a:t>
            </a:r>
            <a:r>
              <a:rPr lang="en-US" dirty="0" smtClean="0"/>
              <a:t>.</a:t>
            </a:r>
          </a:p>
          <a:p>
            <a:endParaRPr lang="en-US" sz="800" dirty="0" smtClean="0"/>
          </a:p>
          <a:p>
            <a:pPr lvl="1"/>
            <a:r>
              <a:rPr lang="en-US" dirty="0" smtClean="0">
                <a:solidFill>
                  <a:srgbClr val="FF0000"/>
                </a:solidFill>
              </a:rPr>
              <a:t>Those who can relate to others, communicate well with others, understand the needs of others, and show a true appreciation for others are generally more successful than managers who lack such skills.</a:t>
            </a:r>
            <a:endParaRPr lang="en-US" dirty="0">
              <a:solidFill>
                <a:srgbClr val="FF0000"/>
              </a:solidFill>
            </a:endParaRPr>
          </a:p>
        </p:txBody>
      </p:sp>
      <p:pic>
        <p:nvPicPr>
          <p:cNvPr id="5" name="Picture 4" descr="people skills in evangelism: forgotten and ignored | Glen Woods"/>
          <p:cNvPicPr/>
          <p:nvPr/>
        </p:nvPicPr>
        <p:blipFill>
          <a:blip r:embed="rId2" cstate="print"/>
          <a:srcRect/>
          <a:stretch>
            <a:fillRect/>
          </a:stretch>
        </p:blipFill>
        <p:spPr bwMode="auto">
          <a:xfrm>
            <a:off x="5181600" y="3733800"/>
            <a:ext cx="3654552" cy="251764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5.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Leadership is the ability to influence employees to work toward organizational goals</a:t>
            </a:r>
            <a:r>
              <a:rPr lang="en-US" dirty="0" smtClean="0"/>
              <a:t>.</a:t>
            </a:r>
          </a:p>
          <a:p>
            <a:endParaRPr lang="en-US" sz="800" dirty="0" smtClean="0"/>
          </a:p>
          <a:p>
            <a:pPr lvl="1"/>
            <a:r>
              <a:rPr lang="en-US" dirty="0" smtClean="0"/>
              <a:t>Strong leaders manage and pay attention to the culture of their organizations and the needs of their customers.</a:t>
            </a:r>
          </a:p>
          <a:p>
            <a:pPr lvl="1"/>
            <a:endParaRPr lang="en-US" sz="800" dirty="0" smtClean="0"/>
          </a:p>
          <a:p>
            <a:pPr lvl="2"/>
            <a:r>
              <a:rPr lang="en-US" dirty="0" smtClean="0">
                <a:solidFill>
                  <a:srgbClr val="FF0000"/>
                </a:solidFill>
              </a:rPr>
              <a:t>Managers are classified into three types based on leadership style:</a:t>
            </a:r>
          </a:p>
          <a:p>
            <a:pPr lvl="2"/>
            <a:endParaRPr lang="en-US" sz="800" dirty="0" smtClean="0"/>
          </a:p>
          <a:p>
            <a:pPr marL="1325880" lvl="3" indent="-457200">
              <a:buFont typeface="+mj-lt"/>
              <a:buAutoNum type="arabicPeriod"/>
            </a:pPr>
            <a:r>
              <a:rPr lang="en-US" dirty="0" smtClean="0">
                <a:solidFill>
                  <a:srgbClr val="0070C0"/>
                </a:solidFill>
              </a:rPr>
              <a:t>Autocratic Leaders</a:t>
            </a:r>
          </a:p>
          <a:p>
            <a:pPr marL="1325880" lvl="3" indent="-457200">
              <a:buFont typeface="+mj-lt"/>
              <a:buAutoNum type="arabicPeriod"/>
            </a:pPr>
            <a:r>
              <a:rPr lang="en-US" dirty="0" smtClean="0">
                <a:solidFill>
                  <a:srgbClr val="0070C0"/>
                </a:solidFill>
              </a:rPr>
              <a:t>Democratic Leaders</a:t>
            </a:r>
          </a:p>
          <a:p>
            <a:pPr marL="1325880" lvl="3" indent="-457200">
              <a:buFont typeface="+mj-lt"/>
              <a:buAutoNum type="arabicPeriod"/>
            </a:pPr>
            <a:r>
              <a:rPr lang="en-US" dirty="0" smtClean="0">
                <a:solidFill>
                  <a:srgbClr val="0070C0"/>
                </a:solidFill>
              </a:rPr>
              <a:t>Free-Rein Leaders</a:t>
            </a:r>
            <a:endParaRPr lang="en-US" dirty="0">
              <a:solidFill>
                <a:srgbClr val="0070C0"/>
              </a:solidFill>
            </a:endParaRPr>
          </a:p>
        </p:txBody>
      </p:sp>
      <p:pic>
        <p:nvPicPr>
          <p:cNvPr id="5" name="Picture 4" descr="The Core Leadership Skills You Need in Every Role | CCL"/>
          <p:cNvPicPr/>
          <p:nvPr/>
        </p:nvPicPr>
        <p:blipFill>
          <a:blip r:embed="rId2" cstate="print"/>
          <a:srcRect/>
          <a:stretch>
            <a:fillRect/>
          </a:stretch>
        </p:blipFill>
        <p:spPr bwMode="auto">
          <a:xfrm>
            <a:off x="4673600" y="4114800"/>
            <a:ext cx="4495800" cy="2743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Autocratic Leaders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Autocratic leaders make all the decisions and then tell employees what must be done and how to do it</a:t>
            </a:r>
            <a:r>
              <a:rPr lang="en-US" dirty="0" smtClean="0"/>
              <a:t>.</a:t>
            </a:r>
          </a:p>
          <a:p>
            <a:endParaRPr lang="en-US" sz="800" dirty="0" smtClean="0"/>
          </a:p>
          <a:p>
            <a:pPr lvl="1"/>
            <a:r>
              <a:rPr lang="en-US" dirty="0" smtClean="0">
                <a:solidFill>
                  <a:srgbClr val="FF0000"/>
                </a:solidFill>
              </a:rPr>
              <a:t>They generally use their authority and economic rewards to get employees to comply with their directions.</a:t>
            </a:r>
            <a:endParaRPr lang="en-US" dirty="0">
              <a:solidFill>
                <a:srgbClr val="FF0000"/>
              </a:solidFill>
            </a:endParaRPr>
          </a:p>
        </p:txBody>
      </p:sp>
      <p:pic>
        <p:nvPicPr>
          <p:cNvPr id="5" name="Picture 4" descr="How autocratic leaders make strong independent decisions"/>
          <p:cNvPicPr/>
          <p:nvPr/>
        </p:nvPicPr>
        <p:blipFill>
          <a:blip r:embed="rId2" cstate="print"/>
          <a:srcRect/>
          <a:stretch>
            <a:fillRect/>
          </a:stretch>
        </p:blipFill>
        <p:spPr bwMode="auto">
          <a:xfrm>
            <a:off x="1676400" y="3429000"/>
            <a:ext cx="5943600" cy="292097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Democratic Leaders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Democratic leaders involve their employees in decisions</a:t>
            </a:r>
            <a:r>
              <a:rPr lang="en-US" dirty="0" smtClean="0"/>
              <a:t>.</a:t>
            </a:r>
          </a:p>
          <a:p>
            <a:endParaRPr lang="en-US" sz="800" dirty="0" smtClean="0"/>
          </a:p>
          <a:p>
            <a:pPr lvl="1"/>
            <a:r>
              <a:rPr lang="en-US" dirty="0" smtClean="0">
                <a:solidFill>
                  <a:srgbClr val="FF0000"/>
                </a:solidFill>
              </a:rPr>
              <a:t>The manager presents a situation and encourages their subordinates to express opinions and contribute ideas.  The manager considers the EE’s point of view and makes decision.</a:t>
            </a:r>
            <a:endParaRPr lang="en-US" dirty="0">
              <a:solidFill>
                <a:srgbClr val="FF0000"/>
              </a:solidFill>
            </a:endParaRPr>
          </a:p>
        </p:txBody>
      </p:sp>
      <p:pic>
        <p:nvPicPr>
          <p:cNvPr id="5" name="Picture 4" descr="Leadership Styles with Examples"/>
          <p:cNvPicPr/>
          <p:nvPr/>
        </p:nvPicPr>
        <p:blipFill>
          <a:blip r:embed="rId2" cstate="print"/>
          <a:srcRect/>
          <a:stretch>
            <a:fillRect/>
          </a:stretch>
        </p:blipFill>
        <p:spPr bwMode="auto">
          <a:xfrm>
            <a:off x="2209800" y="3429000"/>
            <a:ext cx="4876800" cy="30861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Free-Rein Leaders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Free-Rein leaders let their EE’s work without much interference</a:t>
            </a:r>
            <a:r>
              <a:rPr lang="en-US" dirty="0" smtClean="0"/>
              <a:t>.</a:t>
            </a:r>
          </a:p>
          <a:p>
            <a:endParaRPr lang="en-US" sz="800" dirty="0" smtClean="0"/>
          </a:p>
          <a:p>
            <a:pPr lvl="1"/>
            <a:r>
              <a:rPr lang="en-US" dirty="0" smtClean="0">
                <a:solidFill>
                  <a:srgbClr val="FF0000"/>
                </a:solidFill>
              </a:rPr>
              <a:t>The manager sets performance standards and allows employees to find their own way to meet them.</a:t>
            </a:r>
          </a:p>
          <a:p>
            <a:pPr lvl="1"/>
            <a:endParaRPr lang="en-US" sz="800" dirty="0" smtClean="0"/>
          </a:p>
          <a:p>
            <a:pPr lvl="2"/>
            <a:r>
              <a:rPr lang="en-US" dirty="0" smtClean="0">
                <a:solidFill>
                  <a:srgbClr val="0070C0"/>
                </a:solidFill>
              </a:rPr>
              <a:t>For this style to be effective, employees must know what the standards are, and they must be motivated to attain them.</a:t>
            </a:r>
          </a:p>
          <a:p>
            <a:pPr lvl="2"/>
            <a:r>
              <a:rPr lang="en-US" dirty="0" smtClean="0">
                <a:solidFill>
                  <a:srgbClr val="0070C0"/>
                </a:solidFill>
              </a:rPr>
              <a:t>This style can be a powerful motivator because it demonstrates a great deal of trust and confidence in EE.</a:t>
            </a:r>
            <a:endParaRPr lang="en-US" dirty="0">
              <a:solidFill>
                <a:srgbClr val="0070C0"/>
              </a:solidFill>
            </a:endParaRPr>
          </a:p>
        </p:txBody>
      </p:sp>
      <p:pic>
        <p:nvPicPr>
          <p:cNvPr id="5" name="Picture 4" descr="Leadership Styles"/>
          <p:cNvPicPr/>
          <p:nvPr/>
        </p:nvPicPr>
        <p:blipFill>
          <a:blip r:embed="rId2" cstate="print"/>
          <a:srcRect/>
          <a:stretch>
            <a:fillRect/>
          </a:stretch>
        </p:blipFill>
        <p:spPr bwMode="auto">
          <a:xfrm>
            <a:off x="5334000" y="4800601"/>
            <a:ext cx="3810000" cy="2057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Universal</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Management is universal.  It takes place not only in business, but also in government, the military, labor unions, hospitals, schools, and religious groups – any organization requiring the coordination of resources</a:t>
            </a:r>
            <a:r>
              <a:rPr lang="en-US" dirty="0" smtClean="0"/>
              <a:t>.</a:t>
            </a:r>
          </a:p>
          <a:p>
            <a:endParaRPr lang="en-US" sz="800" dirty="0" smtClean="0"/>
          </a:p>
          <a:p>
            <a:pPr lvl="1"/>
            <a:r>
              <a:rPr lang="en-US" dirty="0" smtClean="0">
                <a:solidFill>
                  <a:srgbClr val="FF0000"/>
                </a:solidFill>
              </a:rPr>
              <a:t>Every organization must acquire resources (people, services, raw materials and equipment, financial, and information) to effectively pursue its objectives and coordinate their use to turn out a final good or service. </a:t>
            </a:r>
            <a:endParaRPr lang="en-US" dirty="0">
              <a:solidFill>
                <a:srgbClr val="FF0000"/>
              </a:solidFill>
            </a:endParaRPr>
          </a:p>
        </p:txBody>
      </p:sp>
      <p:pic>
        <p:nvPicPr>
          <p:cNvPr id="6" name="Picture 5" descr="Project Resource Management | How to Acquire Resources | Edureka"/>
          <p:cNvPicPr/>
          <p:nvPr/>
        </p:nvPicPr>
        <p:blipFill>
          <a:blip r:embed="rId2" cstate="print"/>
          <a:srcRect/>
          <a:stretch>
            <a:fillRect/>
          </a:stretch>
        </p:blipFill>
        <p:spPr bwMode="auto">
          <a:xfrm>
            <a:off x="5105400" y="4419601"/>
            <a:ext cx="4038600" cy="2438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Leadership Styles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The effectiveness of the autocratic, democratic, and free-rein styles depends on several factors</a:t>
            </a:r>
            <a:r>
              <a:rPr lang="en-US" dirty="0" smtClean="0"/>
              <a:t>:</a:t>
            </a:r>
          </a:p>
          <a:p>
            <a:endParaRPr lang="en-US" sz="800" dirty="0" smtClean="0"/>
          </a:p>
          <a:p>
            <a:pPr marL="731520" lvl="1" indent="-457200">
              <a:buFont typeface="+mj-lt"/>
              <a:buAutoNum type="arabicPeriod"/>
            </a:pPr>
            <a:r>
              <a:rPr lang="en-US" dirty="0" smtClean="0">
                <a:solidFill>
                  <a:srgbClr val="FF0000"/>
                </a:solidFill>
              </a:rPr>
              <a:t>One consideration is the type of employees.</a:t>
            </a:r>
          </a:p>
          <a:p>
            <a:pPr marL="731520" lvl="1" indent="-457200">
              <a:buFont typeface="+mj-lt"/>
              <a:buAutoNum type="arabicPeriod"/>
            </a:pPr>
            <a:r>
              <a:rPr lang="en-US" dirty="0" smtClean="0">
                <a:solidFill>
                  <a:srgbClr val="FF0000"/>
                </a:solidFill>
              </a:rPr>
              <a:t>Other considerations are the manager’s abilities and the situation itself.</a:t>
            </a:r>
            <a:endParaRPr lang="en-US" dirty="0">
              <a:solidFill>
                <a:srgbClr val="FF0000"/>
              </a:solidFill>
            </a:endParaRPr>
          </a:p>
        </p:txBody>
      </p:sp>
      <p:pic>
        <p:nvPicPr>
          <p:cNvPr id="5" name="Picture 4" descr="3 Main Different Types of Leadership Styles Explained"/>
          <p:cNvPicPr/>
          <p:nvPr/>
        </p:nvPicPr>
        <p:blipFill>
          <a:blip r:embed="rId2" cstate="print"/>
          <a:srcRect/>
          <a:stretch>
            <a:fillRect/>
          </a:stretch>
        </p:blipFill>
        <p:spPr bwMode="auto">
          <a:xfrm>
            <a:off x="4419600" y="3581400"/>
            <a:ext cx="4598670" cy="302895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Contingency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Many managers are unable to use more than one style of leadership.  Some are even incapable of allowing their subordinates to participate in decision making</a:t>
            </a:r>
            <a:r>
              <a:rPr lang="en-US" dirty="0" smtClean="0"/>
              <a:t>.</a:t>
            </a:r>
          </a:p>
          <a:p>
            <a:endParaRPr lang="en-US" sz="800" dirty="0" smtClean="0"/>
          </a:p>
          <a:p>
            <a:pPr lvl="1"/>
            <a:r>
              <a:rPr lang="en-US" dirty="0" smtClean="0">
                <a:solidFill>
                  <a:srgbClr val="FF0000"/>
                </a:solidFill>
              </a:rPr>
              <a:t>Thus, what leadership style is “best” depends on specific circumstances, and effective managers will strive to adapt their leadership style as circumstances warrant.</a:t>
            </a:r>
            <a:endParaRPr lang="en-US" dirty="0">
              <a:solidFill>
                <a:srgbClr val="FF0000"/>
              </a:solidFill>
            </a:endParaRPr>
          </a:p>
        </p:txBody>
      </p:sp>
      <p:pic>
        <p:nvPicPr>
          <p:cNvPr id="6" name="Picture 5" descr="What is Contingency Model by Fred Fiedler - Dr. Vidya Hattangadi"/>
          <p:cNvPicPr/>
          <p:nvPr/>
        </p:nvPicPr>
        <p:blipFill>
          <a:blip r:embed="rId2" cstate="print"/>
          <a:srcRect/>
          <a:stretch>
            <a:fillRect/>
          </a:stretch>
        </p:blipFill>
        <p:spPr bwMode="auto">
          <a:xfrm>
            <a:off x="4648200" y="4038600"/>
            <a:ext cx="4191000" cy="227507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Authentic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r>
              <a:rPr lang="en-US" sz="2400" u="sng" dirty="0" smtClean="0"/>
              <a:t>Authentic leadership is a bit different from the other three leadership styles because it is not exclusive</a:t>
            </a:r>
            <a:r>
              <a:rPr lang="en-US" dirty="0" smtClean="0"/>
              <a:t>.</a:t>
            </a:r>
          </a:p>
          <a:p>
            <a:endParaRPr lang="en-US" sz="800" dirty="0" smtClean="0"/>
          </a:p>
          <a:p>
            <a:pPr lvl="1"/>
            <a:r>
              <a:rPr lang="en-US" dirty="0" smtClean="0">
                <a:solidFill>
                  <a:srgbClr val="FF0000"/>
                </a:solidFill>
              </a:rPr>
              <a:t>Authentic leaders are passionate about the goals and mission of the company, display corporate values in the workplace, and form long-term relationships with stakeholders.</a:t>
            </a:r>
          </a:p>
          <a:p>
            <a:pPr lvl="1"/>
            <a:endParaRPr lang="en-US" sz="800" dirty="0" smtClean="0"/>
          </a:p>
          <a:p>
            <a:pPr lvl="2"/>
            <a:r>
              <a:rPr lang="en-US" dirty="0" smtClean="0">
                <a:solidFill>
                  <a:srgbClr val="0070C0"/>
                </a:solidFill>
              </a:rPr>
              <a:t>While leaders might incorporate different leadership styles depending on the business and the situation, all leaders must be able to align employees behind a common vision to be effective.</a:t>
            </a:r>
          </a:p>
          <a:p>
            <a:pPr lvl="2"/>
            <a:r>
              <a:rPr lang="en-US" dirty="0" smtClean="0">
                <a:solidFill>
                  <a:srgbClr val="0070C0"/>
                </a:solidFill>
              </a:rPr>
              <a:t>Strong leaders also realize the value that employees can provide by participating in the firm’s organizational culture.</a:t>
            </a:r>
          </a:p>
        </p:txBody>
      </p:sp>
      <p:pic>
        <p:nvPicPr>
          <p:cNvPr id="8194" name="Picture 2" descr="C:\Users\MichaelM\AppData\Local\Microsoft\Windows\INetCache\IE\NA6TXAAW\stamp-924567_960_720[1].png"/>
          <p:cNvPicPr>
            <a:picLocks noChangeAspect="1" noChangeArrowheads="1"/>
          </p:cNvPicPr>
          <p:nvPr/>
        </p:nvPicPr>
        <p:blipFill>
          <a:blip r:embed="rId2" cstate="print"/>
          <a:srcRect/>
          <a:stretch>
            <a:fillRect/>
          </a:stretch>
        </p:blipFill>
        <p:spPr bwMode="auto">
          <a:xfrm>
            <a:off x="7044690" y="4959096"/>
            <a:ext cx="2099310" cy="182270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Successful Leadership</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Requirements for Successful Leadership</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Communicate objectives and expectations.</a:t>
            </a:r>
          </a:p>
          <a:p>
            <a:pPr marL="731520" lvl="1" indent="-457200">
              <a:buFont typeface="+mj-lt"/>
              <a:buAutoNum type="arabicPeriod"/>
            </a:pPr>
            <a:r>
              <a:rPr lang="en-US" sz="2000" dirty="0" smtClean="0">
                <a:solidFill>
                  <a:srgbClr val="FF0000"/>
                </a:solidFill>
              </a:rPr>
              <a:t>Gain the respect and trust of the stakeholders.</a:t>
            </a:r>
          </a:p>
          <a:p>
            <a:pPr marL="731520" lvl="1" indent="-457200">
              <a:buFont typeface="+mj-lt"/>
              <a:buAutoNum type="arabicPeriod"/>
            </a:pPr>
            <a:r>
              <a:rPr lang="en-US" sz="2000" dirty="0" smtClean="0">
                <a:solidFill>
                  <a:srgbClr val="FF0000"/>
                </a:solidFill>
              </a:rPr>
              <a:t>Develop shared values.</a:t>
            </a:r>
          </a:p>
          <a:p>
            <a:pPr marL="731520" lvl="1" indent="-457200">
              <a:buFont typeface="+mj-lt"/>
              <a:buAutoNum type="arabicPeriod"/>
            </a:pPr>
            <a:r>
              <a:rPr lang="en-US" sz="2000" dirty="0" smtClean="0">
                <a:solidFill>
                  <a:srgbClr val="FF0000"/>
                </a:solidFill>
              </a:rPr>
              <a:t>Acquire and share knowledge.</a:t>
            </a:r>
          </a:p>
          <a:p>
            <a:pPr marL="731520" lvl="1" indent="-457200">
              <a:buFont typeface="+mj-lt"/>
              <a:buAutoNum type="arabicPeriod"/>
            </a:pPr>
            <a:r>
              <a:rPr lang="en-US" sz="2000" dirty="0" smtClean="0">
                <a:solidFill>
                  <a:srgbClr val="FF0000"/>
                </a:solidFill>
              </a:rPr>
              <a:t>Empower employees to make decisions.</a:t>
            </a:r>
          </a:p>
          <a:p>
            <a:pPr marL="731520" lvl="1" indent="-457200">
              <a:buFont typeface="+mj-lt"/>
              <a:buAutoNum type="arabicPeriod"/>
            </a:pPr>
            <a:r>
              <a:rPr lang="en-US" sz="2000" dirty="0" smtClean="0">
                <a:solidFill>
                  <a:srgbClr val="FF0000"/>
                </a:solidFill>
              </a:rPr>
              <a:t>Be a role model for appropriate behavior.</a:t>
            </a:r>
          </a:p>
          <a:p>
            <a:pPr marL="731520" lvl="1" indent="-457200">
              <a:buFont typeface="+mj-lt"/>
              <a:buAutoNum type="arabicPeriod"/>
            </a:pPr>
            <a:r>
              <a:rPr lang="en-US" sz="2000" dirty="0" smtClean="0">
                <a:solidFill>
                  <a:srgbClr val="FF0000"/>
                </a:solidFill>
              </a:rPr>
              <a:t>Provide rewards and take action to achieve goals.</a:t>
            </a:r>
            <a:endParaRPr lang="en-US" sz="2000" dirty="0">
              <a:solidFill>
                <a:srgbClr val="FF0000"/>
              </a:solidFill>
            </a:endParaRPr>
          </a:p>
        </p:txBody>
      </p:sp>
      <p:pic>
        <p:nvPicPr>
          <p:cNvPr id="5" name="Picture 4" descr="10 Ways Successful Leaders Think Differently - Lolly Daskal ..."/>
          <p:cNvPicPr/>
          <p:nvPr/>
        </p:nvPicPr>
        <p:blipFill>
          <a:blip r:embed="rId2" cstate="print"/>
          <a:srcRect/>
          <a:stretch>
            <a:fillRect/>
          </a:stretch>
        </p:blipFill>
        <p:spPr bwMode="auto">
          <a:xfrm>
            <a:off x="4818888" y="4948382"/>
            <a:ext cx="4343400" cy="1905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Employee Empowerment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lstStyle/>
          <a:p>
            <a:r>
              <a:rPr lang="en-US" sz="2400" u="sng" dirty="0" smtClean="0"/>
              <a:t>Businesses are increasingly realizing the benefits of participative corporate cultures characterized by employee empowerment</a:t>
            </a:r>
            <a:r>
              <a:rPr lang="en-US" dirty="0" smtClean="0"/>
              <a:t>.</a:t>
            </a:r>
          </a:p>
          <a:p>
            <a:endParaRPr lang="en-US" sz="800" dirty="0" smtClean="0"/>
          </a:p>
          <a:p>
            <a:pPr lvl="1"/>
            <a:r>
              <a:rPr lang="en-US" dirty="0" smtClean="0"/>
              <a:t>Employee Empowerment occurs when employees are provided with the ability to take on responsibilities and make decisions about their jobs.</a:t>
            </a:r>
          </a:p>
          <a:p>
            <a:pPr lvl="1"/>
            <a:endParaRPr lang="en-US" sz="800" dirty="0" smtClean="0"/>
          </a:p>
          <a:p>
            <a:pPr lvl="2"/>
            <a:r>
              <a:rPr lang="en-US" dirty="0" smtClean="0">
                <a:solidFill>
                  <a:srgbClr val="FF0000"/>
                </a:solidFill>
              </a:rPr>
              <a:t>Employee empowerment does not mean that managers are not needed.  In fact, managers are important for guiding employees, setting goals, making major decisions, and other responsibilities.</a:t>
            </a:r>
            <a:endParaRPr lang="en-US" dirty="0">
              <a:solidFill>
                <a:srgbClr val="FF0000"/>
              </a:solidFill>
            </a:endParaRPr>
          </a:p>
        </p:txBody>
      </p:sp>
      <p:pic>
        <p:nvPicPr>
          <p:cNvPr id="5" name="Picture 4" descr="WorkL on Twitter: &quot;9 benefits of embracing employee empowerment in ..."/>
          <p:cNvPicPr/>
          <p:nvPr/>
        </p:nvPicPr>
        <p:blipFill>
          <a:blip r:embed="rId2" cstate="print"/>
          <a:srcRect/>
          <a:stretch>
            <a:fillRect/>
          </a:stretch>
        </p:blipFill>
        <p:spPr bwMode="auto">
          <a:xfrm>
            <a:off x="5715000" y="5181600"/>
            <a:ext cx="3276600" cy="15811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Participative Decision Making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Leaders who wish to empower EE’s adopt systems that support an EE’s ability to provide input and feedback on company decisions</a:t>
            </a:r>
            <a:r>
              <a:rPr lang="en-US" dirty="0" smtClean="0"/>
              <a:t>.</a:t>
            </a:r>
          </a:p>
          <a:p>
            <a:endParaRPr lang="en-US" sz="800" dirty="0" smtClean="0"/>
          </a:p>
          <a:p>
            <a:pPr lvl="1"/>
            <a:r>
              <a:rPr lang="en-US" dirty="0" smtClean="0"/>
              <a:t>Participative Decision Making, a type of decision making that involves both manager and employee input, supports employee empowerment within the organization.</a:t>
            </a:r>
          </a:p>
          <a:p>
            <a:pPr lvl="1"/>
            <a:endParaRPr lang="en-US" sz="800" dirty="0" smtClean="0"/>
          </a:p>
          <a:p>
            <a:pPr lvl="2"/>
            <a:r>
              <a:rPr lang="en-US" dirty="0" smtClean="0">
                <a:solidFill>
                  <a:srgbClr val="FF0000"/>
                </a:solidFill>
              </a:rPr>
              <a:t>Empowered employees feel like they have an active role in the organization’s success.</a:t>
            </a:r>
            <a:endParaRPr lang="en-US" dirty="0">
              <a:solidFill>
                <a:srgbClr val="FF0000"/>
              </a:solidFill>
            </a:endParaRPr>
          </a:p>
        </p:txBody>
      </p:sp>
      <p:pic>
        <p:nvPicPr>
          <p:cNvPr id="5" name="Picture 4" descr="Empowering People in the Workplace - Sarah Joseph"/>
          <p:cNvPicPr/>
          <p:nvPr/>
        </p:nvPicPr>
        <p:blipFill>
          <a:blip r:embed="rId2" cstate="print"/>
          <a:srcRect/>
          <a:stretch>
            <a:fillRect/>
          </a:stretch>
        </p:blipFill>
        <p:spPr bwMode="auto">
          <a:xfrm>
            <a:off x="5486400" y="4572000"/>
            <a:ext cx="3524250" cy="21717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Teamwork</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400" u="sng" dirty="0" smtClean="0"/>
              <a:t>Teamwork has often been an effective way for encouraging employee empowerment</a:t>
            </a:r>
            <a:r>
              <a:rPr lang="en-US" dirty="0" smtClean="0"/>
              <a:t>.</a:t>
            </a:r>
          </a:p>
          <a:p>
            <a:endParaRPr lang="en-US" sz="800" dirty="0" smtClean="0"/>
          </a:p>
          <a:p>
            <a:pPr lvl="1"/>
            <a:r>
              <a:rPr lang="en-US" dirty="0" smtClean="0"/>
              <a:t>Although decision making in teams is collective, the most effective teams are those in which all employees are encouraged to contribute their ideas and recommendations.</a:t>
            </a:r>
          </a:p>
          <a:p>
            <a:pPr lvl="1"/>
            <a:endParaRPr lang="en-US" sz="800" dirty="0" smtClean="0"/>
          </a:p>
          <a:p>
            <a:pPr lvl="2"/>
            <a:r>
              <a:rPr lang="en-US" dirty="0" smtClean="0">
                <a:solidFill>
                  <a:srgbClr val="FF0000"/>
                </a:solidFill>
              </a:rPr>
              <a:t>Because each EE can bring in their own unique insights, teams often result in innovative ideas or decisions that would not have been reached by only one or two people.</a:t>
            </a:r>
          </a:p>
        </p:txBody>
      </p:sp>
      <p:pic>
        <p:nvPicPr>
          <p:cNvPr id="5" name="Picture 4" descr="Business Teamwork Concept Flat People Characters Running Gears ..."/>
          <p:cNvPicPr/>
          <p:nvPr/>
        </p:nvPicPr>
        <p:blipFill>
          <a:blip r:embed="rId2" cstate="print"/>
          <a:srcRect/>
          <a:stretch>
            <a:fillRect/>
          </a:stretch>
        </p:blipFill>
        <p:spPr bwMode="auto">
          <a:xfrm>
            <a:off x="5638800" y="4800600"/>
            <a:ext cx="3352800" cy="193548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Teamwork</a:t>
            </a:r>
            <a:br>
              <a:rPr lang="en-US" dirty="0" smtClean="0"/>
            </a:br>
            <a:r>
              <a:rPr lang="en-US" sz="2000" dirty="0" smtClean="0"/>
              <a:t>Groupthink</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lstStyle/>
          <a:p>
            <a:r>
              <a:rPr lang="en-US" sz="2400" u="sng" dirty="0" smtClean="0"/>
              <a:t>However, truly empowering EE’s in team decision making can be difficult</a:t>
            </a:r>
            <a:r>
              <a:rPr lang="en-US" dirty="0" smtClean="0"/>
              <a:t>.</a:t>
            </a:r>
          </a:p>
          <a:p>
            <a:endParaRPr lang="en-US" sz="800" dirty="0" smtClean="0"/>
          </a:p>
          <a:p>
            <a:pPr lvl="1"/>
            <a:r>
              <a:rPr lang="en-US" sz="2000" dirty="0" smtClean="0"/>
              <a:t>It is quite common for more outspoken EE’s to dominate the team and engage in “groupthink,” in which team members go with the majority rather than what they think is the right decision.</a:t>
            </a:r>
          </a:p>
          <a:p>
            <a:pPr lvl="1"/>
            <a:endParaRPr lang="en-US" sz="800" dirty="0" smtClean="0"/>
          </a:p>
          <a:p>
            <a:pPr lvl="2"/>
            <a:r>
              <a:rPr lang="en-US" dirty="0" smtClean="0">
                <a:solidFill>
                  <a:srgbClr val="FF0000"/>
                </a:solidFill>
              </a:rPr>
              <a:t>Training EE’s how to listen to one another and provide relevant feedback can help prevent common challenges. Another way is to rotate team leaders so that no one person can assume dominance.</a:t>
            </a:r>
            <a:endParaRPr lang="en-US" dirty="0">
              <a:solidFill>
                <a:srgbClr val="FF0000"/>
              </a:solidFill>
            </a:endParaRPr>
          </a:p>
        </p:txBody>
      </p:sp>
      <p:pic>
        <p:nvPicPr>
          <p:cNvPr id="5" name="Picture 4" descr="How To Stop Groupthink And Make Meetings More Productive"/>
          <p:cNvPicPr/>
          <p:nvPr/>
        </p:nvPicPr>
        <p:blipFill>
          <a:blip r:embed="rId2" cstate="print"/>
          <a:srcRect/>
          <a:stretch>
            <a:fillRect/>
          </a:stretch>
        </p:blipFill>
        <p:spPr bwMode="auto">
          <a:xfrm>
            <a:off x="5029200" y="4800601"/>
            <a:ext cx="4114800" cy="20574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Decision Making</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400" u="sng" dirty="0" smtClean="0"/>
              <a:t>Decision Making is important in all management functions and at all levels, whether the decisions are on a strategic, tactical, or operational level</a:t>
            </a:r>
            <a:r>
              <a:rPr lang="en-US" dirty="0" smtClean="0"/>
              <a:t>.</a:t>
            </a:r>
          </a:p>
          <a:p>
            <a:endParaRPr lang="en-US" sz="800" dirty="0" smtClean="0"/>
          </a:p>
          <a:p>
            <a:pPr lvl="1"/>
            <a:r>
              <a:rPr lang="en-US" sz="2100" dirty="0" smtClean="0"/>
              <a:t>A systematic approach using the following six steps usually leads to more effective decision making:</a:t>
            </a:r>
          </a:p>
          <a:p>
            <a:pPr lvl="1"/>
            <a:endParaRPr lang="en-US" sz="800" dirty="0" smtClean="0"/>
          </a:p>
          <a:p>
            <a:pPr marL="1051560" lvl="2" indent="-457200">
              <a:buFont typeface="+mj-lt"/>
              <a:buAutoNum type="arabicPeriod"/>
            </a:pPr>
            <a:r>
              <a:rPr lang="en-US" sz="1900" dirty="0" smtClean="0">
                <a:solidFill>
                  <a:srgbClr val="FF0000"/>
                </a:solidFill>
              </a:rPr>
              <a:t>Recognize and define the decision situation.</a:t>
            </a:r>
          </a:p>
          <a:p>
            <a:pPr marL="1051560" lvl="2" indent="-457200">
              <a:buFont typeface="+mj-lt"/>
              <a:buAutoNum type="arabicPeriod"/>
            </a:pPr>
            <a:r>
              <a:rPr lang="en-US" sz="1900" dirty="0" smtClean="0">
                <a:solidFill>
                  <a:srgbClr val="FF0000"/>
                </a:solidFill>
              </a:rPr>
              <a:t>Develop options to resolve the situation (brainstorm).</a:t>
            </a:r>
          </a:p>
          <a:p>
            <a:pPr marL="1051560" lvl="2" indent="-457200">
              <a:buFont typeface="+mj-lt"/>
              <a:buAutoNum type="arabicPeriod"/>
            </a:pPr>
            <a:r>
              <a:rPr lang="en-US" sz="1900" dirty="0" smtClean="0">
                <a:solidFill>
                  <a:srgbClr val="FF0000"/>
                </a:solidFill>
              </a:rPr>
              <a:t>Analyze the options (assess appropriateness).</a:t>
            </a:r>
          </a:p>
          <a:p>
            <a:pPr marL="1051560" lvl="2" indent="-457200">
              <a:buFont typeface="+mj-lt"/>
              <a:buAutoNum type="arabicPeriod"/>
            </a:pPr>
            <a:r>
              <a:rPr lang="en-US" sz="1900" dirty="0" smtClean="0">
                <a:solidFill>
                  <a:srgbClr val="FF0000"/>
                </a:solidFill>
              </a:rPr>
              <a:t>Select the best option.  Reject the others.</a:t>
            </a:r>
          </a:p>
          <a:p>
            <a:pPr marL="1051560" lvl="2" indent="-457200">
              <a:buFont typeface="+mj-lt"/>
              <a:buAutoNum type="arabicPeriod"/>
            </a:pPr>
            <a:r>
              <a:rPr lang="en-US" sz="1900" dirty="0" smtClean="0">
                <a:solidFill>
                  <a:srgbClr val="FF0000"/>
                </a:solidFill>
              </a:rPr>
              <a:t>Implement the decision.  Put into action.</a:t>
            </a:r>
          </a:p>
          <a:p>
            <a:pPr marL="1051560" lvl="2" indent="-457200">
              <a:buFont typeface="+mj-lt"/>
              <a:buAutoNum type="arabicPeriod"/>
            </a:pPr>
            <a:r>
              <a:rPr lang="en-US" sz="1900" dirty="0" smtClean="0">
                <a:solidFill>
                  <a:srgbClr val="FF0000"/>
                </a:solidFill>
              </a:rPr>
              <a:t>Monitor the consequences of the decision.</a:t>
            </a:r>
          </a:p>
        </p:txBody>
      </p:sp>
      <p:pic>
        <p:nvPicPr>
          <p:cNvPr id="5" name="Picture 4" descr="Decision Making Skills for Children | Deeksha Blog"/>
          <p:cNvPicPr/>
          <p:nvPr/>
        </p:nvPicPr>
        <p:blipFill>
          <a:blip r:embed="rId2" cstate="print"/>
          <a:srcRect/>
          <a:stretch>
            <a:fillRect/>
          </a:stretch>
        </p:blipFill>
        <p:spPr bwMode="auto">
          <a:xfrm>
            <a:off x="6248400" y="4953000"/>
            <a:ext cx="2895600" cy="190804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Management in Practice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Management functions can be simplified into two basic activities</a:t>
            </a:r>
            <a:r>
              <a:rPr lang="en-US" dirty="0" smtClean="0"/>
              <a:t>:</a:t>
            </a:r>
          </a:p>
          <a:p>
            <a:endParaRPr lang="en-US" sz="800" dirty="0" smtClean="0"/>
          </a:p>
          <a:p>
            <a:pPr marL="731520" lvl="1" indent="-457200">
              <a:buFont typeface="+mj-lt"/>
              <a:buAutoNum type="arabicPeriod"/>
            </a:pPr>
            <a:r>
              <a:rPr lang="en-US" sz="2100" dirty="0" smtClean="0">
                <a:solidFill>
                  <a:srgbClr val="FF0000"/>
                </a:solidFill>
              </a:rPr>
              <a:t>Figuring out what to do despite uncertainty, great diversity, and an enormous amount of potentially relevant information.</a:t>
            </a:r>
          </a:p>
          <a:p>
            <a:pPr marL="731520" lvl="1" indent="-457200">
              <a:buFont typeface="+mj-lt"/>
              <a:buAutoNum type="arabicPeriod"/>
            </a:pPr>
            <a:r>
              <a:rPr lang="en-US" sz="2100" dirty="0" smtClean="0">
                <a:solidFill>
                  <a:srgbClr val="FF0000"/>
                </a:solidFill>
              </a:rPr>
              <a:t>Getting things done through a large and diverse set of people despite having little direct control over most of them.</a:t>
            </a:r>
          </a:p>
          <a:p>
            <a:pPr lvl="2">
              <a:buNone/>
            </a:pPr>
            <a:endParaRPr lang="en-US" dirty="0" smtClean="0"/>
          </a:p>
          <a:p>
            <a:pPr lvl="1"/>
            <a:endParaRPr lang="en-US" dirty="0"/>
          </a:p>
        </p:txBody>
      </p:sp>
      <p:pic>
        <p:nvPicPr>
          <p:cNvPr id="5" name="Picture 4" descr="Management in Practice - General Practice Awards"/>
          <p:cNvPicPr/>
          <p:nvPr/>
        </p:nvPicPr>
        <p:blipFill>
          <a:blip r:embed="rId2" cstate="print"/>
          <a:srcRect/>
          <a:stretch>
            <a:fillRect/>
          </a:stretch>
        </p:blipFill>
        <p:spPr bwMode="auto">
          <a:xfrm>
            <a:off x="1219200" y="4267200"/>
            <a:ext cx="4876800" cy="1905000"/>
          </a:xfrm>
          <a:prstGeom prst="rect">
            <a:avLst/>
          </a:prstGeom>
          <a:noFill/>
          <a:ln w="9525">
            <a:noFill/>
            <a:miter lim="800000"/>
            <a:headEnd/>
            <a:tailEnd/>
          </a:ln>
        </p:spPr>
      </p:pic>
      <p:pic>
        <p:nvPicPr>
          <p:cNvPr id="9218" name="Picture 2" descr="C:\Users\MichaelM\AppData\Local\Microsoft\Windows\INetCache\IE\57ZPVCL6\6790638564_35d6c26b34_b[1].jpg"/>
          <p:cNvPicPr>
            <a:picLocks noChangeAspect="1" noChangeArrowheads="1"/>
          </p:cNvPicPr>
          <p:nvPr/>
        </p:nvPicPr>
        <p:blipFill>
          <a:blip r:embed="rId3" cstate="print"/>
          <a:srcRect/>
          <a:stretch>
            <a:fillRect/>
          </a:stretch>
        </p:blipFill>
        <p:spPr bwMode="auto">
          <a:xfrm>
            <a:off x="6096000" y="4419600"/>
            <a:ext cx="1691640" cy="16916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Staffing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Employees are one of the most important resources in helping a business attain its objectives</a:t>
            </a:r>
            <a:r>
              <a:rPr lang="en-US" dirty="0" smtClean="0"/>
              <a:t>.</a:t>
            </a:r>
          </a:p>
          <a:p>
            <a:endParaRPr lang="en-US" sz="800" dirty="0" smtClean="0"/>
          </a:p>
          <a:p>
            <a:pPr lvl="1"/>
            <a:r>
              <a:rPr lang="en-US" dirty="0" smtClean="0"/>
              <a:t>Hiring people to carry out the work of an organization is known as staffing.</a:t>
            </a:r>
          </a:p>
          <a:p>
            <a:pPr lvl="1"/>
            <a:endParaRPr lang="en-US" sz="800" dirty="0" smtClean="0"/>
          </a:p>
          <a:p>
            <a:pPr lvl="2"/>
            <a:r>
              <a:rPr lang="en-US" dirty="0" smtClean="0">
                <a:solidFill>
                  <a:srgbClr val="FF0000"/>
                </a:solidFill>
              </a:rPr>
              <a:t>Beyond recruiting people for positions within the firm, managers must determine what skills are needed for specific jobs, how to motivate and train employees, how much to pay, what benefits to provide, and how to prepare employees for higher-level jobs in the firm at a later date.</a:t>
            </a:r>
            <a:endParaRPr lang="en-US" dirty="0">
              <a:solidFill>
                <a:srgbClr val="FF0000"/>
              </a:solidFill>
            </a:endParaRPr>
          </a:p>
        </p:txBody>
      </p:sp>
      <p:pic>
        <p:nvPicPr>
          <p:cNvPr id="5" name="Picture 4" descr="5 Top Human Resource Management Courses | AIHR Digital"/>
          <p:cNvPicPr/>
          <p:nvPr/>
        </p:nvPicPr>
        <p:blipFill>
          <a:blip r:embed="rId2" cstate="print"/>
          <a:srcRect/>
          <a:stretch>
            <a:fillRect/>
          </a:stretch>
        </p:blipFill>
        <p:spPr bwMode="auto">
          <a:xfrm>
            <a:off x="6248400" y="4876801"/>
            <a:ext cx="2983992" cy="1998232"/>
          </a:xfrm>
          <a:prstGeom prst="rect">
            <a:avLst/>
          </a:prstGeom>
          <a:noFill/>
          <a:ln w="9525">
            <a:noFill/>
            <a:miter lim="800000"/>
            <a:headEnd/>
            <a:tailEnd/>
          </a:ln>
        </p:spPr>
      </p:pic>
      <p:pic>
        <p:nvPicPr>
          <p:cNvPr id="1026" name="Picture 2" descr="C:\Users\MichaelM\AppData\Local\Microsoft\Windows\INetCache\IE\T5TVNH9H\image-150nw-256954240[1].jpg"/>
          <p:cNvPicPr>
            <a:picLocks noChangeAspect="1" noChangeArrowheads="1"/>
          </p:cNvPicPr>
          <p:nvPr/>
        </p:nvPicPr>
        <p:blipFill>
          <a:blip r:embed="rId3" cstate="print"/>
          <a:srcRect/>
          <a:stretch>
            <a:fillRect/>
          </a:stretch>
        </p:blipFill>
        <p:spPr bwMode="auto">
          <a:xfrm>
            <a:off x="4130041" y="4888346"/>
            <a:ext cx="1884139" cy="151245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Business Survey</a:t>
            </a:r>
            <a:endParaRPr lang="en-US" u="sng"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pic>
        <p:nvPicPr>
          <p:cNvPr id="5" name="Content Placeholder 4" descr="5 Ways Small Businesses Can Benefit From Using Surveys - Survey ..."/>
          <p:cNvPicPr>
            <a:picLocks noGrp="1"/>
          </p:cNvPicPr>
          <p:nvPr>
            <p:ph sz="quarter" idx="1"/>
          </p:nvPr>
        </p:nvPicPr>
        <p:blipFill>
          <a:blip r:embed="rId2" cstate="print"/>
          <a:srcRect/>
          <a:stretch>
            <a:fillRect/>
          </a:stretch>
        </p:blipFill>
        <p:spPr bwMode="auto">
          <a:xfrm>
            <a:off x="1295400" y="1905001"/>
            <a:ext cx="6629399" cy="4038600"/>
          </a:xfrm>
          <a:prstGeom prst="rect">
            <a:avLst/>
          </a:prstGeom>
          <a:noFill/>
          <a:ln w="9525">
            <a:noFill/>
            <a:miter lim="800000"/>
            <a:headEnd/>
            <a:tailEnd/>
          </a:ln>
        </p:spPr>
      </p:pic>
    </p:spTree>
    <p:extLst>
      <p:ext uri="{BB962C8B-B14F-4D97-AF65-F5344CB8AC3E}">
        <p14:creationId xmlns:p14="http://schemas.microsoft.com/office/powerpoint/2010/main" val="2170778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Managing for Quality and Competitiveness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Seven: Organization, Teamwork, and Communication</a:t>
            </a:r>
          </a:p>
        </p:txBody>
      </p:sp>
      <p:pic>
        <p:nvPicPr>
          <p:cNvPr id="8" name="Picture 7" descr="Chapter 8 Organization, Teamwork, and Communication.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2075688" y="2593848"/>
            <a:ext cx="5029200" cy="3581454"/>
          </a:xfrm>
          <a:prstGeom prst="rect">
            <a:avLst/>
          </a:prstGeom>
          <a:noFill/>
          <a:ln>
            <a:noFill/>
          </a:ln>
        </p:spPr>
      </p:pic>
    </p:spTree>
    <p:extLst>
      <p:ext uri="{BB962C8B-B14F-4D97-AF65-F5344CB8AC3E}">
        <p14:creationId xmlns:p14="http://schemas.microsoft.com/office/powerpoint/2010/main" val="42638817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400" u="sng" dirty="0" smtClean="0"/>
              <a:t>An organization’s structure determines how well it makes decisions and responds to problems, and it influences employee’s attitudes toward their work</a:t>
            </a:r>
            <a:r>
              <a:rPr lang="en-US" dirty="0" smtClean="0"/>
              <a:t>.</a:t>
            </a:r>
          </a:p>
          <a:p>
            <a:endParaRPr lang="en-US" sz="800" dirty="0" smtClean="0"/>
          </a:p>
          <a:p>
            <a:pPr lvl="1"/>
            <a:r>
              <a:rPr lang="en-US" dirty="0" smtClean="0">
                <a:solidFill>
                  <a:srgbClr val="FF0000"/>
                </a:solidFill>
              </a:rPr>
              <a:t>A suitable structure can minimize a business’s costs and maximized its efficiency.</a:t>
            </a:r>
            <a:endParaRPr lang="en-US" dirty="0">
              <a:solidFill>
                <a:srgbClr val="FF0000"/>
              </a:solidFill>
            </a:endParaRPr>
          </a:p>
        </p:txBody>
      </p:sp>
      <p:pic>
        <p:nvPicPr>
          <p:cNvPr id="5" name="Picture 4" descr="4 Types of Business Organizational Structures | by E. B. Kevin ..."/>
          <p:cNvPicPr/>
          <p:nvPr/>
        </p:nvPicPr>
        <p:blipFill>
          <a:blip r:embed="rId2" cstate="print"/>
          <a:srcRect/>
          <a:stretch>
            <a:fillRect/>
          </a:stretch>
        </p:blipFill>
        <p:spPr bwMode="auto">
          <a:xfrm>
            <a:off x="4343400" y="3733800"/>
            <a:ext cx="4495800" cy="2505075"/>
          </a:xfrm>
          <a:prstGeom prst="rect">
            <a:avLst/>
          </a:prstGeom>
          <a:noFill/>
          <a:ln w="9525">
            <a:noFill/>
            <a:miter lim="800000"/>
            <a:headEnd/>
            <a:tailEnd/>
          </a:ln>
        </p:spPr>
      </p:pic>
    </p:spTree>
    <p:extLst>
      <p:ext uri="{BB962C8B-B14F-4D97-AF65-F5344CB8AC3E}">
        <p14:creationId xmlns:p14="http://schemas.microsoft.com/office/powerpoint/2010/main" val="649014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Culture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lstStyle/>
          <a:p>
            <a:r>
              <a:rPr lang="en-US" sz="2400" u="sng" dirty="0" smtClean="0"/>
              <a:t>One of the most important aspects of organizing a business is determining its Organizational Culture, a firm’s shared values, beliefs, traditions, philosophies, rules, and role models for behavior</a:t>
            </a:r>
            <a:r>
              <a:rPr lang="en-US" dirty="0" smtClean="0"/>
              <a:t>.</a:t>
            </a:r>
          </a:p>
          <a:p>
            <a:endParaRPr lang="en-US" sz="800" dirty="0" smtClean="0"/>
          </a:p>
          <a:p>
            <a:pPr lvl="1"/>
            <a:r>
              <a:rPr lang="en-US" dirty="0" smtClean="0"/>
              <a:t>Also called corporate culture, an organizational culture exists in every organization, regardless of size, organizational type, product, or profit objective.</a:t>
            </a:r>
          </a:p>
          <a:p>
            <a:pPr lvl="1"/>
            <a:endParaRPr lang="en-US" sz="800" dirty="0" smtClean="0"/>
          </a:p>
          <a:p>
            <a:pPr lvl="2"/>
            <a:r>
              <a:rPr lang="en-US" dirty="0" smtClean="0">
                <a:solidFill>
                  <a:srgbClr val="FF0000"/>
                </a:solidFill>
              </a:rPr>
              <a:t>Sometimes behaviors, programs, and policies enhance and support the organizational culture.</a:t>
            </a:r>
            <a:endParaRPr lang="en-US" dirty="0">
              <a:solidFill>
                <a:srgbClr val="FF0000"/>
              </a:solidFill>
            </a:endParaRPr>
          </a:p>
        </p:txBody>
      </p:sp>
      <p:pic>
        <p:nvPicPr>
          <p:cNvPr id="5" name="Picture 4" descr="HRM - Organizational Culture - Tutorialspoint"/>
          <p:cNvPicPr/>
          <p:nvPr/>
        </p:nvPicPr>
        <p:blipFill>
          <a:blip r:embed="rId2" cstate="print"/>
          <a:srcRect/>
          <a:stretch>
            <a:fillRect/>
          </a:stretch>
        </p:blipFill>
        <p:spPr bwMode="auto">
          <a:xfrm>
            <a:off x="5181600" y="5029200"/>
            <a:ext cx="3962400" cy="1802130"/>
          </a:xfrm>
          <a:prstGeom prst="rect">
            <a:avLst/>
          </a:prstGeom>
          <a:noFill/>
          <a:ln w="9525">
            <a:noFill/>
            <a:miter lim="800000"/>
            <a:headEnd/>
            <a:tailEnd/>
          </a:ln>
        </p:spPr>
      </p:pic>
    </p:spTree>
    <p:extLst>
      <p:ext uri="{BB962C8B-B14F-4D97-AF65-F5344CB8AC3E}">
        <p14:creationId xmlns:p14="http://schemas.microsoft.com/office/powerpoint/2010/main" val="7873785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Culture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400" u="sng" dirty="0" smtClean="0"/>
              <a:t>A firm’s culture may be expressed formally through its mission statement, codes of ethics, memos, manuals, and ceremonies, but it is more commonly expressed informally</a:t>
            </a:r>
            <a:r>
              <a:rPr lang="en-US" dirty="0" smtClean="0"/>
              <a:t>.</a:t>
            </a:r>
          </a:p>
          <a:p>
            <a:endParaRPr lang="en-US" sz="800" dirty="0" smtClean="0"/>
          </a:p>
          <a:p>
            <a:pPr lvl="1"/>
            <a:r>
              <a:rPr lang="en-US" dirty="0" smtClean="0"/>
              <a:t>Examples of informal expressions of culture include dress codes (or the lack thereof), work habits, extracurricular activities and stories.  </a:t>
            </a:r>
          </a:p>
          <a:p>
            <a:pPr lvl="1"/>
            <a:endParaRPr lang="en-US" sz="800" dirty="0" smtClean="0"/>
          </a:p>
          <a:p>
            <a:pPr lvl="2"/>
            <a:r>
              <a:rPr lang="en-US" dirty="0" smtClean="0">
                <a:solidFill>
                  <a:srgbClr val="FF0000"/>
                </a:solidFill>
              </a:rPr>
              <a:t>Employees often learn the accepted standards through discussion with co-workers.</a:t>
            </a:r>
            <a:endParaRPr lang="en-US" dirty="0">
              <a:solidFill>
                <a:srgbClr val="FF0000"/>
              </a:solidFill>
            </a:endParaRPr>
          </a:p>
        </p:txBody>
      </p:sp>
      <p:pic>
        <p:nvPicPr>
          <p:cNvPr id="6" name="Picture 5" descr="Organizational Culture and its Shift Post-Covid Crisis"/>
          <p:cNvPicPr/>
          <p:nvPr/>
        </p:nvPicPr>
        <p:blipFill>
          <a:blip r:embed="rId2" cstate="print"/>
          <a:srcRect/>
          <a:stretch>
            <a:fillRect/>
          </a:stretch>
        </p:blipFill>
        <p:spPr bwMode="auto">
          <a:xfrm>
            <a:off x="5257800" y="4648201"/>
            <a:ext cx="3918527" cy="2209800"/>
          </a:xfrm>
          <a:prstGeom prst="rect">
            <a:avLst/>
          </a:prstGeom>
          <a:noFill/>
          <a:ln w="9525">
            <a:noFill/>
            <a:miter lim="800000"/>
            <a:headEnd/>
            <a:tailEnd/>
          </a:ln>
        </p:spPr>
      </p:pic>
    </p:spTree>
    <p:extLst>
      <p:ext uri="{BB962C8B-B14F-4D97-AF65-F5344CB8AC3E}">
        <p14:creationId xmlns:p14="http://schemas.microsoft.com/office/powerpoint/2010/main" val="3501015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Culture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lstStyle/>
          <a:p>
            <a:r>
              <a:rPr lang="en-US" sz="2400" u="sng" dirty="0" smtClean="0"/>
              <a:t>Organizational culture helps ensure that all members of a company share values and suggests rules for how to behave and deal with problems within the organization</a:t>
            </a:r>
            <a:r>
              <a:rPr lang="en-US" dirty="0" smtClean="0"/>
              <a:t>.</a:t>
            </a:r>
          </a:p>
          <a:p>
            <a:endParaRPr lang="en-US" sz="800" dirty="0" smtClean="0"/>
          </a:p>
          <a:p>
            <a:pPr lvl="1"/>
            <a:r>
              <a:rPr lang="en-US" dirty="0" smtClean="0"/>
              <a:t>Corporate culture and engagement is very important for organizational performance and employee satisfaction.</a:t>
            </a:r>
          </a:p>
          <a:p>
            <a:pPr lvl="1"/>
            <a:endParaRPr lang="en-US" sz="800" dirty="0" smtClean="0"/>
          </a:p>
          <a:p>
            <a:pPr lvl="2"/>
            <a:r>
              <a:rPr lang="en-US" dirty="0" smtClean="0">
                <a:solidFill>
                  <a:srgbClr val="FF0000"/>
                </a:solidFill>
              </a:rPr>
              <a:t>Establishing a positive organizational culture sets the tone for all other decisions, including building an efficient organizational structure.</a:t>
            </a:r>
            <a:endParaRPr lang="en-US" dirty="0">
              <a:solidFill>
                <a:srgbClr val="FF0000"/>
              </a:solidFill>
            </a:endParaRPr>
          </a:p>
        </p:txBody>
      </p:sp>
      <p:pic>
        <p:nvPicPr>
          <p:cNvPr id="5" name="Picture 4" descr="Corporate Culture"/>
          <p:cNvPicPr/>
          <p:nvPr/>
        </p:nvPicPr>
        <p:blipFill>
          <a:blip r:embed="rId2" cstate="print"/>
          <a:srcRect/>
          <a:stretch>
            <a:fillRect/>
          </a:stretch>
        </p:blipFill>
        <p:spPr bwMode="auto">
          <a:xfrm>
            <a:off x="5181600" y="4648200"/>
            <a:ext cx="3810000" cy="2133600"/>
          </a:xfrm>
          <a:prstGeom prst="rect">
            <a:avLst/>
          </a:prstGeom>
          <a:noFill/>
          <a:ln w="9525">
            <a:noFill/>
            <a:miter lim="800000"/>
            <a:headEnd/>
            <a:tailEnd/>
          </a:ln>
        </p:spPr>
      </p:pic>
      <p:pic>
        <p:nvPicPr>
          <p:cNvPr id="1027" name="Picture 3" descr="C:\Users\MichaelM\AppData\Local\Microsoft\Windows\INetCache\IE\76VTN800\core-values1[1].png"/>
          <p:cNvPicPr>
            <a:picLocks noChangeAspect="1" noChangeArrowheads="1"/>
          </p:cNvPicPr>
          <p:nvPr/>
        </p:nvPicPr>
        <p:blipFill>
          <a:blip r:embed="rId3" cstate="print"/>
          <a:srcRect/>
          <a:stretch>
            <a:fillRect/>
          </a:stretch>
        </p:blipFill>
        <p:spPr bwMode="auto">
          <a:xfrm>
            <a:off x="3733800" y="5029200"/>
            <a:ext cx="1372243" cy="1219200"/>
          </a:xfrm>
          <a:prstGeom prst="rect">
            <a:avLst/>
          </a:prstGeom>
          <a:noFill/>
        </p:spPr>
      </p:pic>
    </p:spTree>
    <p:extLst>
      <p:ext uri="{BB962C8B-B14F-4D97-AF65-F5344CB8AC3E}">
        <p14:creationId xmlns:p14="http://schemas.microsoft.com/office/powerpoint/2010/main" val="31977520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400" u="sng" dirty="0" smtClean="0"/>
              <a:t>Structure is the arrangement or relationship of positions within an organization</a:t>
            </a:r>
            <a:r>
              <a:rPr lang="en-US" dirty="0" smtClean="0"/>
              <a:t>.</a:t>
            </a:r>
          </a:p>
          <a:p>
            <a:endParaRPr lang="en-US" sz="800" dirty="0" smtClean="0"/>
          </a:p>
          <a:p>
            <a:pPr lvl="1"/>
            <a:r>
              <a:rPr lang="en-US" dirty="0" smtClean="0">
                <a:solidFill>
                  <a:srgbClr val="FF0000"/>
                </a:solidFill>
              </a:rPr>
              <a:t>Rarely is an organization, or any group of individuals working together, able to achieve common objectives without some form of structure, whether the structure is explicitly defined or only implied.</a:t>
            </a:r>
            <a:endParaRPr lang="en-US" dirty="0">
              <a:solidFill>
                <a:srgbClr val="FF0000"/>
              </a:solidFill>
            </a:endParaRPr>
          </a:p>
        </p:txBody>
      </p:sp>
      <p:pic>
        <p:nvPicPr>
          <p:cNvPr id="5" name="Picture 4" descr="What is organizational structure? - YouTube"/>
          <p:cNvPicPr/>
          <p:nvPr/>
        </p:nvPicPr>
        <p:blipFill>
          <a:blip r:embed="rId2" cstate="print"/>
          <a:srcRect/>
          <a:stretch>
            <a:fillRect/>
          </a:stretch>
        </p:blipFill>
        <p:spPr bwMode="auto">
          <a:xfrm>
            <a:off x="4267200" y="3657600"/>
            <a:ext cx="4648200" cy="2581275"/>
          </a:xfrm>
          <a:prstGeom prst="rect">
            <a:avLst/>
          </a:prstGeom>
          <a:noFill/>
          <a:ln w="9525">
            <a:noFill/>
            <a:miter lim="800000"/>
            <a:headEnd/>
            <a:tailEnd/>
          </a:ln>
        </p:spPr>
      </p:pic>
    </p:spTree>
    <p:extLst>
      <p:ext uri="{BB962C8B-B14F-4D97-AF65-F5344CB8AC3E}">
        <p14:creationId xmlns:p14="http://schemas.microsoft.com/office/powerpoint/2010/main" val="27857331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lstStyle/>
          <a:p>
            <a:r>
              <a:rPr lang="en-US" sz="2400" u="sng" dirty="0" smtClean="0"/>
              <a:t>Getting people to work together efficiently and coordinating the skills of diverse individuals require careful planning</a:t>
            </a:r>
            <a:r>
              <a:rPr lang="en-US" dirty="0" smtClean="0"/>
              <a:t>.</a:t>
            </a:r>
          </a:p>
          <a:p>
            <a:endParaRPr lang="en-US" sz="800" dirty="0" smtClean="0"/>
          </a:p>
          <a:p>
            <a:pPr lvl="1"/>
            <a:r>
              <a:rPr lang="en-US" dirty="0" smtClean="0"/>
              <a:t>Developing appropriate organizational structures is, therefore, a major challenge for managers in all organizations.</a:t>
            </a:r>
          </a:p>
          <a:p>
            <a:pPr lvl="1"/>
            <a:endParaRPr lang="en-US" sz="800" dirty="0" smtClean="0"/>
          </a:p>
          <a:p>
            <a:pPr lvl="2"/>
            <a:r>
              <a:rPr lang="en-US" dirty="0" smtClean="0">
                <a:solidFill>
                  <a:srgbClr val="FF0000"/>
                </a:solidFill>
              </a:rPr>
              <a:t>A organization’s structure develops when managers assign work tasks and activities to specific individual’s or work groups and coordinate the diverse activities to reach a firm’s objectives.</a:t>
            </a:r>
            <a:endParaRPr lang="en-US" dirty="0">
              <a:solidFill>
                <a:srgbClr val="FF0000"/>
              </a:solidFill>
            </a:endParaRPr>
          </a:p>
        </p:txBody>
      </p:sp>
      <p:pic>
        <p:nvPicPr>
          <p:cNvPr id="5" name="Picture 4" descr="Clipart organisation du travail 5 » Clipart Station"/>
          <p:cNvPicPr/>
          <p:nvPr/>
        </p:nvPicPr>
        <p:blipFill>
          <a:blip r:embed="rId2" cstate="print"/>
          <a:srcRect/>
          <a:stretch>
            <a:fillRect/>
          </a:stretch>
        </p:blipFill>
        <p:spPr bwMode="auto">
          <a:xfrm>
            <a:off x="5334000" y="4495800"/>
            <a:ext cx="3810000" cy="2357582"/>
          </a:xfrm>
          <a:prstGeom prst="rect">
            <a:avLst/>
          </a:prstGeom>
          <a:noFill/>
          <a:ln w="9525">
            <a:noFill/>
            <a:miter lim="800000"/>
            <a:headEnd/>
            <a:tailEnd/>
          </a:ln>
        </p:spPr>
      </p:pic>
    </p:spTree>
    <p:extLst>
      <p:ext uri="{BB962C8B-B14F-4D97-AF65-F5344CB8AC3E}">
        <p14:creationId xmlns:p14="http://schemas.microsoft.com/office/powerpoint/2010/main" val="1887059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Developing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lstStyle/>
          <a:p>
            <a:r>
              <a:rPr lang="en-US" sz="2400" u="sng" dirty="0" smtClean="0"/>
              <a:t>Mangers need to organize the structure of human, physical, and financial resources to achieve objectives in an effective and efficient manner</a:t>
            </a:r>
            <a:r>
              <a:rPr lang="en-US" dirty="0" smtClean="0"/>
              <a:t>.</a:t>
            </a:r>
          </a:p>
          <a:p>
            <a:endParaRPr lang="en-US" sz="800" dirty="0" smtClean="0"/>
          </a:p>
          <a:p>
            <a:pPr lvl="1"/>
            <a:r>
              <a:rPr lang="en-US" dirty="0" smtClean="0">
                <a:solidFill>
                  <a:srgbClr val="FF0000"/>
                </a:solidFill>
              </a:rPr>
              <a:t>Structuring an organization requires that management assign work tasks to specific individuals and departments and assign responsibility for the achievement of specific organizational objectives.</a:t>
            </a:r>
          </a:p>
          <a:p>
            <a:pPr lvl="2">
              <a:buNone/>
            </a:pPr>
            <a:endParaRPr lang="en-US" dirty="0"/>
          </a:p>
        </p:txBody>
      </p:sp>
      <p:pic>
        <p:nvPicPr>
          <p:cNvPr id="5" name="Picture 4" descr="dominos org chart - Lcm-ua.org"/>
          <p:cNvPicPr/>
          <p:nvPr/>
        </p:nvPicPr>
        <p:blipFill>
          <a:blip r:embed="rId2" cstate="print"/>
          <a:srcRect/>
          <a:stretch>
            <a:fillRect/>
          </a:stretch>
        </p:blipFill>
        <p:spPr bwMode="auto">
          <a:xfrm>
            <a:off x="5410200" y="4038600"/>
            <a:ext cx="3657600" cy="2743200"/>
          </a:xfrm>
          <a:prstGeom prst="rect">
            <a:avLst/>
          </a:prstGeom>
          <a:noFill/>
          <a:ln w="9525">
            <a:noFill/>
            <a:miter lim="800000"/>
            <a:headEnd/>
            <a:tailEnd/>
          </a:ln>
        </p:spPr>
      </p:pic>
    </p:spTree>
    <p:extLst>
      <p:ext uri="{BB962C8B-B14F-4D97-AF65-F5344CB8AC3E}">
        <p14:creationId xmlns:p14="http://schemas.microsoft.com/office/powerpoint/2010/main" val="30768819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Assigning Tasks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lstStyle/>
          <a:p>
            <a:r>
              <a:rPr lang="en-US" sz="2400" u="sng" dirty="0" smtClean="0"/>
              <a:t>For a business to earn profits from the sale of its products, its managers must first determine what activities are required to achieve its objectives</a:t>
            </a:r>
            <a:r>
              <a:rPr lang="en-US" dirty="0" smtClean="0"/>
              <a:t>.</a:t>
            </a:r>
          </a:p>
          <a:p>
            <a:endParaRPr lang="en-US" sz="800" dirty="0" smtClean="0"/>
          </a:p>
          <a:p>
            <a:pPr lvl="1"/>
            <a:r>
              <a:rPr lang="en-US" dirty="0" smtClean="0"/>
              <a:t>All these activities must be coordinated, assigned to work groups, and controlled.</a:t>
            </a:r>
          </a:p>
          <a:p>
            <a:pPr lvl="1"/>
            <a:endParaRPr lang="en-US" sz="800" dirty="0" smtClean="0"/>
          </a:p>
          <a:p>
            <a:pPr lvl="2"/>
            <a:r>
              <a:rPr lang="en-US" dirty="0" smtClean="0">
                <a:solidFill>
                  <a:srgbClr val="FF0000"/>
                </a:solidFill>
              </a:rPr>
              <a:t>Two important aspects of assigning these work activities are:        (1) specialization and (2) departmentalization.</a:t>
            </a:r>
            <a:endParaRPr lang="en-US" dirty="0">
              <a:solidFill>
                <a:srgbClr val="FF0000"/>
              </a:solidFill>
            </a:endParaRPr>
          </a:p>
        </p:txBody>
      </p:sp>
      <p:pic>
        <p:nvPicPr>
          <p:cNvPr id="5" name="Picture 4" descr="Assigning tasks"/>
          <p:cNvPicPr/>
          <p:nvPr/>
        </p:nvPicPr>
        <p:blipFill>
          <a:blip r:embed="rId2" cstate="print"/>
          <a:srcRect/>
          <a:stretch>
            <a:fillRect/>
          </a:stretch>
        </p:blipFill>
        <p:spPr bwMode="auto">
          <a:xfrm>
            <a:off x="5181600" y="4648200"/>
            <a:ext cx="3962400" cy="2198255"/>
          </a:xfrm>
          <a:prstGeom prst="rect">
            <a:avLst/>
          </a:prstGeom>
          <a:noFill/>
          <a:ln w="9525">
            <a:noFill/>
            <a:miter lim="800000"/>
            <a:headEnd/>
            <a:tailEnd/>
          </a:ln>
        </p:spPr>
      </p:pic>
    </p:spTree>
    <p:extLst>
      <p:ext uri="{BB962C8B-B14F-4D97-AF65-F5344CB8AC3E}">
        <p14:creationId xmlns:p14="http://schemas.microsoft.com/office/powerpoint/2010/main" val="134450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Management</a:t>
            </a:r>
            <a:br>
              <a:rPr lang="en-US" dirty="0" smtClean="0"/>
            </a:br>
            <a:r>
              <a:rPr lang="en-US" sz="2000" dirty="0" smtClean="0"/>
              <a:t>Downsizing</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Sometimes, managers must make the difficult decision to reduce the workforce</a:t>
            </a:r>
            <a:r>
              <a:rPr lang="en-US" dirty="0" smtClean="0"/>
              <a:t>.</a:t>
            </a:r>
          </a:p>
          <a:p>
            <a:endParaRPr lang="en-US" sz="800" dirty="0" smtClean="0"/>
          </a:p>
          <a:p>
            <a:pPr lvl="1"/>
            <a:r>
              <a:rPr lang="en-US" dirty="0" smtClean="0"/>
              <a:t>This is known as downsizing, the elimination of significant numbers of employees from an organization.</a:t>
            </a:r>
          </a:p>
          <a:p>
            <a:pPr lvl="1"/>
            <a:endParaRPr lang="en-US" sz="800" dirty="0" smtClean="0"/>
          </a:p>
          <a:p>
            <a:pPr lvl="2"/>
            <a:r>
              <a:rPr lang="en-US" dirty="0" smtClean="0">
                <a:solidFill>
                  <a:srgbClr val="FF0000"/>
                </a:solidFill>
              </a:rPr>
              <a:t>After downsizing, an effective manager will promote optimism, positive thinking, and minimize criticism and fault-finding.</a:t>
            </a:r>
            <a:endParaRPr lang="en-US" dirty="0">
              <a:solidFill>
                <a:srgbClr val="FF0000"/>
              </a:solidFill>
            </a:endParaRPr>
          </a:p>
        </p:txBody>
      </p:sp>
      <p:pic>
        <p:nvPicPr>
          <p:cNvPr id="5" name="Picture 4" descr="Business, company, downsizing, employee, factory, people, reduce icon"/>
          <p:cNvPicPr/>
          <p:nvPr/>
        </p:nvPicPr>
        <p:blipFill>
          <a:blip r:embed="rId2" cstate="print"/>
          <a:srcRect/>
          <a:stretch>
            <a:fillRect/>
          </a:stretch>
        </p:blipFill>
        <p:spPr bwMode="auto">
          <a:xfrm>
            <a:off x="5867400" y="4343400"/>
            <a:ext cx="3124200" cy="2327471"/>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Specialization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lstStyle/>
          <a:p>
            <a:r>
              <a:rPr lang="en-US" sz="2400" u="sng" dirty="0" smtClean="0"/>
              <a:t>After identifying all activities that must be accomplished, managers then break these activities down into specific tasks that can be handled by individual employees</a:t>
            </a:r>
            <a:r>
              <a:rPr lang="en-US" dirty="0" smtClean="0"/>
              <a:t>.</a:t>
            </a:r>
          </a:p>
          <a:p>
            <a:endParaRPr lang="en-US" sz="800" dirty="0" smtClean="0"/>
          </a:p>
          <a:p>
            <a:pPr lvl="1"/>
            <a:r>
              <a:rPr lang="en-US" dirty="0" smtClean="0"/>
              <a:t>Specialization is the division of labor into small, specific tasks and the assignment of employees to do a single task.</a:t>
            </a:r>
          </a:p>
          <a:p>
            <a:pPr lvl="1"/>
            <a:endParaRPr lang="en-US" sz="800" dirty="0" smtClean="0"/>
          </a:p>
          <a:p>
            <a:pPr lvl="2"/>
            <a:r>
              <a:rPr lang="en-US" dirty="0" smtClean="0">
                <a:solidFill>
                  <a:srgbClr val="FF0000"/>
                </a:solidFill>
              </a:rPr>
              <a:t>The rationale for specialization is efficiency. People can perform more efficiently if they master just one task rather than all tasks.</a:t>
            </a:r>
            <a:endParaRPr lang="en-US" dirty="0">
              <a:solidFill>
                <a:srgbClr val="FF0000"/>
              </a:solidFill>
            </a:endParaRPr>
          </a:p>
        </p:txBody>
      </p:sp>
      <p:pic>
        <p:nvPicPr>
          <p:cNvPr id="5" name="Picture 4" descr="Specialization"/>
          <p:cNvPicPr/>
          <p:nvPr/>
        </p:nvPicPr>
        <p:blipFill>
          <a:blip r:embed="rId2" cstate="print"/>
          <a:srcRect/>
          <a:stretch>
            <a:fillRect/>
          </a:stretch>
        </p:blipFill>
        <p:spPr bwMode="auto">
          <a:xfrm>
            <a:off x="5638800" y="4572000"/>
            <a:ext cx="3352800" cy="2022095"/>
          </a:xfrm>
          <a:prstGeom prst="rect">
            <a:avLst/>
          </a:prstGeom>
          <a:noFill/>
          <a:ln w="9525">
            <a:noFill/>
            <a:miter lim="800000"/>
            <a:headEnd/>
            <a:tailEnd/>
          </a:ln>
        </p:spPr>
      </p:pic>
      <p:pic>
        <p:nvPicPr>
          <p:cNvPr id="2050" name="Picture 2" descr="C:\Users\MichaelM\AppData\Local\Microsoft\Windows\INetCache\IE\57ZPVCL6\250px-Specialized_logo.svg[1].png"/>
          <p:cNvPicPr>
            <a:picLocks noChangeAspect="1" noChangeArrowheads="1"/>
          </p:cNvPicPr>
          <p:nvPr/>
        </p:nvPicPr>
        <p:blipFill>
          <a:blip r:embed="rId3" cstate="print"/>
          <a:srcRect/>
          <a:stretch>
            <a:fillRect/>
          </a:stretch>
        </p:blipFill>
        <p:spPr bwMode="auto">
          <a:xfrm>
            <a:off x="3429000" y="4800600"/>
            <a:ext cx="2476500" cy="838200"/>
          </a:xfrm>
          <a:prstGeom prst="rect">
            <a:avLst/>
          </a:prstGeom>
          <a:noFill/>
        </p:spPr>
      </p:pic>
    </p:spTree>
    <p:extLst>
      <p:ext uri="{BB962C8B-B14F-4D97-AF65-F5344CB8AC3E}">
        <p14:creationId xmlns:p14="http://schemas.microsoft.com/office/powerpoint/2010/main" val="1284775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400" u="sng" dirty="0" smtClean="0"/>
              <a:t>To save money and achieve the benefits of specialization, some companies outsource and hire temporary workers to provide key skills</a:t>
            </a:r>
            <a:r>
              <a:rPr lang="en-US" dirty="0" smtClean="0"/>
              <a:t>.</a:t>
            </a:r>
          </a:p>
          <a:p>
            <a:endParaRPr lang="en-US" sz="800" dirty="0" smtClean="0"/>
          </a:p>
          <a:p>
            <a:pPr lvl="1"/>
            <a:r>
              <a:rPr lang="en-US" dirty="0" smtClean="0"/>
              <a:t>Many highly skilled diverse, experienced workers are available through temp agencies.</a:t>
            </a:r>
          </a:p>
          <a:p>
            <a:pPr lvl="1"/>
            <a:endParaRPr lang="en-US" sz="800" dirty="0" smtClean="0"/>
          </a:p>
          <a:p>
            <a:pPr lvl="2"/>
            <a:r>
              <a:rPr lang="en-US" dirty="0" smtClean="0">
                <a:solidFill>
                  <a:srgbClr val="FF0000"/>
                </a:solidFill>
              </a:rPr>
              <a:t>Specialization means workers do not waste time shifting from one job to another, and training is easier.</a:t>
            </a:r>
          </a:p>
          <a:p>
            <a:pPr lvl="2"/>
            <a:r>
              <a:rPr lang="en-US" dirty="0" smtClean="0">
                <a:solidFill>
                  <a:srgbClr val="FF0000"/>
                </a:solidFill>
              </a:rPr>
              <a:t>However, efficiency is not the only motivation for specialization.  It occurs when the activities that must be performed within an organization are too numerous for one person to handle.</a:t>
            </a:r>
            <a:endParaRPr lang="en-US" dirty="0">
              <a:solidFill>
                <a:srgbClr val="FF0000"/>
              </a:solidFill>
            </a:endParaRPr>
          </a:p>
        </p:txBody>
      </p:sp>
      <p:pic>
        <p:nvPicPr>
          <p:cNvPr id="5" name="Picture 4" descr="Specialization Meaning - YouTube"/>
          <p:cNvPicPr/>
          <p:nvPr/>
        </p:nvPicPr>
        <p:blipFill>
          <a:blip r:embed="rId2" cstate="print"/>
          <a:srcRect/>
          <a:stretch>
            <a:fillRect/>
          </a:stretch>
        </p:blipFill>
        <p:spPr bwMode="auto">
          <a:xfrm>
            <a:off x="6172200" y="5486401"/>
            <a:ext cx="2992582" cy="1380836"/>
          </a:xfrm>
          <a:prstGeom prst="rect">
            <a:avLst/>
          </a:prstGeom>
          <a:noFill/>
          <a:ln w="9525">
            <a:noFill/>
            <a:miter lim="800000"/>
            <a:headEnd/>
            <a:tailEnd/>
          </a:ln>
        </p:spPr>
      </p:pic>
    </p:spTree>
    <p:extLst>
      <p:ext uri="{BB962C8B-B14F-4D97-AF65-F5344CB8AC3E}">
        <p14:creationId xmlns:p14="http://schemas.microsoft.com/office/powerpoint/2010/main" val="586152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Overspecialization can have negative consequences</a:t>
            </a:r>
            <a:r>
              <a:rPr lang="en-US" dirty="0" smtClean="0"/>
              <a:t>.</a:t>
            </a:r>
          </a:p>
          <a:p>
            <a:endParaRPr lang="en-US" sz="800" dirty="0" smtClean="0"/>
          </a:p>
          <a:p>
            <a:pPr lvl="1"/>
            <a:r>
              <a:rPr lang="en-US" dirty="0" smtClean="0"/>
              <a:t>Employees may become bored and dissatisfied with their jobs, and the result of their unhappiness is likely to be poor quality work, more injuries, and high employee turnover.</a:t>
            </a:r>
          </a:p>
          <a:p>
            <a:pPr lvl="1"/>
            <a:endParaRPr lang="en-US" sz="800" dirty="0" smtClean="0"/>
          </a:p>
          <a:p>
            <a:pPr lvl="2"/>
            <a:r>
              <a:rPr lang="en-US" dirty="0" smtClean="0">
                <a:solidFill>
                  <a:srgbClr val="FF0000"/>
                </a:solidFill>
              </a:rPr>
              <a:t>Some organizations allow job rotation so that employees do not become dissatisfied and leave.</a:t>
            </a:r>
          </a:p>
          <a:p>
            <a:pPr lvl="2"/>
            <a:r>
              <a:rPr lang="en-US" dirty="0" smtClean="0">
                <a:solidFill>
                  <a:srgbClr val="FF0000"/>
                </a:solidFill>
              </a:rPr>
              <a:t>Although some degree of specialization is necessary for efficiency, because of differences in skills, abilities, and interests, all people are not equally suited for all jobs.</a:t>
            </a:r>
          </a:p>
        </p:txBody>
      </p:sp>
      <p:pic>
        <p:nvPicPr>
          <p:cNvPr id="5" name="Picture 4" descr="What is INTERACTIVE SPECIALIZATION? What does INTERACTIVE ..."/>
          <p:cNvPicPr/>
          <p:nvPr/>
        </p:nvPicPr>
        <p:blipFill>
          <a:blip r:embed="rId2" cstate="print"/>
          <a:srcRect/>
          <a:stretch>
            <a:fillRect/>
          </a:stretch>
        </p:blipFill>
        <p:spPr bwMode="auto">
          <a:xfrm>
            <a:off x="5105400" y="4876801"/>
            <a:ext cx="4024745" cy="1981200"/>
          </a:xfrm>
          <a:prstGeom prst="rect">
            <a:avLst/>
          </a:prstGeom>
          <a:noFill/>
          <a:ln w="9525">
            <a:noFill/>
            <a:miter lim="800000"/>
            <a:headEnd/>
            <a:tailEnd/>
          </a:ln>
        </p:spPr>
      </p:pic>
    </p:spTree>
    <p:extLst>
      <p:ext uri="{BB962C8B-B14F-4D97-AF65-F5344CB8AC3E}">
        <p14:creationId xmlns:p14="http://schemas.microsoft.com/office/powerpoint/2010/main" val="24290056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Departmentalization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400" u="sng" dirty="0" smtClean="0"/>
              <a:t>After assigning specialized tasks to individuals, managers next organize workers doing similar jobs into groups to make them easier to manage</a:t>
            </a:r>
            <a:r>
              <a:rPr lang="en-US" dirty="0" smtClean="0"/>
              <a:t>.</a:t>
            </a:r>
          </a:p>
          <a:p>
            <a:endParaRPr lang="en-US" sz="800" dirty="0" smtClean="0"/>
          </a:p>
          <a:p>
            <a:pPr lvl="1"/>
            <a:r>
              <a:rPr lang="en-US" dirty="0" smtClean="0"/>
              <a:t>Departmentalization is the grouping of jobs into working units usually called departments, units, groups, or divisions.</a:t>
            </a:r>
          </a:p>
          <a:p>
            <a:pPr lvl="1"/>
            <a:endParaRPr lang="en-US" sz="800" dirty="0" smtClean="0"/>
          </a:p>
          <a:p>
            <a:pPr lvl="2"/>
            <a:r>
              <a:rPr lang="en-US" dirty="0" smtClean="0">
                <a:solidFill>
                  <a:srgbClr val="FF0000"/>
                </a:solidFill>
              </a:rPr>
              <a:t>Departments are commonly organized by function, product, geographic region, or customer.</a:t>
            </a:r>
            <a:endParaRPr lang="en-US" dirty="0">
              <a:solidFill>
                <a:srgbClr val="FF0000"/>
              </a:solidFill>
            </a:endParaRPr>
          </a:p>
        </p:txBody>
      </p:sp>
      <p:pic>
        <p:nvPicPr>
          <p:cNvPr id="5" name="Picture 4" descr="Grouping Jobs | Mad Management Skills"/>
          <p:cNvPicPr/>
          <p:nvPr/>
        </p:nvPicPr>
        <p:blipFill>
          <a:blip r:embed="rId2" cstate="print"/>
          <a:srcRect/>
          <a:stretch>
            <a:fillRect/>
          </a:stretch>
        </p:blipFill>
        <p:spPr bwMode="auto">
          <a:xfrm>
            <a:off x="2819400" y="4648200"/>
            <a:ext cx="5943600" cy="1645920"/>
          </a:xfrm>
          <a:prstGeom prst="rect">
            <a:avLst/>
          </a:prstGeom>
          <a:noFill/>
          <a:ln w="9525">
            <a:noFill/>
            <a:miter lim="800000"/>
            <a:headEnd/>
            <a:tailEnd/>
          </a:ln>
        </p:spPr>
      </p:pic>
    </p:spTree>
    <p:extLst>
      <p:ext uri="{BB962C8B-B14F-4D97-AF65-F5344CB8AC3E}">
        <p14:creationId xmlns:p14="http://schemas.microsoft.com/office/powerpoint/2010/main" val="657020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Functional Departmentalization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A weakness of functional departmentalization is that, because it tends to emphasize departmental units rather than the organization as a whole, decision making that involves more than one department may be slow, and it requires greater coordination</a:t>
            </a:r>
            <a:r>
              <a:rPr lang="en-US" dirty="0" smtClean="0"/>
              <a:t>.</a:t>
            </a:r>
          </a:p>
          <a:p>
            <a:endParaRPr lang="en-US" sz="800" dirty="0" smtClean="0"/>
          </a:p>
          <a:p>
            <a:pPr lvl="1"/>
            <a:r>
              <a:rPr lang="en-US" dirty="0" smtClean="0">
                <a:solidFill>
                  <a:srgbClr val="FF0000"/>
                </a:solidFill>
              </a:rPr>
              <a:t>Thus, as a business grows, they tend to adopt other approaches to organizing jobs.</a:t>
            </a:r>
            <a:endParaRPr lang="en-US" dirty="0">
              <a:solidFill>
                <a:srgbClr val="FF0000"/>
              </a:solidFill>
            </a:endParaRPr>
          </a:p>
        </p:txBody>
      </p:sp>
      <p:pic>
        <p:nvPicPr>
          <p:cNvPr id="5" name="Picture 4" descr="Departmentalization: Definition, Types (How Departmentalization Works)"/>
          <p:cNvPicPr/>
          <p:nvPr/>
        </p:nvPicPr>
        <p:blipFill>
          <a:blip r:embed="rId2" cstate="print"/>
          <a:srcRect/>
          <a:stretch>
            <a:fillRect/>
          </a:stretch>
        </p:blipFill>
        <p:spPr bwMode="auto">
          <a:xfrm>
            <a:off x="5105400" y="4191000"/>
            <a:ext cx="4038600" cy="2667000"/>
          </a:xfrm>
          <a:prstGeom prst="rect">
            <a:avLst/>
          </a:prstGeom>
          <a:noFill/>
          <a:ln w="9525">
            <a:noFill/>
            <a:miter lim="800000"/>
            <a:headEnd/>
            <a:tailEnd/>
          </a:ln>
        </p:spPr>
      </p:pic>
    </p:spTree>
    <p:extLst>
      <p:ext uri="{BB962C8B-B14F-4D97-AF65-F5344CB8AC3E}">
        <p14:creationId xmlns:p14="http://schemas.microsoft.com/office/powerpoint/2010/main" val="32021345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Product Departmentalization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lstStyle/>
          <a:p>
            <a:r>
              <a:rPr lang="en-US" sz="2400" u="sng" dirty="0" smtClean="0"/>
              <a:t>Product Departmentalization organizes jobs around the products of the firm</a:t>
            </a:r>
            <a:r>
              <a:rPr lang="en-US" dirty="0" smtClean="0"/>
              <a:t>.</a:t>
            </a:r>
          </a:p>
          <a:p>
            <a:endParaRPr lang="en-US" sz="800" dirty="0" smtClean="0"/>
          </a:p>
          <a:p>
            <a:pPr lvl="1"/>
            <a:r>
              <a:rPr lang="en-US" dirty="0" smtClean="0"/>
              <a:t>Each division develops and implements its own product plans, monitors the results, and takes corrective action as necessary. </a:t>
            </a:r>
          </a:p>
          <a:p>
            <a:pPr lvl="1"/>
            <a:endParaRPr lang="en-US" sz="800" dirty="0" smtClean="0"/>
          </a:p>
          <a:p>
            <a:pPr lvl="2"/>
            <a:r>
              <a:rPr lang="en-US" dirty="0" smtClean="0">
                <a:solidFill>
                  <a:srgbClr val="FF0000"/>
                </a:solidFill>
              </a:rPr>
              <a:t>Functional activities – production, finance, marketing, and others are located within ea. product division.  Consequently, organizing by products duplicates functions and resources and emphasizes the product rather than achievement of the organization’s overall objectives.  However, it simplifies decision making and helps coordinate all activities related to product or product group.</a:t>
            </a:r>
            <a:endParaRPr lang="en-US" dirty="0">
              <a:solidFill>
                <a:srgbClr val="FF0000"/>
              </a:solidFill>
            </a:endParaRPr>
          </a:p>
        </p:txBody>
      </p:sp>
      <p:pic>
        <p:nvPicPr>
          <p:cNvPr id="5" name="Picture 4" descr="Departmentalization | Management Theme: Organization"/>
          <p:cNvPicPr/>
          <p:nvPr/>
        </p:nvPicPr>
        <p:blipFill>
          <a:blip r:embed="rId2" cstate="print"/>
          <a:srcRect/>
          <a:stretch>
            <a:fillRect/>
          </a:stretch>
        </p:blipFill>
        <p:spPr bwMode="auto">
          <a:xfrm>
            <a:off x="4343400" y="5562600"/>
            <a:ext cx="4686300" cy="1295400"/>
          </a:xfrm>
          <a:prstGeom prst="rect">
            <a:avLst/>
          </a:prstGeom>
          <a:noFill/>
          <a:ln w="9525">
            <a:noFill/>
            <a:miter lim="800000"/>
            <a:headEnd/>
            <a:tailEnd/>
          </a:ln>
        </p:spPr>
      </p:pic>
    </p:spTree>
    <p:extLst>
      <p:ext uri="{BB962C8B-B14F-4D97-AF65-F5344CB8AC3E}">
        <p14:creationId xmlns:p14="http://schemas.microsoft.com/office/powerpoint/2010/main" val="44318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Geographical Departmentalization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lstStyle/>
          <a:p>
            <a:r>
              <a:rPr lang="en-US" sz="2400" u="sng" dirty="0" smtClean="0"/>
              <a:t>Geographical Departmentalization groups jobs according to geographic location, such as a state, region, country, or continent</a:t>
            </a:r>
            <a:r>
              <a:rPr lang="en-US" dirty="0" smtClean="0"/>
              <a:t>.</a:t>
            </a:r>
          </a:p>
          <a:p>
            <a:endParaRPr lang="en-US" sz="800" dirty="0" smtClean="0"/>
          </a:p>
          <a:p>
            <a:pPr lvl="1"/>
            <a:r>
              <a:rPr lang="en-US" dirty="0" smtClean="0"/>
              <a:t>Multinational corporations often use a geographical approach because of vast differences between different regions.</a:t>
            </a:r>
          </a:p>
          <a:p>
            <a:pPr lvl="1"/>
            <a:endParaRPr lang="en-US" sz="800" dirty="0" smtClean="0"/>
          </a:p>
          <a:p>
            <a:pPr lvl="2"/>
            <a:r>
              <a:rPr lang="en-US" dirty="0" smtClean="0">
                <a:solidFill>
                  <a:srgbClr val="FF0000"/>
                </a:solidFill>
              </a:rPr>
              <a:t>However, organizing by regions requires a large administrative staff and control system to coordinate operations, and tasks are duplicated among the different regions.</a:t>
            </a:r>
            <a:endParaRPr lang="en-US" dirty="0">
              <a:solidFill>
                <a:srgbClr val="FF0000"/>
              </a:solidFill>
            </a:endParaRPr>
          </a:p>
        </p:txBody>
      </p:sp>
      <p:pic>
        <p:nvPicPr>
          <p:cNvPr id="4098" name="Picture 2" descr="C:\Program Files (x86)\Microsoft Office\MEDIA\CAGCAT10\j0335112.wmf"/>
          <p:cNvPicPr>
            <a:picLocks noChangeAspect="1" noChangeArrowheads="1"/>
          </p:cNvPicPr>
          <p:nvPr/>
        </p:nvPicPr>
        <p:blipFill>
          <a:blip r:embed="rId2" cstate="print"/>
          <a:srcRect/>
          <a:stretch>
            <a:fillRect/>
          </a:stretch>
        </p:blipFill>
        <p:spPr bwMode="auto">
          <a:xfrm>
            <a:off x="6781800" y="4572000"/>
            <a:ext cx="1885798" cy="1752600"/>
          </a:xfrm>
          <a:prstGeom prst="rect">
            <a:avLst/>
          </a:prstGeom>
          <a:noFill/>
        </p:spPr>
      </p:pic>
    </p:spTree>
    <p:extLst>
      <p:ext uri="{BB962C8B-B14F-4D97-AF65-F5344CB8AC3E}">
        <p14:creationId xmlns:p14="http://schemas.microsoft.com/office/powerpoint/2010/main" val="18090452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Customer Departmentalization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lstStyle/>
          <a:p>
            <a:r>
              <a:rPr lang="en-US" sz="2400" u="sng" dirty="0" smtClean="0"/>
              <a:t>Customer Departmentalization arranges jobs around the needs of various types of customers</a:t>
            </a:r>
            <a:r>
              <a:rPr lang="en-US" dirty="0" smtClean="0"/>
              <a:t>.</a:t>
            </a:r>
          </a:p>
          <a:p>
            <a:endParaRPr lang="en-US" sz="800" dirty="0" smtClean="0"/>
          </a:p>
          <a:p>
            <a:pPr lvl="1"/>
            <a:r>
              <a:rPr lang="en-US" dirty="0" smtClean="0"/>
              <a:t>This allows companies to address the unique requirements of each group (i.e. retail, wholesale, government, etc.).</a:t>
            </a:r>
          </a:p>
          <a:p>
            <a:pPr lvl="1"/>
            <a:endParaRPr lang="en-US" sz="800" dirty="0" smtClean="0"/>
          </a:p>
          <a:p>
            <a:pPr lvl="2"/>
            <a:r>
              <a:rPr lang="en-US" dirty="0" smtClean="0">
                <a:solidFill>
                  <a:srgbClr val="FF0000"/>
                </a:solidFill>
              </a:rPr>
              <a:t>Customer departmentalization does not focus on the organization as a whole and therefore requires a large administrative staff to coordinate the operations of the various groups.</a:t>
            </a:r>
            <a:endParaRPr lang="en-US" dirty="0">
              <a:solidFill>
                <a:srgbClr val="FF0000"/>
              </a:solidFill>
            </a:endParaRPr>
          </a:p>
        </p:txBody>
      </p:sp>
      <p:pic>
        <p:nvPicPr>
          <p:cNvPr id="3074" name="Picture 2" descr="C:\Users\MichaelM\AppData\Local\Microsoft\Windows\INetCache\IE\76VTN800\kyc-digital-security[1].jpg"/>
          <p:cNvPicPr>
            <a:picLocks noChangeAspect="1" noChangeArrowheads="1"/>
          </p:cNvPicPr>
          <p:nvPr/>
        </p:nvPicPr>
        <p:blipFill>
          <a:blip r:embed="rId2" cstate="print"/>
          <a:srcRect/>
          <a:stretch>
            <a:fillRect/>
          </a:stretch>
        </p:blipFill>
        <p:spPr bwMode="auto">
          <a:xfrm>
            <a:off x="5878286" y="4572000"/>
            <a:ext cx="3265714" cy="2286000"/>
          </a:xfrm>
          <a:prstGeom prst="rect">
            <a:avLst/>
          </a:prstGeom>
          <a:noFill/>
        </p:spPr>
      </p:pic>
    </p:spTree>
    <p:extLst>
      <p:ext uri="{BB962C8B-B14F-4D97-AF65-F5344CB8AC3E}">
        <p14:creationId xmlns:p14="http://schemas.microsoft.com/office/powerpoint/2010/main" val="21030508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Assigning Responsibility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200" u="sng" dirty="0" smtClean="0"/>
              <a:t>After all workers and work groups have been assigned their tasks, they must be given the responsibility to carry them out</a:t>
            </a:r>
            <a:r>
              <a:rPr lang="en-US" dirty="0" smtClean="0"/>
              <a:t>.</a:t>
            </a:r>
          </a:p>
          <a:p>
            <a:endParaRPr lang="en-US" sz="800" dirty="0" smtClean="0"/>
          </a:p>
          <a:p>
            <a:pPr lvl="1"/>
            <a:r>
              <a:rPr lang="en-US" dirty="0" smtClean="0">
                <a:solidFill>
                  <a:srgbClr val="FF0000"/>
                </a:solidFill>
              </a:rPr>
              <a:t>Management must determine to what extent it will delegate responsibility throughout the organization and how many employees will report to each manager.</a:t>
            </a:r>
            <a:endParaRPr lang="en-US" dirty="0">
              <a:solidFill>
                <a:srgbClr val="FF0000"/>
              </a:solidFill>
            </a:endParaRPr>
          </a:p>
        </p:txBody>
      </p:sp>
      <p:pic>
        <p:nvPicPr>
          <p:cNvPr id="5" name="Picture 4" descr="RASCI Model PowerPoint Template Matrix Slides - SlideSalad"/>
          <p:cNvPicPr/>
          <p:nvPr/>
        </p:nvPicPr>
        <p:blipFill>
          <a:blip r:embed="rId2" cstate="print"/>
          <a:srcRect/>
          <a:stretch>
            <a:fillRect/>
          </a:stretch>
        </p:blipFill>
        <p:spPr bwMode="auto">
          <a:xfrm>
            <a:off x="3429000" y="3733800"/>
            <a:ext cx="5715000" cy="3038475"/>
          </a:xfrm>
          <a:prstGeom prst="rect">
            <a:avLst/>
          </a:prstGeom>
          <a:noFill/>
          <a:ln w="9525">
            <a:noFill/>
            <a:miter lim="800000"/>
            <a:headEnd/>
            <a:tailEnd/>
          </a:ln>
        </p:spPr>
      </p:pic>
    </p:spTree>
    <p:extLst>
      <p:ext uri="{BB962C8B-B14F-4D97-AF65-F5344CB8AC3E}">
        <p14:creationId xmlns:p14="http://schemas.microsoft.com/office/powerpoint/2010/main" val="42147464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Delegation of Authority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p:txBody>
          <a:bodyPr/>
          <a:lstStyle/>
          <a:p>
            <a:r>
              <a:rPr lang="en-US" sz="2400" u="sng" dirty="0" smtClean="0"/>
              <a:t>Delegation of Authority means not only giving tasks to employees, but empowering them to make commitments, use resources, and take whatever actions are necessary to carry out those tasks</a:t>
            </a:r>
            <a:r>
              <a:rPr lang="en-US" dirty="0" smtClean="0"/>
              <a:t>.</a:t>
            </a:r>
          </a:p>
          <a:p>
            <a:endParaRPr lang="en-US" sz="800" dirty="0" smtClean="0"/>
          </a:p>
          <a:p>
            <a:pPr lvl="1"/>
            <a:r>
              <a:rPr lang="en-US" dirty="0" smtClean="0"/>
              <a:t>Without the authority to carry out the assigned task, the EE would have to get the approval of others for every decision   and every request for materials.</a:t>
            </a:r>
          </a:p>
          <a:p>
            <a:pPr lvl="1"/>
            <a:endParaRPr lang="en-US" sz="800" dirty="0" smtClean="0"/>
          </a:p>
          <a:p>
            <a:pPr lvl="2"/>
            <a:r>
              <a:rPr lang="en-US" dirty="0" smtClean="0">
                <a:solidFill>
                  <a:srgbClr val="FF0000"/>
                </a:solidFill>
              </a:rPr>
              <a:t>As a business grows, so do the number and complexity of decisions that must be made; no one manager can handle the all.</a:t>
            </a:r>
            <a:endParaRPr lang="en-US" dirty="0">
              <a:solidFill>
                <a:srgbClr val="FF0000"/>
              </a:solidFill>
            </a:endParaRPr>
          </a:p>
        </p:txBody>
      </p:sp>
      <p:pic>
        <p:nvPicPr>
          <p:cNvPr id="6" name="Picture 5" descr="New To Leadership? Learn How To Delegate Effectively - Insperity"/>
          <p:cNvPicPr/>
          <p:nvPr/>
        </p:nvPicPr>
        <p:blipFill>
          <a:blip r:embed="rId2" cstate="print"/>
          <a:srcRect/>
          <a:stretch>
            <a:fillRect/>
          </a:stretch>
        </p:blipFill>
        <p:spPr bwMode="auto">
          <a:xfrm>
            <a:off x="5791200" y="5181600"/>
            <a:ext cx="3352800" cy="1664855"/>
          </a:xfrm>
          <a:prstGeom prst="rect">
            <a:avLst/>
          </a:prstGeom>
          <a:noFill/>
          <a:ln w="9525">
            <a:noFill/>
            <a:miter lim="800000"/>
            <a:headEnd/>
            <a:tailEnd/>
          </a:ln>
        </p:spPr>
      </p:pic>
    </p:spTree>
    <p:extLst>
      <p:ext uri="{BB962C8B-B14F-4D97-AF65-F5344CB8AC3E}">
        <p14:creationId xmlns:p14="http://schemas.microsoft.com/office/powerpoint/2010/main" val="146987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The Importance of Management</a:t>
            </a:r>
            <a:br>
              <a:rPr lang="en-US" sz="3200" dirty="0" smtClean="0"/>
            </a:br>
            <a:r>
              <a:rPr lang="en-US" sz="2000" dirty="0" smtClean="0"/>
              <a:t>Suppliers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Acquiring suppliers is another important part of managing resources and ensuring that products are made available to customers</a:t>
            </a:r>
            <a:r>
              <a:rPr lang="en-US" dirty="0" smtClean="0"/>
              <a:t>.</a:t>
            </a:r>
          </a:p>
          <a:p>
            <a:endParaRPr lang="en-US" sz="800" dirty="0" smtClean="0"/>
          </a:p>
          <a:p>
            <a:pPr lvl="1"/>
            <a:r>
              <a:rPr lang="en-US" dirty="0" smtClean="0">
                <a:solidFill>
                  <a:srgbClr val="FF0000"/>
                </a:solidFill>
              </a:rPr>
              <a:t>A good supplier maximizes efficiencies and provides creative solutions to help the company reduce expenses and reach its objectives.  </a:t>
            </a:r>
          </a:p>
        </p:txBody>
      </p:sp>
      <p:pic>
        <p:nvPicPr>
          <p:cNvPr id="5" name="Picture 4" descr="The Two Types Of Suppliers | PYMNTS.com"/>
          <p:cNvPicPr/>
          <p:nvPr/>
        </p:nvPicPr>
        <p:blipFill>
          <a:blip r:embed="rId2" cstate="print"/>
          <a:srcRect/>
          <a:stretch>
            <a:fillRect/>
          </a:stretch>
        </p:blipFill>
        <p:spPr bwMode="auto">
          <a:xfrm>
            <a:off x="4038600" y="3810000"/>
            <a:ext cx="4800600" cy="2484730"/>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Delegation of Authority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lstStyle/>
          <a:p>
            <a:r>
              <a:rPr lang="en-US" sz="2400" u="sng" dirty="0" smtClean="0"/>
              <a:t>Delegation of authority frees a manager to concentrate on larger issues, such as planning or dealing with problems and opportunities</a:t>
            </a:r>
            <a:r>
              <a:rPr lang="en-US" dirty="0" smtClean="0"/>
              <a:t>.</a:t>
            </a:r>
          </a:p>
          <a:p>
            <a:endParaRPr lang="en-US" sz="800" dirty="0" smtClean="0"/>
          </a:p>
          <a:p>
            <a:pPr lvl="1"/>
            <a:r>
              <a:rPr lang="en-US" sz="2000" dirty="0" smtClean="0"/>
              <a:t>Delegation also gives a responsibility, or obligation, to employees to carry out assigned tasks satisfactorily and holds them accountable for the proper execution of their assigned work</a:t>
            </a:r>
            <a:r>
              <a:rPr lang="en-US" dirty="0" smtClean="0"/>
              <a:t>.</a:t>
            </a:r>
          </a:p>
          <a:p>
            <a:pPr lvl="1"/>
            <a:endParaRPr lang="en-US" sz="800" dirty="0" smtClean="0"/>
          </a:p>
          <a:p>
            <a:pPr lvl="2"/>
            <a:r>
              <a:rPr lang="en-US" dirty="0" smtClean="0">
                <a:solidFill>
                  <a:srgbClr val="FF0000"/>
                </a:solidFill>
              </a:rPr>
              <a:t>The principle of accountability means that employees who accept an assignment and the authority to carry it out are answerable to a superior for the outcome.</a:t>
            </a:r>
            <a:endParaRPr lang="en-US" dirty="0">
              <a:solidFill>
                <a:srgbClr val="FF0000"/>
              </a:solidFill>
            </a:endParaRPr>
          </a:p>
        </p:txBody>
      </p:sp>
      <p:pic>
        <p:nvPicPr>
          <p:cNvPr id="5" name="Picture 4" descr="Organizational Structure Stock Illustrations, Cliparts And Royalty ..."/>
          <p:cNvPicPr/>
          <p:nvPr/>
        </p:nvPicPr>
        <p:blipFill>
          <a:blip r:embed="rId2" cstate="print"/>
          <a:srcRect/>
          <a:stretch>
            <a:fillRect/>
          </a:stretch>
        </p:blipFill>
        <p:spPr bwMode="auto">
          <a:xfrm>
            <a:off x="5715000" y="4953000"/>
            <a:ext cx="3371850" cy="1874982"/>
          </a:xfrm>
          <a:prstGeom prst="rect">
            <a:avLst/>
          </a:prstGeom>
          <a:noFill/>
          <a:ln w="9525">
            <a:noFill/>
            <a:miter lim="800000"/>
            <a:headEnd/>
            <a:tailEnd/>
          </a:ln>
        </p:spPr>
      </p:pic>
    </p:spTree>
    <p:extLst>
      <p:ext uri="{BB962C8B-B14F-4D97-AF65-F5344CB8AC3E}">
        <p14:creationId xmlns:p14="http://schemas.microsoft.com/office/powerpoint/2010/main" val="795651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Delegation of Authority</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The process of delegating authority establishes a pattern of relationships and accountability between a superior and their subordinates</a:t>
            </a:r>
            <a:r>
              <a:rPr lang="en-US" dirty="0" smtClean="0"/>
              <a:t>.</a:t>
            </a:r>
          </a:p>
          <a:p>
            <a:endParaRPr lang="en-US" sz="800" dirty="0" smtClean="0"/>
          </a:p>
          <a:p>
            <a:pPr lvl="1"/>
            <a:r>
              <a:rPr lang="en-US" dirty="0" smtClean="0">
                <a:solidFill>
                  <a:srgbClr val="FF0000"/>
                </a:solidFill>
              </a:rPr>
              <a:t>However, the act of delegating authority to a subordinate does not relieve the superior of accountability for the delegated job.</a:t>
            </a:r>
            <a:endParaRPr lang="en-US" dirty="0">
              <a:solidFill>
                <a:srgbClr val="FF0000"/>
              </a:solidFill>
            </a:endParaRPr>
          </a:p>
        </p:txBody>
      </p:sp>
      <p:pic>
        <p:nvPicPr>
          <p:cNvPr id="7" name="Picture 6" descr="The art and science of delegation - The Business Journals"/>
          <p:cNvPicPr/>
          <p:nvPr/>
        </p:nvPicPr>
        <p:blipFill>
          <a:blip r:embed="rId2" cstate="print"/>
          <a:srcRect/>
          <a:stretch>
            <a:fillRect/>
          </a:stretch>
        </p:blipFill>
        <p:spPr bwMode="auto">
          <a:xfrm>
            <a:off x="4724400" y="3810000"/>
            <a:ext cx="4114800" cy="2514600"/>
          </a:xfrm>
          <a:prstGeom prst="rect">
            <a:avLst/>
          </a:prstGeom>
          <a:noFill/>
          <a:ln w="9525">
            <a:noFill/>
            <a:miter lim="800000"/>
            <a:headEnd/>
            <a:tailEnd/>
          </a:ln>
        </p:spPr>
      </p:pic>
    </p:spTree>
    <p:extLst>
      <p:ext uri="{BB962C8B-B14F-4D97-AF65-F5344CB8AC3E}">
        <p14:creationId xmlns:p14="http://schemas.microsoft.com/office/powerpoint/2010/main" val="3806106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Degree of Centralization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lstStyle/>
          <a:p>
            <a:r>
              <a:rPr lang="en-US" sz="2400" u="sng" dirty="0" smtClean="0"/>
              <a:t>The extent to which authority is delegated throughout an organization determines its degree of centralization</a:t>
            </a:r>
            <a:r>
              <a:rPr lang="en-US" dirty="0" smtClean="0"/>
              <a:t>.</a:t>
            </a:r>
          </a:p>
          <a:p>
            <a:endParaRPr lang="en-US" sz="800" dirty="0" smtClean="0"/>
          </a:p>
          <a:p>
            <a:pPr lvl="1"/>
            <a:r>
              <a:rPr lang="en-US" sz="2000" dirty="0" smtClean="0"/>
              <a:t>In a Centralized Organization, authority is concentrated at the top, and very little decision-making authority is delegated to lower levels</a:t>
            </a:r>
            <a:r>
              <a:rPr lang="en-US" dirty="0" smtClean="0"/>
              <a:t>.</a:t>
            </a:r>
          </a:p>
          <a:p>
            <a:pPr lvl="1"/>
            <a:endParaRPr lang="en-US" sz="800" dirty="0" smtClean="0"/>
          </a:p>
          <a:p>
            <a:pPr lvl="2"/>
            <a:r>
              <a:rPr lang="en-US" dirty="0" smtClean="0">
                <a:solidFill>
                  <a:srgbClr val="FF0000"/>
                </a:solidFill>
              </a:rPr>
              <a:t>Although decision-making authority in centralized organizations rests with top levels of management, most responsibility for carrying out daily and routine procedures is delegated to even the lowest levels of the organization.</a:t>
            </a:r>
            <a:endParaRPr lang="en-US" dirty="0">
              <a:solidFill>
                <a:srgbClr val="FF0000"/>
              </a:solidFill>
            </a:endParaRPr>
          </a:p>
        </p:txBody>
      </p:sp>
      <p:pic>
        <p:nvPicPr>
          <p:cNvPr id="5" name="Picture 4" descr="Degree of Centralization - YouTube"/>
          <p:cNvPicPr/>
          <p:nvPr/>
        </p:nvPicPr>
        <p:blipFill>
          <a:blip r:embed="rId2" cstate="print"/>
          <a:srcRect/>
          <a:stretch>
            <a:fillRect/>
          </a:stretch>
        </p:blipFill>
        <p:spPr bwMode="auto">
          <a:xfrm>
            <a:off x="5105400" y="4572001"/>
            <a:ext cx="4038600" cy="2286000"/>
          </a:xfrm>
          <a:prstGeom prst="rect">
            <a:avLst/>
          </a:prstGeom>
          <a:noFill/>
          <a:ln w="9525">
            <a:noFill/>
            <a:miter lim="800000"/>
            <a:headEnd/>
            <a:tailEnd/>
          </a:ln>
        </p:spPr>
      </p:pic>
    </p:spTree>
    <p:extLst>
      <p:ext uri="{BB962C8B-B14F-4D97-AF65-F5344CB8AC3E}">
        <p14:creationId xmlns:p14="http://schemas.microsoft.com/office/powerpoint/2010/main" val="155362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Degree of Centralization</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A Decentralized Organization is one in which decision-making authority is delegated as far down the chain of command as possible</a:t>
            </a:r>
            <a:r>
              <a:rPr lang="en-US" dirty="0" smtClean="0"/>
              <a:t>. </a:t>
            </a:r>
          </a:p>
          <a:p>
            <a:endParaRPr lang="en-US" sz="800" dirty="0" smtClean="0"/>
          </a:p>
          <a:p>
            <a:pPr lvl="1"/>
            <a:r>
              <a:rPr lang="en-US" dirty="0" smtClean="0"/>
              <a:t>Decentralization is characteristic of organizations that operate in complex, unpredictable environments.</a:t>
            </a:r>
          </a:p>
          <a:p>
            <a:pPr lvl="1"/>
            <a:r>
              <a:rPr lang="en-US" dirty="0" smtClean="0"/>
              <a:t>Businesses that face intense competition often decentralize to improve responsiveness and enhance creativity.</a:t>
            </a:r>
          </a:p>
          <a:p>
            <a:pPr lvl="1"/>
            <a:endParaRPr lang="en-US" sz="800" dirty="0" smtClean="0"/>
          </a:p>
          <a:p>
            <a:pPr lvl="2"/>
            <a:r>
              <a:rPr lang="en-US" dirty="0" smtClean="0">
                <a:solidFill>
                  <a:srgbClr val="FF0000"/>
                </a:solidFill>
              </a:rPr>
              <a:t>Delegating authority to lower levels of managers may increase the organization’s productivity.  These managers are required to have strong decision-making skills.</a:t>
            </a:r>
            <a:endParaRPr lang="en-US" dirty="0">
              <a:solidFill>
                <a:srgbClr val="FF0000"/>
              </a:solidFill>
            </a:endParaRPr>
          </a:p>
        </p:txBody>
      </p:sp>
      <p:pic>
        <p:nvPicPr>
          <p:cNvPr id="5" name="Picture 4" descr="Decentralization – Past, Present, and Future | Wulf Kaal"/>
          <p:cNvPicPr/>
          <p:nvPr/>
        </p:nvPicPr>
        <p:blipFill>
          <a:blip r:embed="rId2" cstate="print"/>
          <a:srcRect/>
          <a:stretch>
            <a:fillRect/>
          </a:stretch>
        </p:blipFill>
        <p:spPr bwMode="auto">
          <a:xfrm>
            <a:off x="4648200" y="5334000"/>
            <a:ext cx="4495800" cy="1524000"/>
          </a:xfrm>
          <a:prstGeom prst="rect">
            <a:avLst/>
          </a:prstGeom>
          <a:noFill/>
          <a:ln w="9525">
            <a:noFill/>
            <a:miter lim="800000"/>
            <a:headEnd/>
            <a:tailEnd/>
          </a:ln>
        </p:spPr>
      </p:pic>
    </p:spTree>
    <p:extLst>
      <p:ext uri="{BB962C8B-B14F-4D97-AF65-F5344CB8AC3E}">
        <p14:creationId xmlns:p14="http://schemas.microsoft.com/office/powerpoint/2010/main" val="39140667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Span of Management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Span of Management refers to the number of subordinates who report to a particular manager</a:t>
            </a:r>
            <a:r>
              <a:rPr lang="en-US" dirty="0" smtClean="0"/>
              <a:t>.</a:t>
            </a:r>
          </a:p>
          <a:p>
            <a:endParaRPr lang="en-US" sz="800" dirty="0" smtClean="0"/>
          </a:p>
          <a:p>
            <a:pPr lvl="1"/>
            <a:r>
              <a:rPr lang="en-US" dirty="0" smtClean="0"/>
              <a:t>A wide span of management exists when a manager directly supervises a very large number of employees.</a:t>
            </a:r>
          </a:p>
          <a:p>
            <a:pPr lvl="1"/>
            <a:r>
              <a:rPr lang="en-US" dirty="0" smtClean="0"/>
              <a:t>A narrow span of management exists when a manager directly supervises only a few subordinates.</a:t>
            </a:r>
          </a:p>
          <a:p>
            <a:pPr lvl="1"/>
            <a:endParaRPr lang="en-US" sz="800" dirty="0" smtClean="0"/>
          </a:p>
          <a:p>
            <a:pPr lvl="2"/>
            <a:r>
              <a:rPr lang="en-US" dirty="0" smtClean="0">
                <a:solidFill>
                  <a:srgbClr val="FF0000"/>
                </a:solidFill>
              </a:rPr>
              <a:t>Research shows that top managers should not supervise more than four to eight people, while lower-level managers who supervise routine tasks are capable of managing a much larger number.</a:t>
            </a:r>
            <a:endParaRPr lang="en-US" dirty="0">
              <a:solidFill>
                <a:srgbClr val="FF0000"/>
              </a:solidFill>
            </a:endParaRPr>
          </a:p>
        </p:txBody>
      </p:sp>
      <p:pic>
        <p:nvPicPr>
          <p:cNvPr id="5" name="Picture 4" descr="Span of Control, a management and leadership theory | ToolsHero"/>
          <p:cNvPicPr/>
          <p:nvPr/>
        </p:nvPicPr>
        <p:blipFill>
          <a:blip r:embed="rId2" cstate="print"/>
          <a:srcRect/>
          <a:stretch>
            <a:fillRect/>
          </a:stretch>
        </p:blipFill>
        <p:spPr bwMode="auto">
          <a:xfrm>
            <a:off x="5943600" y="5257801"/>
            <a:ext cx="3200400" cy="1600200"/>
          </a:xfrm>
          <a:prstGeom prst="rect">
            <a:avLst/>
          </a:prstGeom>
          <a:noFill/>
          <a:ln w="9525">
            <a:noFill/>
            <a:miter lim="800000"/>
            <a:headEnd/>
            <a:tailEnd/>
          </a:ln>
        </p:spPr>
      </p:pic>
    </p:spTree>
    <p:extLst>
      <p:ext uri="{BB962C8B-B14F-4D97-AF65-F5344CB8AC3E}">
        <p14:creationId xmlns:p14="http://schemas.microsoft.com/office/powerpoint/2010/main" val="2974045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Organizational Layers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lstStyle/>
          <a:p>
            <a:r>
              <a:rPr lang="en-US" sz="2400" u="sng" dirty="0" smtClean="0"/>
              <a:t>Complementing the concept of span of management is Organizational Layers, the levels of management in an organization</a:t>
            </a:r>
            <a:r>
              <a:rPr lang="en-US" dirty="0" smtClean="0"/>
              <a:t>.</a:t>
            </a:r>
          </a:p>
          <a:p>
            <a:endParaRPr lang="en-US" sz="800" dirty="0" smtClean="0"/>
          </a:p>
          <a:p>
            <a:pPr lvl="1"/>
            <a:r>
              <a:rPr lang="en-US" dirty="0" smtClean="0"/>
              <a:t>A company with many layers of management is considered tall; in a tall organization, the span of management is narrow.</a:t>
            </a:r>
          </a:p>
          <a:p>
            <a:pPr lvl="1"/>
            <a:endParaRPr lang="en-US" sz="800" dirty="0" smtClean="0"/>
          </a:p>
          <a:p>
            <a:pPr lvl="2"/>
            <a:r>
              <a:rPr lang="en-US" dirty="0" smtClean="0">
                <a:solidFill>
                  <a:srgbClr val="FF0000"/>
                </a:solidFill>
              </a:rPr>
              <a:t>Because each manager supervises only a few subordinates, many layers of management are necessary to carry out operations.  </a:t>
            </a:r>
          </a:p>
          <a:p>
            <a:pPr lvl="2"/>
            <a:endParaRPr lang="en-US" sz="800" dirty="0" smtClean="0"/>
          </a:p>
          <a:p>
            <a:pPr lvl="3"/>
            <a:r>
              <a:rPr lang="en-US" sz="1800" dirty="0" smtClean="0">
                <a:solidFill>
                  <a:srgbClr val="0070C0"/>
                </a:solidFill>
              </a:rPr>
              <a:t>This can be more costly and communication may be slower as a result of additional layers than in flat organizations.</a:t>
            </a:r>
            <a:endParaRPr lang="en-US" sz="1800" dirty="0">
              <a:solidFill>
                <a:srgbClr val="0070C0"/>
              </a:solidFill>
            </a:endParaRPr>
          </a:p>
        </p:txBody>
      </p:sp>
      <p:pic>
        <p:nvPicPr>
          <p:cNvPr id="6" name="Picture 5" descr="Company Chart,structure Isolated White Background. Organization ..."/>
          <p:cNvPicPr/>
          <p:nvPr/>
        </p:nvPicPr>
        <p:blipFill>
          <a:blip r:embed="rId2" cstate="print"/>
          <a:srcRect/>
          <a:stretch>
            <a:fillRect/>
          </a:stretch>
        </p:blipFill>
        <p:spPr bwMode="auto">
          <a:xfrm>
            <a:off x="7086600" y="5029200"/>
            <a:ext cx="2068945" cy="2098548"/>
          </a:xfrm>
          <a:prstGeom prst="rect">
            <a:avLst/>
          </a:prstGeom>
          <a:noFill/>
          <a:ln w="9525">
            <a:noFill/>
            <a:miter lim="800000"/>
            <a:headEnd/>
            <a:tailEnd/>
          </a:ln>
        </p:spPr>
      </p:pic>
    </p:spTree>
    <p:extLst>
      <p:ext uri="{BB962C8B-B14F-4D97-AF65-F5344CB8AC3E}">
        <p14:creationId xmlns:p14="http://schemas.microsoft.com/office/powerpoint/2010/main" val="41595035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Forms of Organizational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400" u="sng" dirty="0" smtClean="0"/>
              <a:t>Along with assigning tasks and the responsibility for carrying them out, managers must consider how to structure their authority relationships – that is, what structure the organization itself will have and how it will appear on the organizational chart</a:t>
            </a:r>
            <a:r>
              <a:rPr lang="en-US" dirty="0" smtClean="0"/>
              <a:t>.</a:t>
            </a:r>
          </a:p>
          <a:p>
            <a:endParaRPr lang="en-US" sz="800" dirty="0" smtClean="0"/>
          </a:p>
          <a:p>
            <a:pPr lvl="1"/>
            <a:r>
              <a:rPr lang="en-US" dirty="0" smtClean="0"/>
              <a:t>Common forms of organizational structure include:</a:t>
            </a:r>
          </a:p>
          <a:p>
            <a:pPr lvl="1"/>
            <a:endParaRPr lang="en-US" sz="800" dirty="0" smtClean="0"/>
          </a:p>
          <a:p>
            <a:pPr marL="1051560" lvl="2" indent="-457200">
              <a:buFont typeface="+mj-lt"/>
              <a:buAutoNum type="arabicPeriod"/>
            </a:pPr>
            <a:r>
              <a:rPr lang="en-US" dirty="0" smtClean="0">
                <a:solidFill>
                  <a:srgbClr val="FF0000"/>
                </a:solidFill>
              </a:rPr>
              <a:t>Line Structure </a:t>
            </a:r>
          </a:p>
          <a:p>
            <a:pPr marL="1051560" lvl="2" indent="-457200">
              <a:buFont typeface="+mj-lt"/>
              <a:buAutoNum type="arabicPeriod"/>
            </a:pPr>
            <a:r>
              <a:rPr lang="en-US" dirty="0" smtClean="0">
                <a:solidFill>
                  <a:srgbClr val="FF0000"/>
                </a:solidFill>
              </a:rPr>
              <a:t>Line-and-Staff Structure</a:t>
            </a:r>
          </a:p>
          <a:p>
            <a:pPr marL="1051560" lvl="2" indent="-457200">
              <a:buFont typeface="+mj-lt"/>
              <a:buAutoNum type="arabicPeriod"/>
            </a:pPr>
            <a:r>
              <a:rPr lang="en-US" dirty="0" smtClean="0">
                <a:solidFill>
                  <a:srgbClr val="FF0000"/>
                </a:solidFill>
              </a:rPr>
              <a:t>Multidivisional Structure</a:t>
            </a:r>
          </a:p>
          <a:p>
            <a:pPr marL="1051560" lvl="2" indent="-457200">
              <a:buFont typeface="+mj-lt"/>
              <a:buAutoNum type="arabicPeriod"/>
            </a:pPr>
            <a:r>
              <a:rPr lang="en-US" dirty="0" smtClean="0">
                <a:solidFill>
                  <a:srgbClr val="FF0000"/>
                </a:solidFill>
              </a:rPr>
              <a:t>Matrix</a:t>
            </a:r>
            <a:endParaRPr lang="en-US" dirty="0">
              <a:solidFill>
                <a:srgbClr val="FF0000"/>
              </a:solidFill>
            </a:endParaRPr>
          </a:p>
        </p:txBody>
      </p:sp>
      <p:pic>
        <p:nvPicPr>
          <p:cNvPr id="5" name="Picture 4" descr="4 Types of Organizational Structures | Point Park Online"/>
          <p:cNvPicPr/>
          <p:nvPr/>
        </p:nvPicPr>
        <p:blipFill>
          <a:blip r:embed="rId2" cstate="print"/>
          <a:srcRect/>
          <a:stretch>
            <a:fillRect/>
          </a:stretch>
        </p:blipFill>
        <p:spPr bwMode="auto">
          <a:xfrm>
            <a:off x="4724400" y="4191000"/>
            <a:ext cx="4191000" cy="2111952"/>
          </a:xfrm>
          <a:prstGeom prst="rect">
            <a:avLst/>
          </a:prstGeom>
          <a:noFill/>
          <a:ln w="9525">
            <a:noFill/>
            <a:miter lim="800000"/>
            <a:headEnd/>
            <a:tailEnd/>
          </a:ln>
        </p:spPr>
      </p:pic>
    </p:spTree>
    <p:extLst>
      <p:ext uri="{BB962C8B-B14F-4D97-AF65-F5344CB8AC3E}">
        <p14:creationId xmlns:p14="http://schemas.microsoft.com/office/powerpoint/2010/main" val="911696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Line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p:txBody>
          <a:bodyPr/>
          <a:lstStyle/>
          <a:p>
            <a:r>
              <a:rPr lang="en-US" sz="2400" u="sng" dirty="0" smtClean="0"/>
              <a:t>The simplest organizational structure, Line Structure, has direct lines of authority that extend from the top manager to employees at the lowest level of the organization</a:t>
            </a:r>
            <a:r>
              <a:rPr lang="en-US" dirty="0" smtClean="0"/>
              <a:t>.</a:t>
            </a:r>
          </a:p>
          <a:p>
            <a:endParaRPr lang="en-US" sz="800" dirty="0" smtClean="0"/>
          </a:p>
          <a:p>
            <a:pPr lvl="1"/>
            <a:r>
              <a:rPr lang="en-US" dirty="0" smtClean="0"/>
              <a:t>This structure has a clear chain of command, which enables managers to make decisions quickly.</a:t>
            </a:r>
          </a:p>
          <a:p>
            <a:pPr lvl="1"/>
            <a:endParaRPr lang="en-US" sz="800" dirty="0" smtClean="0"/>
          </a:p>
          <a:p>
            <a:pPr lvl="2"/>
            <a:r>
              <a:rPr lang="en-US" dirty="0" smtClean="0">
                <a:solidFill>
                  <a:srgbClr val="FF0000"/>
                </a:solidFill>
              </a:rPr>
              <a:t>A mid-level manager facing a decision must consult only one person, their immediate supervisor.</a:t>
            </a:r>
          </a:p>
          <a:p>
            <a:pPr lvl="2"/>
            <a:r>
              <a:rPr lang="en-US" dirty="0" smtClean="0">
                <a:solidFill>
                  <a:srgbClr val="FF0000"/>
                </a:solidFill>
              </a:rPr>
              <a:t>However, this structure requires that managers possess a wide range of knowledge and skills.  </a:t>
            </a:r>
            <a:endParaRPr lang="en-US" dirty="0">
              <a:solidFill>
                <a:srgbClr val="FF0000"/>
              </a:solidFill>
            </a:endParaRPr>
          </a:p>
        </p:txBody>
      </p:sp>
      <p:pic>
        <p:nvPicPr>
          <p:cNvPr id="5" name="Picture 4" descr="Types of Organizational Charts | Organization Structure Types for ..."/>
          <p:cNvPicPr/>
          <p:nvPr/>
        </p:nvPicPr>
        <p:blipFill>
          <a:blip r:embed="rId2" cstate="print"/>
          <a:srcRect/>
          <a:stretch>
            <a:fillRect/>
          </a:stretch>
        </p:blipFill>
        <p:spPr bwMode="auto">
          <a:xfrm>
            <a:off x="6172200" y="4876800"/>
            <a:ext cx="2819400" cy="1835701"/>
          </a:xfrm>
          <a:prstGeom prst="rect">
            <a:avLst/>
          </a:prstGeom>
          <a:noFill/>
          <a:ln w="9525">
            <a:noFill/>
            <a:miter lim="800000"/>
            <a:headEnd/>
            <a:tailEnd/>
          </a:ln>
        </p:spPr>
      </p:pic>
    </p:spTree>
    <p:extLst>
      <p:ext uri="{BB962C8B-B14F-4D97-AF65-F5344CB8AC3E}">
        <p14:creationId xmlns:p14="http://schemas.microsoft.com/office/powerpoint/2010/main" val="38126455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Line-and-Staff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p:txBody>
          <a:bodyPr/>
          <a:lstStyle/>
          <a:p>
            <a:r>
              <a:rPr lang="en-US" sz="2200" u="sng" dirty="0" smtClean="0"/>
              <a:t>The Line-and-Staff Structure has a traditional line relationship between superiors and subordinates, and specialized managers: called staff managers – are available to assist line managers</a:t>
            </a:r>
            <a:r>
              <a:rPr lang="en-US" dirty="0" smtClean="0"/>
              <a:t>.</a:t>
            </a:r>
          </a:p>
          <a:p>
            <a:endParaRPr lang="en-US" sz="800" dirty="0" smtClean="0"/>
          </a:p>
          <a:p>
            <a:pPr lvl="1"/>
            <a:r>
              <a:rPr lang="en-US" sz="2000" dirty="0" smtClean="0"/>
              <a:t>Line managers can focus on their area of expertise in the operation of the business, while staff managers provide advice and support to line departments on specialized matters such as finance, engineering, human resources, and the law.</a:t>
            </a:r>
          </a:p>
          <a:p>
            <a:pPr lvl="1"/>
            <a:endParaRPr lang="en-US" sz="800" dirty="0" smtClean="0"/>
          </a:p>
          <a:p>
            <a:pPr lvl="2"/>
            <a:r>
              <a:rPr lang="en-US" dirty="0" smtClean="0">
                <a:solidFill>
                  <a:srgbClr val="FF0000"/>
                </a:solidFill>
              </a:rPr>
              <a:t>Staff managers do not have direct authority over the line managers or over the line manager’s subordinates, but they do have authority over subordinates in their own departments.</a:t>
            </a:r>
            <a:endParaRPr lang="en-US" dirty="0">
              <a:solidFill>
                <a:srgbClr val="FF0000"/>
              </a:solidFill>
            </a:endParaRPr>
          </a:p>
        </p:txBody>
      </p:sp>
      <p:pic>
        <p:nvPicPr>
          <p:cNvPr id="6" name="Picture 5" descr="Managing for Quality and Competitiveness - ppt download"/>
          <p:cNvPicPr/>
          <p:nvPr/>
        </p:nvPicPr>
        <p:blipFill>
          <a:blip r:embed="rId2" cstate="print"/>
          <a:srcRect/>
          <a:stretch>
            <a:fillRect/>
          </a:stretch>
        </p:blipFill>
        <p:spPr bwMode="auto">
          <a:xfrm>
            <a:off x="6172200" y="5257800"/>
            <a:ext cx="2971800" cy="1600200"/>
          </a:xfrm>
          <a:prstGeom prst="rect">
            <a:avLst/>
          </a:prstGeom>
          <a:noFill/>
          <a:ln w="9525">
            <a:noFill/>
            <a:miter lim="800000"/>
            <a:headEnd/>
            <a:tailEnd/>
          </a:ln>
        </p:spPr>
      </p:pic>
    </p:spTree>
    <p:extLst>
      <p:ext uri="{BB962C8B-B14F-4D97-AF65-F5344CB8AC3E}">
        <p14:creationId xmlns:p14="http://schemas.microsoft.com/office/powerpoint/2010/main" val="31008559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Multidivisional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sp>
        <p:nvSpPr>
          <p:cNvPr id="4" name="Content Placeholder 3"/>
          <p:cNvSpPr>
            <a:spLocks noGrp="1"/>
          </p:cNvSpPr>
          <p:nvPr>
            <p:ph sz="quarter" idx="1"/>
          </p:nvPr>
        </p:nvSpPr>
        <p:spPr/>
        <p:txBody>
          <a:bodyPr>
            <a:normAutofit/>
          </a:bodyPr>
          <a:lstStyle/>
          <a:p>
            <a:r>
              <a:rPr lang="en-US" sz="2400" u="sng" dirty="0" smtClean="0"/>
              <a:t>As companies grow and diversify, traditional line structures become difficult to coordinate, making communication difficult and decision making slow</a:t>
            </a:r>
            <a:r>
              <a:rPr lang="en-US" dirty="0" smtClean="0"/>
              <a:t>.</a:t>
            </a:r>
          </a:p>
          <a:p>
            <a:endParaRPr lang="en-US" sz="800" dirty="0" smtClean="0"/>
          </a:p>
          <a:p>
            <a:pPr lvl="1"/>
            <a:r>
              <a:rPr lang="en-US" dirty="0" smtClean="0"/>
              <a:t>When the weaknesses of the structure exceed the benefits, growing firms tend to restructure into divisions.  </a:t>
            </a:r>
          </a:p>
          <a:p>
            <a:pPr lvl="1"/>
            <a:r>
              <a:rPr lang="en-US" dirty="0" smtClean="0"/>
              <a:t>A Multidivisional Structure organizes departments into larger groups called divisions.  </a:t>
            </a:r>
          </a:p>
          <a:p>
            <a:pPr lvl="2">
              <a:buNone/>
            </a:pPr>
            <a:endParaRPr lang="en-US" sz="800" dirty="0" smtClean="0"/>
          </a:p>
          <a:p>
            <a:pPr lvl="2"/>
            <a:r>
              <a:rPr lang="en-US" dirty="0" smtClean="0">
                <a:solidFill>
                  <a:srgbClr val="FF0000"/>
                </a:solidFill>
              </a:rPr>
              <a:t>Within each of these divisions, departments may be organized by product, geography, function, or some combination of all three.</a:t>
            </a:r>
          </a:p>
        </p:txBody>
      </p:sp>
      <p:pic>
        <p:nvPicPr>
          <p:cNvPr id="5" name="Picture 4" descr="Organizational Structure and Controls - ppt download"/>
          <p:cNvPicPr/>
          <p:nvPr/>
        </p:nvPicPr>
        <p:blipFill>
          <a:blip r:embed="rId2" cstate="print"/>
          <a:srcRect/>
          <a:stretch>
            <a:fillRect/>
          </a:stretch>
        </p:blipFill>
        <p:spPr bwMode="auto">
          <a:xfrm>
            <a:off x="6400800" y="5257800"/>
            <a:ext cx="2667000" cy="1562100"/>
          </a:xfrm>
          <a:prstGeom prst="rect">
            <a:avLst/>
          </a:prstGeom>
          <a:noFill/>
          <a:ln w="9525">
            <a:noFill/>
            <a:miter lim="800000"/>
            <a:headEnd/>
            <a:tailEnd/>
          </a:ln>
        </p:spPr>
      </p:pic>
    </p:spTree>
    <p:extLst>
      <p:ext uri="{BB962C8B-B14F-4D97-AF65-F5344CB8AC3E}">
        <p14:creationId xmlns:p14="http://schemas.microsoft.com/office/powerpoint/2010/main" val="2786261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Management</a:t>
            </a:r>
            <a:br>
              <a:rPr lang="en-US" dirty="0" smtClean="0"/>
            </a:br>
            <a:r>
              <a:rPr lang="en-US" sz="2000" dirty="0" smtClean="0"/>
              <a:t>Financial Resources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The manager needs adequate financial resources to pay for essential activities</a:t>
            </a:r>
            <a:r>
              <a:rPr lang="en-US" dirty="0" smtClean="0"/>
              <a:t>.</a:t>
            </a:r>
          </a:p>
          <a:p>
            <a:endParaRPr lang="en-US" sz="800" dirty="0" smtClean="0"/>
          </a:p>
          <a:p>
            <a:pPr lvl="1"/>
            <a:r>
              <a:rPr lang="en-US" dirty="0" smtClean="0"/>
              <a:t>Primary funding comes from owners and shareholders, as well as banks and other financial institutions.</a:t>
            </a:r>
          </a:p>
          <a:p>
            <a:pPr lvl="1"/>
            <a:endParaRPr lang="en-US" sz="800" dirty="0" smtClean="0"/>
          </a:p>
          <a:p>
            <a:pPr lvl="2"/>
            <a:r>
              <a:rPr lang="en-US" dirty="0" smtClean="0">
                <a:solidFill>
                  <a:srgbClr val="FF0000"/>
                </a:solidFill>
              </a:rPr>
              <a:t>All these resources and activities must be coordinated and controlled if the company is to earn a profit.</a:t>
            </a:r>
            <a:endParaRPr lang="en-US" dirty="0">
              <a:solidFill>
                <a:srgbClr val="FF0000"/>
              </a:solidFill>
            </a:endParaRPr>
          </a:p>
        </p:txBody>
      </p:sp>
      <p:pic>
        <p:nvPicPr>
          <p:cNvPr id="5" name="Picture 4" descr="Financial Resources For New Executives – Arts Hacker"/>
          <p:cNvPicPr/>
          <p:nvPr/>
        </p:nvPicPr>
        <p:blipFill>
          <a:blip r:embed="rId2" cstate="print"/>
          <a:srcRect/>
          <a:stretch>
            <a:fillRect/>
          </a:stretch>
        </p:blipFill>
        <p:spPr bwMode="auto">
          <a:xfrm>
            <a:off x="4495800" y="4267200"/>
            <a:ext cx="4648200" cy="2583873"/>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Multidivisional Structure (Cont.)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400" u="sng" dirty="0" smtClean="0"/>
              <a:t>Multidivisional structures permit delegation of decision-making authority, allowing divisional and department managers to specialize</a:t>
            </a:r>
            <a:r>
              <a:rPr lang="en-US" dirty="0" smtClean="0"/>
              <a:t>.</a:t>
            </a:r>
          </a:p>
          <a:p>
            <a:endParaRPr lang="en-US" sz="800" dirty="0" smtClean="0"/>
          </a:p>
          <a:p>
            <a:pPr lvl="1"/>
            <a:r>
              <a:rPr lang="en-US" dirty="0" smtClean="0"/>
              <a:t>They allow those closest to the action to make the decisions that will affect them.  </a:t>
            </a:r>
          </a:p>
          <a:p>
            <a:pPr lvl="1"/>
            <a:endParaRPr lang="en-US" sz="800" dirty="0" smtClean="0"/>
          </a:p>
          <a:p>
            <a:pPr lvl="2"/>
            <a:r>
              <a:rPr lang="en-US" dirty="0" smtClean="0">
                <a:solidFill>
                  <a:srgbClr val="FF0000"/>
                </a:solidFill>
              </a:rPr>
              <a:t>Delegation of authority and divisionalized work also mean that better decisions are made faster, and tend to be more innovative.</a:t>
            </a:r>
          </a:p>
          <a:p>
            <a:pPr lvl="2"/>
            <a:r>
              <a:rPr lang="en-US" dirty="0" smtClean="0">
                <a:solidFill>
                  <a:srgbClr val="FF0000"/>
                </a:solidFill>
              </a:rPr>
              <a:t>Most importantly, by focusing each division on a common region, product, or customer, each is more likely to provide products that meet the needs of its particular customers.</a:t>
            </a:r>
          </a:p>
          <a:p>
            <a:pPr lvl="2">
              <a:buNone/>
            </a:pPr>
            <a:endParaRPr lang="en-US" sz="900" dirty="0" smtClean="0"/>
          </a:p>
          <a:p>
            <a:pPr lvl="3"/>
            <a:r>
              <a:rPr lang="en-US" sz="1800" dirty="0" smtClean="0">
                <a:solidFill>
                  <a:srgbClr val="0070C0"/>
                </a:solidFill>
              </a:rPr>
              <a:t>However, this structure creates duplication, which makes it more difficult to realize economies of scale by grouping functions together.</a:t>
            </a:r>
            <a:endParaRPr lang="en-US" sz="1800" dirty="0">
              <a:solidFill>
                <a:srgbClr val="0070C0"/>
              </a:solidFill>
            </a:endParaRPr>
          </a:p>
        </p:txBody>
      </p:sp>
    </p:spTree>
    <p:extLst>
      <p:ext uri="{BB962C8B-B14F-4D97-AF65-F5344CB8AC3E}">
        <p14:creationId xmlns:p14="http://schemas.microsoft.com/office/powerpoint/2010/main" val="22057801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Matrix Structure</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91</a:t>
            </a:fld>
            <a:endParaRPr lang="en-US" dirty="0"/>
          </a:p>
        </p:txBody>
      </p:sp>
      <p:sp>
        <p:nvSpPr>
          <p:cNvPr id="4" name="Content Placeholder 3"/>
          <p:cNvSpPr>
            <a:spLocks noGrp="1"/>
          </p:cNvSpPr>
          <p:nvPr>
            <p:ph sz="quarter" idx="1"/>
          </p:nvPr>
        </p:nvSpPr>
        <p:spPr>
          <a:xfrm>
            <a:off x="301752" y="1527048"/>
            <a:ext cx="8503920" cy="4873752"/>
          </a:xfrm>
        </p:spPr>
        <p:txBody>
          <a:bodyPr>
            <a:normAutofit lnSpcReduction="10000"/>
          </a:bodyPr>
          <a:lstStyle/>
          <a:p>
            <a:r>
              <a:rPr lang="en-US" sz="2400" u="sng" dirty="0" smtClean="0"/>
              <a:t>The Matrix Structure attempts to address issues that arise with growth, diversification, productivity, and competitiveness</a:t>
            </a:r>
            <a:r>
              <a:rPr lang="en-US" dirty="0" smtClean="0"/>
              <a:t>.</a:t>
            </a:r>
          </a:p>
          <a:p>
            <a:endParaRPr lang="en-US" sz="800" dirty="0" smtClean="0"/>
          </a:p>
          <a:p>
            <a:pPr lvl="1"/>
            <a:r>
              <a:rPr lang="en-US" sz="2000" dirty="0" smtClean="0"/>
              <a:t>A Matrix Structure, also called a project management structure, sets up teams from different departments, thereby creating two or more intersecting lines of authority.  EE’s are responsible to (2) managers.</a:t>
            </a:r>
          </a:p>
          <a:p>
            <a:pPr lvl="1"/>
            <a:endParaRPr lang="en-US" sz="900" dirty="0" smtClean="0"/>
          </a:p>
          <a:p>
            <a:pPr lvl="2"/>
            <a:r>
              <a:rPr lang="en-US" dirty="0" smtClean="0">
                <a:solidFill>
                  <a:srgbClr val="FF0000"/>
                </a:solidFill>
              </a:rPr>
              <a:t>The matrix structure superimposes project-based departments on the more traditional, function-based departments.</a:t>
            </a:r>
          </a:p>
          <a:p>
            <a:pPr lvl="2"/>
            <a:r>
              <a:rPr lang="en-US" dirty="0" smtClean="0">
                <a:solidFill>
                  <a:srgbClr val="FF0000"/>
                </a:solidFill>
              </a:rPr>
              <a:t>Project teams bring together specialists from a variety of areas to work together on a single project. </a:t>
            </a:r>
          </a:p>
          <a:p>
            <a:pPr lvl="2">
              <a:buNone/>
            </a:pPr>
            <a:endParaRPr lang="en-US" sz="800" dirty="0" smtClean="0"/>
          </a:p>
          <a:p>
            <a:pPr lvl="3"/>
            <a:r>
              <a:rPr lang="en-US" sz="1800" dirty="0" smtClean="0">
                <a:solidFill>
                  <a:srgbClr val="0070C0"/>
                </a:solidFill>
              </a:rPr>
              <a:t>These structures provide flexibility, enhanced cooperation, and creativity, and enable the company to respond quickly to changes in the environment by giving attention to specific projects or problems.</a:t>
            </a:r>
            <a:endParaRPr lang="en-US" sz="1800" dirty="0">
              <a:solidFill>
                <a:srgbClr val="0070C0"/>
              </a:solidFill>
            </a:endParaRPr>
          </a:p>
        </p:txBody>
      </p:sp>
      <p:pic>
        <p:nvPicPr>
          <p:cNvPr id="5" name="Picture 4" descr="Matrix Paint | Custom Auto Body Paint | King of Prussia PA"/>
          <p:cNvPicPr/>
          <p:nvPr/>
        </p:nvPicPr>
        <p:blipFill>
          <a:blip r:embed="rId2" cstate="print"/>
          <a:srcRect/>
          <a:stretch>
            <a:fillRect/>
          </a:stretch>
        </p:blipFill>
        <p:spPr bwMode="auto">
          <a:xfrm>
            <a:off x="5105400" y="5867400"/>
            <a:ext cx="4038600" cy="990600"/>
          </a:xfrm>
          <a:prstGeom prst="rect">
            <a:avLst/>
          </a:prstGeom>
          <a:noFill/>
          <a:ln w="9525">
            <a:noFill/>
            <a:miter lim="800000"/>
            <a:headEnd/>
            <a:tailEnd/>
          </a:ln>
        </p:spPr>
      </p:pic>
    </p:spTree>
    <p:extLst>
      <p:ext uri="{BB962C8B-B14F-4D97-AF65-F5344CB8AC3E}">
        <p14:creationId xmlns:p14="http://schemas.microsoft.com/office/powerpoint/2010/main" val="5310944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Role of Groups and Teams in Organizations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92</a:t>
            </a:fld>
            <a:endParaRPr lang="en-US" dirty="0"/>
          </a:p>
        </p:txBody>
      </p:sp>
      <p:sp>
        <p:nvSpPr>
          <p:cNvPr id="4" name="Content Placeholder 3"/>
          <p:cNvSpPr>
            <a:spLocks noGrp="1"/>
          </p:cNvSpPr>
          <p:nvPr>
            <p:ph sz="quarter" idx="1"/>
          </p:nvPr>
        </p:nvSpPr>
        <p:spPr/>
        <p:txBody>
          <a:bodyPr/>
          <a:lstStyle/>
          <a:p>
            <a:r>
              <a:rPr lang="en-US" sz="2400" u="sng" dirty="0" smtClean="0"/>
              <a:t>There has been a gradual shift toward an emphasis on teams and managing them to enhance individual and organizational success</a:t>
            </a:r>
            <a:r>
              <a:rPr lang="en-US" dirty="0" smtClean="0"/>
              <a:t>.</a:t>
            </a:r>
          </a:p>
          <a:p>
            <a:endParaRPr lang="en-US" sz="800" dirty="0" smtClean="0"/>
          </a:p>
          <a:p>
            <a:pPr lvl="1"/>
            <a:r>
              <a:rPr lang="en-US" dirty="0" smtClean="0"/>
              <a:t>Some experts believe that highest productivity results only when groups become teams.</a:t>
            </a:r>
          </a:p>
          <a:p>
            <a:pPr lvl="1"/>
            <a:endParaRPr lang="en-US" sz="800" dirty="0" smtClean="0"/>
          </a:p>
          <a:p>
            <a:pPr lvl="2"/>
            <a:r>
              <a:rPr lang="en-US" dirty="0" smtClean="0">
                <a:solidFill>
                  <a:srgbClr val="FF0000"/>
                </a:solidFill>
              </a:rPr>
              <a:t>A Group is defined as two or more individuals who communicate with one another, share common identity, and have common goal.</a:t>
            </a:r>
          </a:p>
          <a:p>
            <a:pPr lvl="2"/>
            <a:r>
              <a:rPr lang="en-US" dirty="0" smtClean="0">
                <a:solidFill>
                  <a:srgbClr val="FF0000"/>
                </a:solidFill>
              </a:rPr>
              <a:t>A Team is a small group whose members have complementary skills; a common purpose, goals, and approach; and hold themselves mutually accountable.</a:t>
            </a:r>
            <a:endParaRPr lang="en-US" dirty="0">
              <a:solidFill>
                <a:srgbClr val="FF0000"/>
              </a:solidFill>
            </a:endParaRPr>
          </a:p>
        </p:txBody>
      </p:sp>
      <p:pic>
        <p:nvPicPr>
          <p:cNvPr id="5" name="Picture 4" descr="Episode 33: The Difference Between Teams and Working Groups | Dr ..."/>
          <p:cNvPicPr/>
          <p:nvPr/>
        </p:nvPicPr>
        <p:blipFill>
          <a:blip r:embed="rId2" cstate="print"/>
          <a:srcRect/>
          <a:stretch>
            <a:fillRect/>
          </a:stretch>
        </p:blipFill>
        <p:spPr bwMode="auto">
          <a:xfrm>
            <a:off x="5562600" y="5257800"/>
            <a:ext cx="3581400" cy="1957401"/>
          </a:xfrm>
          <a:prstGeom prst="rect">
            <a:avLst/>
          </a:prstGeom>
          <a:noFill/>
          <a:ln w="9525">
            <a:noFill/>
            <a:miter lim="800000"/>
            <a:headEnd/>
            <a:tailEnd/>
          </a:ln>
        </p:spPr>
      </p:pic>
    </p:spTree>
    <p:extLst>
      <p:ext uri="{BB962C8B-B14F-4D97-AF65-F5344CB8AC3E}">
        <p14:creationId xmlns:p14="http://schemas.microsoft.com/office/powerpoint/2010/main" val="15081884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Groups and Teams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93</a:t>
            </a:fld>
            <a:endParaRPr lang="en-US" dirty="0"/>
          </a:p>
        </p:txBody>
      </p:sp>
      <p:sp>
        <p:nvSpPr>
          <p:cNvPr id="4" name="Content Placeholder 3"/>
          <p:cNvSpPr>
            <a:spLocks noGrp="1"/>
          </p:cNvSpPr>
          <p:nvPr>
            <p:ph sz="quarter" idx="1"/>
          </p:nvPr>
        </p:nvSpPr>
        <p:spPr/>
        <p:txBody>
          <a:bodyPr/>
          <a:lstStyle/>
          <a:p>
            <a:r>
              <a:rPr lang="en-US" sz="2400" u="sng" dirty="0" smtClean="0"/>
              <a:t>Work groups emphasize individual work products, individual accountability, and even individual leadership</a:t>
            </a:r>
            <a:r>
              <a:rPr lang="en-US" dirty="0" smtClean="0"/>
              <a:t>.</a:t>
            </a:r>
          </a:p>
          <a:p>
            <a:endParaRPr lang="en-US" sz="800" dirty="0" smtClean="0"/>
          </a:p>
          <a:p>
            <a:pPr lvl="1"/>
            <a:r>
              <a:rPr lang="en-US" dirty="0" smtClean="0"/>
              <a:t>Work teams share leadership roles, have both individual and mutual accountability, and create collective work products.</a:t>
            </a:r>
          </a:p>
          <a:p>
            <a:pPr lvl="1"/>
            <a:endParaRPr lang="en-US" sz="800" dirty="0" smtClean="0"/>
          </a:p>
          <a:p>
            <a:pPr lvl="2"/>
            <a:r>
              <a:rPr lang="en-US" dirty="0" smtClean="0">
                <a:solidFill>
                  <a:srgbClr val="FF0000"/>
                </a:solidFill>
              </a:rPr>
              <a:t>In other words, a work group’s performance depends on what its members do as individuals, while a team’s performance is based on creating a knowledge center and competency to work together to accomplish a goal.  It is also important for team members to retain individuality and avoid becoming a “face-in-the-crowd.”</a:t>
            </a:r>
            <a:endParaRPr lang="en-US" dirty="0">
              <a:solidFill>
                <a:srgbClr val="FF0000"/>
              </a:solidFill>
            </a:endParaRPr>
          </a:p>
        </p:txBody>
      </p:sp>
      <p:pic>
        <p:nvPicPr>
          <p:cNvPr id="5" name="Picture 4" descr="Groups versus Teams: Two Sides of the Same Coin - Petri"/>
          <p:cNvPicPr/>
          <p:nvPr/>
        </p:nvPicPr>
        <p:blipFill>
          <a:blip r:embed="rId2" cstate="print"/>
          <a:srcRect/>
          <a:stretch>
            <a:fillRect/>
          </a:stretch>
        </p:blipFill>
        <p:spPr bwMode="auto">
          <a:xfrm>
            <a:off x="5791200" y="5112327"/>
            <a:ext cx="3352800" cy="1752600"/>
          </a:xfrm>
          <a:prstGeom prst="rect">
            <a:avLst/>
          </a:prstGeom>
          <a:noFill/>
          <a:ln w="9525">
            <a:noFill/>
            <a:miter lim="800000"/>
            <a:headEnd/>
            <a:tailEnd/>
          </a:ln>
        </p:spPr>
      </p:pic>
    </p:spTree>
    <p:extLst>
      <p:ext uri="{BB962C8B-B14F-4D97-AF65-F5344CB8AC3E}">
        <p14:creationId xmlns:p14="http://schemas.microsoft.com/office/powerpoint/2010/main" val="40051522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Committees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94</a:t>
            </a:fld>
            <a:endParaRPr lang="en-US" dirty="0"/>
          </a:p>
        </p:txBody>
      </p:sp>
      <p:sp>
        <p:nvSpPr>
          <p:cNvPr id="4" name="Content Placeholder 3"/>
          <p:cNvSpPr>
            <a:spLocks noGrp="1"/>
          </p:cNvSpPr>
          <p:nvPr>
            <p:ph sz="quarter" idx="1"/>
          </p:nvPr>
        </p:nvSpPr>
        <p:spPr/>
        <p:txBody>
          <a:bodyPr/>
          <a:lstStyle/>
          <a:p>
            <a:r>
              <a:rPr lang="en-US" sz="2400" u="sng" dirty="0" smtClean="0"/>
              <a:t>A Committee is usually a permanent, formal group that does some specific task</a:t>
            </a:r>
            <a:r>
              <a:rPr lang="en-US" dirty="0" smtClean="0"/>
              <a:t>.</a:t>
            </a:r>
          </a:p>
          <a:p>
            <a:endParaRPr lang="en-US" sz="800" dirty="0" smtClean="0"/>
          </a:p>
          <a:p>
            <a:pPr lvl="1"/>
            <a:r>
              <a:rPr lang="en-US" dirty="0" smtClean="0">
                <a:solidFill>
                  <a:srgbClr val="0070C0"/>
                </a:solidFill>
              </a:rPr>
              <a:t>For example, many firms have a compensation or finance committee to examine the effectiveness of these areas of operation as well as the need for possible changes.</a:t>
            </a:r>
          </a:p>
          <a:p>
            <a:pPr lvl="1"/>
            <a:r>
              <a:rPr lang="en-US" dirty="0" smtClean="0">
                <a:solidFill>
                  <a:srgbClr val="0070C0"/>
                </a:solidFill>
              </a:rPr>
              <a:t>Ethics committees are formed to develop and revise codes of ethics, suggest methods for implementing ethical standards, and review specific issues and concerns.</a:t>
            </a:r>
          </a:p>
        </p:txBody>
      </p:sp>
      <p:pic>
        <p:nvPicPr>
          <p:cNvPr id="5" name="Picture 4" descr="Committees"/>
          <p:cNvPicPr/>
          <p:nvPr/>
        </p:nvPicPr>
        <p:blipFill>
          <a:blip r:embed="rId2" cstate="print"/>
          <a:srcRect/>
          <a:stretch>
            <a:fillRect/>
          </a:stretch>
        </p:blipFill>
        <p:spPr bwMode="auto">
          <a:xfrm>
            <a:off x="5257800" y="4724400"/>
            <a:ext cx="3810000" cy="2058532"/>
          </a:xfrm>
          <a:prstGeom prst="rect">
            <a:avLst/>
          </a:prstGeom>
          <a:noFill/>
          <a:ln w="9525">
            <a:noFill/>
            <a:miter lim="800000"/>
            <a:headEnd/>
            <a:tailEnd/>
          </a:ln>
        </p:spPr>
      </p:pic>
    </p:spTree>
    <p:extLst>
      <p:ext uri="{BB962C8B-B14F-4D97-AF65-F5344CB8AC3E}">
        <p14:creationId xmlns:p14="http://schemas.microsoft.com/office/powerpoint/2010/main" val="15776158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Task Forces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95</a:t>
            </a:fld>
            <a:endParaRPr lang="en-US" dirty="0"/>
          </a:p>
        </p:txBody>
      </p:sp>
      <p:sp>
        <p:nvSpPr>
          <p:cNvPr id="4" name="Content Placeholder 3"/>
          <p:cNvSpPr>
            <a:spLocks noGrp="1"/>
          </p:cNvSpPr>
          <p:nvPr>
            <p:ph sz="quarter" idx="1"/>
          </p:nvPr>
        </p:nvSpPr>
        <p:spPr/>
        <p:txBody>
          <a:bodyPr/>
          <a:lstStyle/>
          <a:p>
            <a:r>
              <a:rPr lang="en-US" sz="2400" u="sng" dirty="0" smtClean="0"/>
              <a:t>A Task Force is a temporary group of employees responsible for bringing about a particular change</a:t>
            </a:r>
            <a:r>
              <a:rPr lang="en-US" dirty="0" smtClean="0"/>
              <a:t>.</a:t>
            </a:r>
          </a:p>
          <a:p>
            <a:endParaRPr lang="en-US" sz="800" dirty="0" smtClean="0"/>
          </a:p>
          <a:p>
            <a:pPr lvl="1"/>
            <a:r>
              <a:rPr lang="en-US" dirty="0" smtClean="0"/>
              <a:t>They typically come from across all departments and levels of an organization. Occasionally, a task force may be formed from individuals outside a company.</a:t>
            </a:r>
          </a:p>
          <a:p>
            <a:pPr lvl="1"/>
            <a:endParaRPr lang="en-US" sz="800" dirty="0" smtClean="0"/>
          </a:p>
          <a:p>
            <a:pPr lvl="2"/>
            <a:r>
              <a:rPr lang="en-US" dirty="0" smtClean="0">
                <a:solidFill>
                  <a:srgbClr val="FF0000"/>
                </a:solidFill>
              </a:rPr>
              <a:t>Task force membership is usually based on expertise rather than organizational position.  </a:t>
            </a:r>
          </a:p>
        </p:txBody>
      </p:sp>
      <p:pic>
        <p:nvPicPr>
          <p:cNvPr id="5" name="Picture 4" descr="Task Force 1, Inc. Truck Company Operations - OUTSIDE VENT ..."/>
          <p:cNvPicPr/>
          <p:nvPr/>
        </p:nvPicPr>
        <p:blipFill>
          <a:blip r:embed="rId2" cstate="print"/>
          <a:srcRect/>
          <a:stretch>
            <a:fillRect/>
          </a:stretch>
        </p:blipFill>
        <p:spPr bwMode="auto">
          <a:xfrm>
            <a:off x="4876800" y="4267200"/>
            <a:ext cx="3962400" cy="1971675"/>
          </a:xfrm>
          <a:prstGeom prst="rect">
            <a:avLst/>
          </a:prstGeom>
          <a:noFill/>
          <a:ln w="9525">
            <a:noFill/>
            <a:miter lim="800000"/>
            <a:headEnd/>
            <a:tailEnd/>
          </a:ln>
        </p:spPr>
      </p:pic>
    </p:spTree>
    <p:extLst>
      <p:ext uri="{BB962C8B-B14F-4D97-AF65-F5344CB8AC3E}">
        <p14:creationId xmlns:p14="http://schemas.microsoft.com/office/powerpoint/2010/main" val="10578329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96</a:t>
            </a:fld>
            <a:endParaRPr lang="en-US" dirty="0"/>
          </a:p>
        </p:txBody>
      </p:sp>
      <p:sp>
        <p:nvSpPr>
          <p:cNvPr id="4" name="Content Placeholder 3"/>
          <p:cNvSpPr>
            <a:spLocks noGrp="1"/>
          </p:cNvSpPr>
          <p:nvPr>
            <p:ph sz="quarter" idx="1"/>
          </p:nvPr>
        </p:nvSpPr>
        <p:spPr/>
        <p:txBody>
          <a:bodyPr/>
          <a:lstStyle/>
          <a:p>
            <a:r>
              <a:rPr lang="en-US" sz="2400" u="sng" dirty="0" smtClean="0"/>
              <a:t>Teams are becoming far more common in the U.S. workplace as businesses strive to enhance productivity and global competitiveness</a:t>
            </a:r>
            <a:r>
              <a:rPr lang="en-US" dirty="0" smtClean="0"/>
              <a:t>.</a:t>
            </a:r>
          </a:p>
          <a:p>
            <a:endParaRPr lang="en-US" sz="800" dirty="0" smtClean="0"/>
          </a:p>
          <a:p>
            <a:pPr lvl="1"/>
            <a:r>
              <a:rPr lang="en-US" dirty="0" smtClean="0"/>
              <a:t>In general, teams have the benefit of being able to pool members’ knowledge and skills and make greater use of them than individuals working alone. And, teams can create more solutions to problems than individuals.</a:t>
            </a:r>
          </a:p>
          <a:p>
            <a:pPr lvl="1"/>
            <a:endParaRPr lang="en-US" sz="800" dirty="0" smtClean="0"/>
          </a:p>
          <a:p>
            <a:pPr lvl="2"/>
            <a:r>
              <a:rPr lang="en-US" dirty="0" smtClean="0">
                <a:solidFill>
                  <a:srgbClr val="FF0000"/>
                </a:solidFill>
              </a:rPr>
              <a:t>Teams require harmony, cooperation, synchronized effort, and flexibility to maximize their contribution.</a:t>
            </a:r>
          </a:p>
        </p:txBody>
      </p:sp>
      <p:pic>
        <p:nvPicPr>
          <p:cNvPr id="5" name="Picture 4" descr="Pump up Your Teachers, Faculty and Students with Team Building ..."/>
          <p:cNvPicPr/>
          <p:nvPr/>
        </p:nvPicPr>
        <p:blipFill>
          <a:blip r:embed="rId2" cstate="print"/>
          <a:srcRect/>
          <a:stretch>
            <a:fillRect/>
          </a:stretch>
        </p:blipFill>
        <p:spPr bwMode="auto">
          <a:xfrm>
            <a:off x="5486400" y="5257800"/>
            <a:ext cx="3657600" cy="1514475"/>
          </a:xfrm>
          <a:prstGeom prst="rect">
            <a:avLst/>
          </a:prstGeom>
          <a:noFill/>
          <a:ln w="9525">
            <a:noFill/>
            <a:miter lim="800000"/>
            <a:headEnd/>
            <a:tailEnd/>
          </a:ln>
        </p:spPr>
      </p:pic>
    </p:spTree>
    <p:extLst>
      <p:ext uri="{BB962C8B-B14F-4D97-AF65-F5344CB8AC3E}">
        <p14:creationId xmlns:p14="http://schemas.microsoft.com/office/powerpoint/2010/main" val="27496670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Teams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97</a:t>
            </a:fld>
            <a:endParaRPr lang="en-US" dirty="0"/>
          </a:p>
        </p:txBody>
      </p:sp>
      <p:sp>
        <p:nvSpPr>
          <p:cNvPr id="4" name="Content Placeholder 3"/>
          <p:cNvSpPr>
            <a:spLocks noGrp="1"/>
          </p:cNvSpPr>
          <p:nvPr>
            <p:ph sz="quarter" idx="1"/>
          </p:nvPr>
        </p:nvSpPr>
        <p:spPr/>
        <p:txBody>
          <a:bodyPr/>
          <a:lstStyle/>
          <a:p>
            <a:r>
              <a:rPr lang="en-US" sz="2400" u="sng" dirty="0" smtClean="0"/>
              <a:t>Teams motivate workers by providing internal rewards in the form of an enhanced sense of accomplishment for employees as they achieve more, and external rewards in the form of praise and certain perks</a:t>
            </a:r>
            <a:r>
              <a:rPr lang="en-US" dirty="0" smtClean="0"/>
              <a:t>.</a:t>
            </a:r>
          </a:p>
          <a:p>
            <a:endParaRPr lang="en-US" sz="800" dirty="0" smtClean="0"/>
          </a:p>
          <a:p>
            <a:pPr lvl="1"/>
            <a:r>
              <a:rPr lang="en-US" dirty="0" smtClean="0"/>
              <a:t>Consequently, they can help get workers more involved.</a:t>
            </a:r>
          </a:p>
          <a:p>
            <a:pPr lvl="1"/>
            <a:endParaRPr lang="en-US" sz="800" dirty="0" smtClean="0"/>
          </a:p>
          <a:p>
            <a:pPr lvl="2"/>
            <a:r>
              <a:rPr lang="en-US" dirty="0" smtClean="0">
                <a:solidFill>
                  <a:srgbClr val="FF0000"/>
                </a:solidFill>
              </a:rPr>
              <a:t>They can help companies be more innovative, and they can boost productivity and cut costs.  </a:t>
            </a:r>
          </a:p>
          <a:p>
            <a:pPr lvl="2"/>
            <a:endParaRPr lang="en-US" sz="800" dirty="0" smtClean="0"/>
          </a:p>
          <a:p>
            <a:pPr lvl="3"/>
            <a:r>
              <a:rPr lang="en-US" dirty="0" smtClean="0">
                <a:solidFill>
                  <a:srgbClr val="0070C0"/>
                </a:solidFill>
              </a:rPr>
              <a:t>Productivity peaks at (5-6) members – “Two Pizza Rule.”</a:t>
            </a:r>
          </a:p>
          <a:p>
            <a:pPr lvl="3"/>
            <a:r>
              <a:rPr lang="en-US" dirty="0" smtClean="0">
                <a:solidFill>
                  <a:srgbClr val="0070C0"/>
                </a:solidFill>
              </a:rPr>
              <a:t>People become less motivated and group coordination becomes more difficult after this size.</a:t>
            </a:r>
            <a:endParaRPr lang="en-US" dirty="0">
              <a:solidFill>
                <a:srgbClr val="0070C0"/>
              </a:solidFill>
            </a:endParaRPr>
          </a:p>
        </p:txBody>
      </p:sp>
      <p:pic>
        <p:nvPicPr>
          <p:cNvPr id="5" name="Picture 4" descr="Teamwork Team Arrows - Free image on Pixabay"/>
          <p:cNvPicPr/>
          <p:nvPr/>
        </p:nvPicPr>
        <p:blipFill>
          <a:blip r:embed="rId2" cstate="print"/>
          <a:srcRect/>
          <a:stretch>
            <a:fillRect/>
          </a:stretch>
        </p:blipFill>
        <p:spPr bwMode="auto">
          <a:xfrm>
            <a:off x="5613400" y="5375148"/>
            <a:ext cx="3505200" cy="1447800"/>
          </a:xfrm>
          <a:prstGeom prst="rect">
            <a:avLst/>
          </a:prstGeom>
          <a:noFill/>
          <a:ln w="9525">
            <a:noFill/>
            <a:miter lim="800000"/>
            <a:headEnd/>
            <a:tailEnd/>
          </a:ln>
        </p:spPr>
      </p:pic>
    </p:spTree>
    <p:extLst>
      <p:ext uri="{BB962C8B-B14F-4D97-AF65-F5344CB8AC3E}">
        <p14:creationId xmlns:p14="http://schemas.microsoft.com/office/powerpoint/2010/main" val="29226943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Project Teams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98</a:t>
            </a:fld>
            <a:endParaRPr lang="en-US" dirty="0"/>
          </a:p>
        </p:txBody>
      </p:sp>
      <p:sp>
        <p:nvSpPr>
          <p:cNvPr id="4" name="Content Placeholder 3"/>
          <p:cNvSpPr>
            <a:spLocks noGrp="1"/>
          </p:cNvSpPr>
          <p:nvPr>
            <p:ph sz="quarter" idx="1"/>
          </p:nvPr>
        </p:nvSpPr>
        <p:spPr/>
        <p:txBody>
          <a:bodyPr/>
          <a:lstStyle/>
          <a:p>
            <a:r>
              <a:rPr lang="en-US" sz="2200" u="sng" dirty="0" smtClean="0"/>
              <a:t>Project Teams are similar to task forces, but normally they run their operation and have total control of a specific work project</a:t>
            </a:r>
            <a:r>
              <a:rPr lang="en-US" sz="2200" dirty="0" smtClean="0"/>
              <a:t>.</a:t>
            </a:r>
          </a:p>
          <a:p>
            <a:endParaRPr lang="en-US" sz="800" dirty="0" smtClean="0"/>
          </a:p>
          <a:p>
            <a:pPr lvl="1"/>
            <a:r>
              <a:rPr lang="en-US" dirty="0" smtClean="0"/>
              <a:t>Like task forces, their membership is likely to cut across the firm’s hierarchy and be composed of people from different functional areas.</a:t>
            </a:r>
          </a:p>
          <a:p>
            <a:pPr lvl="1"/>
            <a:endParaRPr lang="en-US" sz="800" dirty="0" smtClean="0"/>
          </a:p>
          <a:p>
            <a:pPr lvl="2"/>
            <a:r>
              <a:rPr lang="en-US" dirty="0" smtClean="0">
                <a:solidFill>
                  <a:srgbClr val="FF0000"/>
                </a:solidFill>
              </a:rPr>
              <a:t>They are almost always temporary, although a large project may last for years.</a:t>
            </a:r>
            <a:endParaRPr lang="en-US" dirty="0">
              <a:solidFill>
                <a:srgbClr val="FF0000"/>
              </a:solidFill>
            </a:endParaRPr>
          </a:p>
        </p:txBody>
      </p:sp>
      <p:pic>
        <p:nvPicPr>
          <p:cNvPr id="5" name="Picture 4" descr="Dealing with Conflict in the Project Team"/>
          <p:cNvPicPr/>
          <p:nvPr/>
        </p:nvPicPr>
        <p:blipFill>
          <a:blip r:embed="rId2" cstate="print"/>
          <a:srcRect/>
          <a:stretch>
            <a:fillRect/>
          </a:stretch>
        </p:blipFill>
        <p:spPr bwMode="auto">
          <a:xfrm>
            <a:off x="4572000" y="4114800"/>
            <a:ext cx="4590473" cy="2743200"/>
          </a:xfrm>
          <a:prstGeom prst="rect">
            <a:avLst/>
          </a:prstGeom>
          <a:noFill/>
          <a:ln w="9525">
            <a:noFill/>
            <a:miter lim="800000"/>
            <a:headEnd/>
            <a:tailEnd/>
          </a:ln>
        </p:spPr>
      </p:pic>
    </p:spTree>
    <p:extLst>
      <p:ext uri="{BB962C8B-B14F-4D97-AF65-F5344CB8AC3E}">
        <p14:creationId xmlns:p14="http://schemas.microsoft.com/office/powerpoint/2010/main" val="38103336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Product Development Teams</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99</a:t>
            </a:fld>
            <a:endParaRPr lang="en-US" dirty="0"/>
          </a:p>
        </p:txBody>
      </p:sp>
      <p:sp>
        <p:nvSpPr>
          <p:cNvPr id="4" name="Content Placeholder 3"/>
          <p:cNvSpPr>
            <a:spLocks noGrp="1"/>
          </p:cNvSpPr>
          <p:nvPr>
            <p:ph sz="quarter" idx="1"/>
          </p:nvPr>
        </p:nvSpPr>
        <p:spPr/>
        <p:txBody>
          <a:bodyPr/>
          <a:lstStyle/>
          <a:p>
            <a:r>
              <a:rPr lang="en-US" sz="2400" u="sng" dirty="0" smtClean="0"/>
              <a:t>Product Development Teams are a special type of project team formed to devise, design, and implement a new product</a:t>
            </a:r>
            <a:r>
              <a:rPr lang="en-US" dirty="0" smtClean="0"/>
              <a:t>.</a:t>
            </a:r>
          </a:p>
          <a:p>
            <a:endParaRPr lang="en-US" sz="800" dirty="0" smtClean="0"/>
          </a:p>
          <a:p>
            <a:pPr lvl="1"/>
            <a:r>
              <a:rPr lang="en-US" dirty="0" smtClean="0">
                <a:solidFill>
                  <a:srgbClr val="FF0000"/>
                </a:solidFill>
              </a:rPr>
              <a:t>Sometimes product development teams exist within a functional area – research and development – but now they more frequently include people from numerous functional areas and may even include customers to help ensure that the end product meets the customer’s needs.</a:t>
            </a:r>
            <a:endParaRPr lang="en-US" dirty="0">
              <a:solidFill>
                <a:srgbClr val="FF0000"/>
              </a:solidFill>
            </a:endParaRPr>
          </a:p>
        </p:txBody>
      </p:sp>
      <p:pic>
        <p:nvPicPr>
          <p:cNvPr id="5" name="Picture 4" descr="11 Essential Tools For Agile Product Development Teams"/>
          <p:cNvPicPr/>
          <p:nvPr/>
        </p:nvPicPr>
        <p:blipFill>
          <a:blip r:embed="rId2" cstate="print"/>
          <a:srcRect/>
          <a:stretch>
            <a:fillRect/>
          </a:stretch>
        </p:blipFill>
        <p:spPr bwMode="auto">
          <a:xfrm>
            <a:off x="4648200" y="4724401"/>
            <a:ext cx="4495800" cy="2128982"/>
          </a:xfrm>
          <a:prstGeom prst="rect">
            <a:avLst/>
          </a:prstGeom>
          <a:noFill/>
          <a:ln w="9525">
            <a:noFill/>
            <a:miter lim="800000"/>
            <a:headEnd/>
            <a:tailEnd/>
          </a:ln>
        </p:spPr>
      </p:pic>
    </p:spTree>
    <p:extLst>
      <p:ext uri="{BB962C8B-B14F-4D97-AF65-F5344CB8AC3E}">
        <p14:creationId xmlns:p14="http://schemas.microsoft.com/office/powerpoint/2010/main" val="42077639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7491</TotalTime>
  <Words>7366</Words>
  <Application>Microsoft Office PowerPoint</Application>
  <PresentationFormat>On-screen Show (4:3)</PresentationFormat>
  <Paragraphs>766</Paragraphs>
  <Slides>109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109</vt:i4>
      </vt:variant>
    </vt:vector>
  </HeadingPairs>
  <TitlesOfParts>
    <vt:vector size="114" baseType="lpstr">
      <vt:lpstr>Calibri</vt:lpstr>
      <vt:lpstr>Georgia</vt:lpstr>
      <vt:lpstr>Wingdings</vt:lpstr>
      <vt:lpstr>Wingdings 2</vt:lpstr>
      <vt:lpstr>Civic</vt:lpstr>
      <vt:lpstr>Business Survey Session Three</vt:lpstr>
      <vt:lpstr>Part Three: Managing for Quality and Competitiveness</vt:lpstr>
      <vt:lpstr>Introduction</vt:lpstr>
      <vt:lpstr>The Importance of Management</vt:lpstr>
      <vt:lpstr>The Importance of Management Universal</vt:lpstr>
      <vt:lpstr>The Importance of Management Staffing</vt:lpstr>
      <vt:lpstr>The Importance of Management Downsizing</vt:lpstr>
      <vt:lpstr>The Importance of Management Suppliers</vt:lpstr>
      <vt:lpstr>The Importance of Management Financial Resources</vt:lpstr>
      <vt:lpstr>Management Functions</vt:lpstr>
      <vt:lpstr>Management Functions</vt:lpstr>
      <vt:lpstr>1. Planning</vt:lpstr>
      <vt:lpstr>Planning Mission</vt:lpstr>
      <vt:lpstr>Planning Mission Statement</vt:lpstr>
      <vt:lpstr>Planning Goals</vt:lpstr>
      <vt:lpstr>Planning Objectives</vt:lpstr>
      <vt:lpstr>Planning Goals vs. Objectives</vt:lpstr>
      <vt:lpstr>Planning Strategic Plans</vt:lpstr>
      <vt:lpstr>Planning Tactical Plans</vt:lpstr>
      <vt:lpstr>Planning Operational Plans</vt:lpstr>
      <vt:lpstr>Planning Crisis Management</vt:lpstr>
      <vt:lpstr>Planning Crisis Management</vt:lpstr>
      <vt:lpstr>2. Organizing</vt:lpstr>
      <vt:lpstr>Organizing</vt:lpstr>
      <vt:lpstr>3. Directing</vt:lpstr>
      <vt:lpstr>Directing Motivating Employees</vt:lpstr>
      <vt:lpstr>Directing Motivating Employees</vt:lpstr>
      <vt:lpstr>4. Controlling</vt:lpstr>
      <vt:lpstr>Controlling</vt:lpstr>
      <vt:lpstr>Controlling</vt:lpstr>
      <vt:lpstr>Types of Management</vt:lpstr>
      <vt:lpstr>Levels of Management</vt:lpstr>
      <vt:lpstr>Top Management</vt:lpstr>
      <vt:lpstr>Top Management</vt:lpstr>
      <vt:lpstr>Diversity</vt:lpstr>
      <vt:lpstr>Diversity</vt:lpstr>
      <vt:lpstr>Middle Management</vt:lpstr>
      <vt:lpstr>First-Line Management</vt:lpstr>
      <vt:lpstr>Areas of Management</vt:lpstr>
      <vt:lpstr>Areas of Management</vt:lpstr>
      <vt:lpstr>Skills Needed by Managers</vt:lpstr>
      <vt:lpstr>1. Technical Expertise</vt:lpstr>
      <vt:lpstr>2. Conceptual Skills</vt:lpstr>
      <vt:lpstr>3. Analytical Skills</vt:lpstr>
      <vt:lpstr>4. Human Relations Skills</vt:lpstr>
      <vt:lpstr>5. Leadership</vt:lpstr>
      <vt:lpstr>1. Autocratic Leaders</vt:lpstr>
      <vt:lpstr>2. Democratic Leaders</vt:lpstr>
      <vt:lpstr>3. Free-Rein Leaders</vt:lpstr>
      <vt:lpstr>Leadership Styles</vt:lpstr>
      <vt:lpstr>Contingency Leadership</vt:lpstr>
      <vt:lpstr>Authentic Leadership</vt:lpstr>
      <vt:lpstr>Successful Leadership</vt:lpstr>
      <vt:lpstr>Employee Empowerment</vt:lpstr>
      <vt:lpstr>Participative Decision Making</vt:lpstr>
      <vt:lpstr>Teamwork</vt:lpstr>
      <vt:lpstr>Teamwork Groupthink</vt:lpstr>
      <vt:lpstr>Decision Making</vt:lpstr>
      <vt:lpstr>Management in Practice</vt:lpstr>
      <vt:lpstr>Business Survey</vt:lpstr>
      <vt:lpstr>Part Three: Managing for Quality and Competitiveness</vt:lpstr>
      <vt:lpstr>Introduction</vt:lpstr>
      <vt:lpstr>Organizational Culture</vt:lpstr>
      <vt:lpstr>Organizational Culture</vt:lpstr>
      <vt:lpstr>Organizational Culture</vt:lpstr>
      <vt:lpstr>Developing Organizational Structure</vt:lpstr>
      <vt:lpstr>Developing Organizational Structure</vt:lpstr>
      <vt:lpstr>Developing Organizational Structure</vt:lpstr>
      <vt:lpstr>Assigning Tasks</vt:lpstr>
      <vt:lpstr>1. Specialization</vt:lpstr>
      <vt:lpstr>Specialization</vt:lpstr>
      <vt:lpstr>Specialization</vt:lpstr>
      <vt:lpstr>2. Departmentalization</vt:lpstr>
      <vt:lpstr>Functional Departmentalization</vt:lpstr>
      <vt:lpstr>Product Departmentalization</vt:lpstr>
      <vt:lpstr>Geographical Departmentalization</vt:lpstr>
      <vt:lpstr>Customer Departmentalization</vt:lpstr>
      <vt:lpstr>Assigning Responsibility</vt:lpstr>
      <vt:lpstr>Delegation of Authority</vt:lpstr>
      <vt:lpstr>Delegation of Authority</vt:lpstr>
      <vt:lpstr>Delegation of Authority</vt:lpstr>
      <vt:lpstr>Degree of Centralization</vt:lpstr>
      <vt:lpstr>Degree of Centralization</vt:lpstr>
      <vt:lpstr>Span of Management</vt:lpstr>
      <vt:lpstr>Organizational Layers</vt:lpstr>
      <vt:lpstr>Forms of Organizational Structure</vt:lpstr>
      <vt:lpstr>1. Line Structure</vt:lpstr>
      <vt:lpstr>2. Line-and-Staff Structure</vt:lpstr>
      <vt:lpstr>3. Multidivisional Structure</vt:lpstr>
      <vt:lpstr>Multidivisional Structure (Cont.)</vt:lpstr>
      <vt:lpstr>4. Matrix Structure</vt:lpstr>
      <vt:lpstr>The Role of Groups and Teams in Organizations</vt:lpstr>
      <vt:lpstr>Groups and Teams</vt:lpstr>
      <vt:lpstr>Committees</vt:lpstr>
      <vt:lpstr>Task Forces</vt:lpstr>
      <vt:lpstr>Teams</vt:lpstr>
      <vt:lpstr>Teams</vt:lpstr>
      <vt:lpstr>Project Teams</vt:lpstr>
      <vt:lpstr>Product Development Teams</vt:lpstr>
      <vt:lpstr>Quality Assurance Teams</vt:lpstr>
      <vt:lpstr>Communicating in Organizations</vt:lpstr>
      <vt:lpstr>Communicating in Organizations</vt:lpstr>
      <vt:lpstr>Formal and Informal Communication</vt:lpstr>
      <vt:lpstr>Grapevine</vt:lpstr>
      <vt:lpstr>Monitoring Communications</vt:lpstr>
      <vt:lpstr>Improving Communication Effectiveness</vt:lpstr>
      <vt:lpstr>Improving Communication Effectiveness Feedback-Listening</vt:lpstr>
      <vt:lpstr>Improving Communication Effectiveness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448</cp:revision>
  <cp:lastPrinted>2023-06-08T21:01:53Z</cp:lastPrinted>
  <dcterms:created xsi:type="dcterms:W3CDTF">2015-02-01T00:37:43Z</dcterms:created>
  <dcterms:modified xsi:type="dcterms:W3CDTF">2023-06-08T21:01:57Z</dcterms:modified>
</cp:coreProperties>
</file>